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69.xml" ContentType="application/vnd.openxmlformats-officedocument.presentationml.slide+xml"/>
  <Override PartName="/ppt/tableStyles.xml" ContentType="application/vnd.openxmlformats-officedocument.presentationml.tableStyles+xml"/>
  <Override PartName="/ppt/slides/slide147.xml" ContentType="application/vnd.openxmlformats-officedocument.presentationml.slide+xml"/>
  <Override PartName="/ppt/slides/slide158.xml" ContentType="application/vnd.openxmlformats-officedocument.presentationml.slide+xml"/>
  <Override PartName="/ppt/slides/slide99.xml" ContentType="application/vnd.openxmlformats-officedocument.presentationml.slide+xml"/>
  <Override PartName="/ppt/slides/slide118.xml" ContentType="application/vnd.openxmlformats-officedocument.presentationml.slide+xml"/>
  <Override PartName="/ppt/slides/slide136.xml" ContentType="application/vnd.openxmlformats-officedocument.presentationml.slide+xml"/>
  <Override PartName="/ppt/slides/slide165.xml" ContentType="application/vnd.openxmlformats-officedocument.presentationml.slide+xml"/>
  <Override PartName="/ppt/slides/slide183.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slides/slide172.xml" ContentType="application/vnd.openxmlformats-officedocument.presentationml.slide+xml"/>
  <Override PartName="/ppt/slides/slide190.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s/slide159.xml" ContentType="application/vnd.openxmlformats-officedocument.presentationml.slide+xml"/>
  <Override PartName="/ppt/slides/slide188.xml" ContentType="application/vnd.openxmlformats-officedocument.presentationml.slide+xml"/>
  <Override PartName="/ppt/slides/slide119.xml" ContentType="application/vnd.openxmlformats-officedocument.presentationml.slide+xml"/>
  <Override PartName="/ppt/slides/slide148.xml" ContentType="application/vnd.openxmlformats-officedocument.presentationml.slide+xml"/>
  <Override PartName="/ppt/slides/slide166.xml" ContentType="application/vnd.openxmlformats-officedocument.presentationml.slide+xml"/>
  <Override PartName="/ppt/slides/slide177.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55.xml" ContentType="application/vnd.openxmlformats-officedocument.presentationml.slide+xml"/>
  <Override PartName="/ppt/slides/slide173.xml" ContentType="application/vnd.openxmlformats-officedocument.presentationml.slide+xml"/>
  <Override PartName="/ppt/slides/slide184.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slides/slide144.xml" ContentType="application/vnd.openxmlformats-officedocument.presentationml.slide+xml"/>
  <Override PartName="/ppt/slides/slide162.xml" ContentType="application/vnd.openxmlformats-officedocument.presentationml.slide+xml"/>
  <Override PartName="/ppt/slides/slide191.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51.xml" ContentType="application/vnd.openxmlformats-officedocument.presentationml.slide+xml"/>
  <Override PartName="/ppt/slides/slide180.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89.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s/slide178.xml" ContentType="application/vnd.openxmlformats-officedocument.presentationml.slide+xml"/>
  <Override PartName="/ppt/slideLayouts/slideLayout11.xml" ContentType="application/vnd.openxmlformats-officedocument.presentationml.slideLayout+xml"/>
  <Override PartName="/ppt/slides/slide138.xml" ContentType="application/vnd.openxmlformats-officedocument.presentationml.slide+xml"/>
  <Override PartName="/ppt/slides/slide167.xml" ContentType="application/vnd.openxmlformats-officedocument.presentationml.slide+xml"/>
  <Override PartName="/ppt/slides/slide185.xml" ContentType="application/vnd.openxmlformats-officedocument.presentationml.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74.xml" ContentType="application/vnd.openxmlformats-officedocument.presentationml.slide+xml"/>
  <Override PartName="/ppt/slides/slide192.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s/slide163.xml" ContentType="application/vnd.openxmlformats-officedocument.presentationml.slide+xml"/>
  <Override PartName="/ppt/slides/slide181.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slides/slide170.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s/slide20.xml" ContentType="application/vnd.openxmlformats-officedocument.presentationml.slide+xml"/>
  <Override PartName="/ppt/slides/slide168.xml" ContentType="application/vnd.openxmlformats-officedocument.presentationml.slide+xml"/>
  <Override PartName="/ppt/slides/slide179.xml" ContentType="application/vnd.openxmlformats-officedocument.presentationml.slide+xml"/>
  <Override PartName="/ppt/slides/slide139.xml" ContentType="application/vnd.openxmlformats-officedocument.presentationml.slide+xml"/>
  <Override PartName="/ppt/slides/slide157.xml" ContentType="application/vnd.openxmlformats-officedocument.presentationml.slide+xml"/>
  <Override PartName="/ppt/slides/slide186.xml" ContentType="application/vnd.openxmlformats-officedocument.presentationml.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slides/slide193.xml" ContentType="application/vnd.openxmlformats-officedocument.presentationml.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slides/slide171.xml" ContentType="application/vnd.openxmlformats-officedocument.presentationml.slide+xml"/>
  <Override PartName="/ppt/slides/slide182.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slides/slide187.xml" ContentType="application/vnd.openxmlformats-officedocument.presentationml.slide+xml"/>
  <Override PartName="/ppt/slides/slide129.xml" ContentType="application/vnd.openxmlformats-officedocument.presentationml.slide+xml"/>
  <Override PartName="/ppt/slides/slide176.xml" ContentType="application/vnd.openxmlformats-officedocument.presentationml.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5"/>
  </p:notesMasterIdLst>
  <p:handoutMasterIdLst>
    <p:handoutMasterId r:id="rId196"/>
  </p:handoutMasterIdLst>
  <p:sldIdLst>
    <p:sldId id="952" r:id="rId2"/>
    <p:sldId id="465" r:id="rId3"/>
    <p:sldId id="1334" r:id="rId4"/>
    <p:sldId id="393" r:id="rId5"/>
    <p:sldId id="953" r:id="rId6"/>
    <p:sldId id="956" r:id="rId7"/>
    <p:sldId id="957" r:id="rId8"/>
    <p:sldId id="802" r:id="rId9"/>
    <p:sldId id="951" r:id="rId10"/>
    <p:sldId id="1337" r:id="rId11"/>
    <p:sldId id="1335" r:id="rId12"/>
    <p:sldId id="1336" r:id="rId13"/>
    <p:sldId id="803" r:id="rId14"/>
    <p:sldId id="801" r:id="rId15"/>
    <p:sldId id="875" r:id="rId16"/>
    <p:sldId id="958" r:id="rId17"/>
    <p:sldId id="804" r:id="rId18"/>
    <p:sldId id="923" r:id="rId19"/>
    <p:sldId id="960" r:id="rId20"/>
    <p:sldId id="598" r:id="rId21"/>
    <p:sldId id="587" r:id="rId22"/>
    <p:sldId id="1190" r:id="rId23"/>
    <p:sldId id="1285" r:id="rId24"/>
    <p:sldId id="927" r:id="rId25"/>
    <p:sldId id="928" r:id="rId26"/>
    <p:sldId id="942" r:id="rId27"/>
    <p:sldId id="939" r:id="rId28"/>
    <p:sldId id="1286" r:id="rId29"/>
    <p:sldId id="844" r:id="rId30"/>
    <p:sldId id="543" r:id="rId31"/>
    <p:sldId id="1150" r:id="rId32"/>
    <p:sldId id="1201" r:id="rId33"/>
    <p:sldId id="1012" r:id="rId34"/>
    <p:sldId id="1117" r:id="rId35"/>
    <p:sldId id="937" r:id="rId36"/>
    <p:sldId id="962" r:id="rId37"/>
    <p:sldId id="963" r:id="rId38"/>
    <p:sldId id="964" r:id="rId39"/>
    <p:sldId id="966" r:id="rId40"/>
    <p:sldId id="1202" r:id="rId41"/>
    <p:sldId id="1203" r:id="rId42"/>
    <p:sldId id="1013" r:id="rId43"/>
    <p:sldId id="1120" r:id="rId44"/>
    <p:sldId id="965" r:id="rId45"/>
    <p:sldId id="970" r:id="rId46"/>
    <p:sldId id="971" r:id="rId47"/>
    <p:sldId id="1287" r:id="rId48"/>
    <p:sldId id="972" r:id="rId49"/>
    <p:sldId id="974" r:id="rId50"/>
    <p:sldId id="975" r:id="rId51"/>
    <p:sldId id="1204" r:id="rId52"/>
    <p:sldId id="1016" r:id="rId53"/>
    <p:sldId id="1118" r:id="rId54"/>
    <p:sldId id="973" r:id="rId55"/>
    <p:sldId id="1035" r:id="rId56"/>
    <p:sldId id="1036" r:id="rId57"/>
    <p:sldId id="1037" r:id="rId58"/>
    <p:sldId id="1040" r:id="rId59"/>
    <p:sldId id="1195" r:id="rId60"/>
    <p:sldId id="1205" r:id="rId61"/>
    <p:sldId id="1039" r:id="rId62"/>
    <p:sldId id="1121" r:id="rId63"/>
    <p:sldId id="1038" r:id="rId64"/>
    <p:sldId id="1060" r:id="rId65"/>
    <p:sldId id="1061" r:id="rId66"/>
    <p:sldId id="1062" r:id="rId67"/>
    <p:sldId id="1065" r:id="rId68"/>
    <p:sldId id="1199" r:id="rId69"/>
    <p:sldId id="1206" r:id="rId70"/>
    <p:sldId id="1064" r:id="rId71"/>
    <p:sldId id="1122" r:id="rId72"/>
    <p:sldId id="1063" r:id="rId73"/>
    <p:sldId id="1136" r:id="rId74"/>
    <p:sldId id="1137" r:id="rId75"/>
    <p:sldId id="1138" r:id="rId76"/>
    <p:sldId id="1300" r:id="rId77"/>
    <p:sldId id="1139" r:id="rId78"/>
    <p:sldId id="1197" r:id="rId79"/>
    <p:sldId id="1207" r:id="rId80"/>
    <p:sldId id="1304" r:id="rId81"/>
    <p:sldId id="1141" r:id="rId82"/>
    <p:sldId id="1142" r:id="rId83"/>
    <p:sldId id="1143" r:id="rId84"/>
    <p:sldId id="648" r:id="rId85"/>
    <p:sldId id="1253" r:id="rId86"/>
    <p:sldId id="983" r:id="rId87"/>
    <p:sldId id="1130" r:id="rId88"/>
    <p:sldId id="1254" r:id="rId89"/>
    <p:sldId id="1154" r:id="rId90"/>
    <p:sldId id="984" r:id="rId91"/>
    <p:sldId id="978" r:id="rId92"/>
    <p:sldId id="979" r:id="rId93"/>
    <p:sldId id="980" r:id="rId94"/>
    <p:sldId id="909" r:id="rId95"/>
    <p:sldId id="987" r:id="rId96"/>
    <p:sldId id="986" r:id="rId97"/>
    <p:sldId id="1380" r:id="rId98"/>
    <p:sldId id="1255" r:id="rId99"/>
    <p:sldId id="1377" r:id="rId100"/>
    <p:sldId id="1378" r:id="rId101"/>
    <p:sldId id="1379" r:id="rId102"/>
    <p:sldId id="1002" r:id="rId103"/>
    <p:sldId id="998" r:id="rId104"/>
    <p:sldId id="1000" r:id="rId105"/>
    <p:sldId id="1198" r:id="rId106"/>
    <p:sldId id="1208" r:id="rId107"/>
    <p:sldId id="1082" r:id="rId108"/>
    <p:sldId id="1284" r:id="rId109"/>
    <p:sldId id="1265" r:id="rId110"/>
    <p:sldId id="1266" r:id="rId111"/>
    <p:sldId id="1267" r:id="rId112"/>
    <p:sldId id="1268" r:id="rId113"/>
    <p:sldId id="1269" r:id="rId114"/>
    <p:sldId id="1270" r:id="rId115"/>
    <p:sldId id="1271" r:id="rId116"/>
    <p:sldId id="1272" r:id="rId117"/>
    <p:sldId id="1273" r:id="rId118"/>
    <p:sldId id="1274" r:id="rId119"/>
    <p:sldId id="1275" r:id="rId120"/>
    <p:sldId id="1276" r:id="rId121"/>
    <p:sldId id="1277" r:id="rId122"/>
    <p:sldId id="1278" r:id="rId123"/>
    <p:sldId id="1279" r:id="rId124"/>
    <p:sldId id="774" r:id="rId125"/>
    <p:sldId id="1034" r:id="rId126"/>
    <p:sldId id="995" r:id="rId127"/>
    <p:sldId id="1019" r:id="rId128"/>
    <p:sldId id="1020" r:id="rId129"/>
    <p:sldId id="1021" r:id="rId130"/>
    <p:sldId id="1263" r:id="rId131"/>
    <p:sldId id="1023" r:id="rId132"/>
    <p:sldId id="1131" r:id="rId133"/>
    <p:sldId id="1025" r:id="rId134"/>
    <p:sldId id="1156" r:id="rId135"/>
    <p:sldId id="1027" r:id="rId136"/>
    <p:sldId id="1028" r:id="rId137"/>
    <p:sldId id="1029" r:id="rId138"/>
    <p:sldId id="1030" r:id="rId139"/>
    <p:sldId id="1031" r:id="rId140"/>
    <p:sldId id="1032" r:id="rId141"/>
    <p:sldId id="1033" r:id="rId142"/>
    <p:sldId id="1045" r:id="rId143"/>
    <p:sldId id="1046" r:id="rId144"/>
    <p:sldId id="1047" r:id="rId145"/>
    <p:sldId id="1210" r:id="rId146"/>
    <p:sldId id="1211" r:id="rId147"/>
    <p:sldId id="1212" r:id="rId148"/>
    <p:sldId id="1213" r:id="rId149"/>
    <p:sldId id="1051" r:id="rId150"/>
    <p:sldId id="1214" r:id="rId151"/>
    <p:sldId id="1215" r:id="rId152"/>
    <p:sldId id="1216" r:id="rId153"/>
    <p:sldId id="1055" r:id="rId154"/>
    <p:sldId id="1059" r:id="rId155"/>
    <p:sldId id="1264" r:id="rId156"/>
    <p:sldId id="1183" r:id="rId157"/>
    <p:sldId id="1185" r:id="rId158"/>
    <p:sldId id="1217" r:id="rId159"/>
    <p:sldId id="1218" r:id="rId160"/>
    <p:sldId id="1262" r:id="rId161"/>
    <p:sldId id="1305" r:id="rId162"/>
    <p:sldId id="1306" r:id="rId163"/>
    <p:sldId id="997" r:id="rId164"/>
    <p:sldId id="1381" r:id="rId165"/>
    <p:sldId id="1382" r:id="rId166"/>
    <p:sldId id="1383" r:id="rId167"/>
    <p:sldId id="1384" r:id="rId168"/>
    <p:sldId id="1385" r:id="rId169"/>
    <p:sldId id="1386" r:id="rId170"/>
    <p:sldId id="1387" r:id="rId171"/>
    <p:sldId id="1388" r:id="rId172"/>
    <p:sldId id="1347" r:id="rId173"/>
    <p:sldId id="1348" r:id="rId174"/>
    <p:sldId id="1349" r:id="rId175"/>
    <p:sldId id="1350" r:id="rId176"/>
    <p:sldId id="1351" r:id="rId177"/>
    <p:sldId id="1352" r:id="rId178"/>
    <p:sldId id="1353" r:id="rId179"/>
    <p:sldId id="1354" r:id="rId180"/>
    <p:sldId id="1355" r:id="rId181"/>
    <p:sldId id="1356" r:id="rId182"/>
    <p:sldId id="1357" r:id="rId183"/>
    <p:sldId id="1358" r:id="rId184"/>
    <p:sldId id="1359" r:id="rId185"/>
    <p:sldId id="1360" r:id="rId186"/>
    <p:sldId id="1361" r:id="rId187"/>
    <p:sldId id="1362" r:id="rId188"/>
    <p:sldId id="1363" r:id="rId189"/>
    <p:sldId id="1364" r:id="rId190"/>
    <p:sldId id="1365" r:id="rId191"/>
    <p:sldId id="1366" r:id="rId192"/>
    <p:sldId id="1367" r:id="rId193"/>
    <p:sldId id="1368" r:id="rId194"/>
  </p:sldIdLst>
  <p:sldSz cx="9144000" cy="6858000" type="screen4x3"/>
  <p:notesSz cx="6669088" cy="9867900"/>
  <p:defaultTextStyle>
    <a:defPPr>
      <a:defRPr lang="en-GB"/>
    </a:defPPr>
    <a:lvl1pPr algn="l" rtl="0" fontAlgn="base">
      <a:spcBef>
        <a:spcPct val="0"/>
      </a:spcBef>
      <a:spcAft>
        <a:spcPct val="0"/>
      </a:spcAft>
      <a:defRPr sz="1400" kern="1200">
        <a:solidFill>
          <a:srgbClr val="003399"/>
        </a:solidFill>
        <a:latin typeface="Verdana" pitchFamily="34" charset="0"/>
        <a:ea typeface="+mn-ea"/>
        <a:cs typeface="Lucida Sans Unicode" pitchFamily="34" charset="0"/>
      </a:defRPr>
    </a:lvl1pPr>
    <a:lvl2pPr marL="457200" algn="l" rtl="0" fontAlgn="base">
      <a:spcBef>
        <a:spcPct val="0"/>
      </a:spcBef>
      <a:spcAft>
        <a:spcPct val="0"/>
      </a:spcAft>
      <a:defRPr sz="1400" kern="1200">
        <a:solidFill>
          <a:srgbClr val="003399"/>
        </a:solidFill>
        <a:latin typeface="Verdana" pitchFamily="34" charset="0"/>
        <a:ea typeface="+mn-ea"/>
        <a:cs typeface="Lucida Sans Unicode" pitchFamily="34" charset="0"/>
      </a:defRPr>
    </a:lvl2pPr>
    <a:lvl3pPr marL="914400" algn="l" rtl="0" fontAlgn="base">
      <a:spcBef>
        <a:spcPct val="0"/>
      </a:spcBef>
      <a:spcAft>
        <a:spcPct val="0"/>
      </a:spcAft>
      <a:defRPr sz="1400" kern="1200">
        <a:solidFill>
          <a:srgbClr val="003399"/>
        </a:solidFill>
        <a:latin typeface="Verdana" pitchFamily="34" charset="0"/>
        <a:ea typeface="+mn-ea"/>
        <a:cs typeface="Lucida Sans Unicode" pitchFamily="34" charset="0"/>
      </a:defRPr>
    </a:lvl3pPr>
    <a:lvl4pPr marL="1371600" algn="l" rtl="0" fontAlgn="base">
      <a:spcBef>
        <a:spcPct val="0"/>
      </a:spcBef>
      <a:spcAft>
        <a:spcPct val="0"/>
      </a:spcAft>
      <a:defRPr sz="1400" kern="1200">
        <a:solidFill>
          <a:srgbClr val="003399"/>
        </a:solidFill>
        <a:latin typeface="Verdana" pitchFamily="34" charset="0"/>
        <a:ea typeface="+mn-ea"/>
        <a:cs typeface="Lucida Sans Unicode" pitchFamily="34" charset="0"/>
      </a:defRPr>
    </a:lvl4pPr>
    <a:lvl5pPr marL="1828800" algn="l" rtl="0" fontAlgn="base">
      <a:spcBef>
        <a:spcPct val="0"/>
      </a:spcBef>
      <a:spcAft>
        <a:spcPct val="0"/>
      </a:spcAft>
      <a:defRPr sz="1400" kern="1200">
        <a:solidFill>
          <a:srgbClr val="003399"/>
        </a:solidFill>
        <a:latin typeface="Verdana" pitchFamily="34" charset="0"/>
        <a:ea typeface="+mn-ea"/>
        <a:cs typeface="Lucida Sans Unicode" pitchFamily="34" charset="0"/>
      </a:defRPr>
    </a:lvl5pPr>
    <a:lvl6pPr marL="2286000" algn="l" defTabSz="914400" rtl="0" eaLnBrk="1" latinLnBrk="0" hangingPunct="1">
      <a:defRPr sz="1400" kern="1200">
        <a:solidFill>
          <a:srgbClr val="003399"/>
        </a:solidFill>
        <a:latin typeface="Verdana" pitchFamily="34" charset="0"/>
        <a:ea typeface="+mn-ea"/>
        <a:cs typeface="Lucida Sans Unicode" pitchFamily="34" charset="0"/>
      </a:defRPr>
    </a:lvl6pPr>
    <a:lvl7pPr marL="2743200" algn="l" defTabSz="914400" rtl="0" eaLnBrk="1" latinLnBrk="0" hangingPunct="1">
      <a:defRPr sz="1400" kern="1200">
        <a:solidFill>
          <a:srgbClr val="003399"/>
        </a:solidFill>
        <a:latin typeface="Verdana" pitchFamily="34" charset="0"/>
        <a:ea typeface="+mn-ea"/>
        <a:cs typeface="Lucida Sans Unicode" pitchFamily="34" charset="0"/>
      </a:defRPr>
    </a:lvl7pPr>
    <a:lvl8pPr marL="3200400" algn="l" defTabSz="914400" rtl="0" eaLnBrk="1" latinLnBrk="0" hangingPunct="1">
      <a:defRPr sz="1400" kern="1200">
        <a:solidFill>
          <a:srgbClr val="003399"/>
        </a:solidFill>
        <a:latin typeface="Verdana" pitchFamily="34" charset="0"/>
        <a:ea typeface="+mn-ea"/>
        <a:cs typeface="Lucida Sans Unicode" pitchFamily="34" charset="0"/>
      </a:defRPr>
    </a:lvl8pPr>
    <a:lvl9pPr marL="3657600" algn="l" defTabSz="914400" rtl="0" eaLnBrk="1" latinLnBrk="0" hangingPunct="1">
      <a:defRPr sz="1400" kern="1200">
        <a:solidFill>
          <a:srgbClr val="003399"/>
        </a:solidFill>
        <a:latin typeface="Verdana" pitchFamily="34" charset="0"/>
        <a:ea typeface="+mn-ea"/>
        <a:cs typeface="Lucida Sans Unicode"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FF0000"/>
    <a:srgbClr val="FF66FF"/>
    <a:srgbClr val="008000"/>
    <a:srgbClr val="8DDE56"/>
    <a:srgbClr val="F8FF00"/>
    <a:srgbClr val="F1FF00"/>
    <a:srgbClr val="FF9933"/>
    <a:srgbClr val="006600"/>
  </p:clrMru>
</p:presentationPr>
</file>

<file path=ppt/tableStyles.xml><?xml version="1.0" encoding="utf-8"?>
<a:tblStyleLst xmlns:a="http://schemas.openxmlformats.org/drawingml/2006/main" def="{5C22544A-7EE6-4342-B048-85BDC9FD1C3A}">
  <a:tblStyle styleId="{3C2FFA5D-87B4-456A-9821-1D502468CF0F}" styleName="Stile con tema 1 - Colore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E3FDE45-AF77-4B5C-9715-49D594BDF05E}" styleName="Stile chiaro 1 - Colore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18603FDC-E32A-4AB5-989C-0864C3EAD2B8}" styleName="Stile con tema 2 - Colore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7B26C5-4107-4FEC-AEDC-1716B250A1EF}" styleName="Stile chi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8235" autoAdjust="0"/>
    <p:restoredTop sz="99283" autoAdjust="0"/>
  </p:normalViewPr>
  <p:slideViewPr>
    <p:cSldViewPr>
      <p:cViewPr>
        <p:scale>
          <a:sx n="90" d="100"/>
          <a:sy n="90" d="100"/>
        </p:scale>
        <p:origin x="-72" y="-72"/>
      </p:cViewPr>
      <p:guideLst>
        <p:guide orient="horz" pos="2160"/>
        <p:guide pos="2880"/>
      </p:guideLst>
    </p:cSldViewPr>
  </p:slideViewPr>
  <p:outlineViewPr>
    <p:cViewPr>
      <p:scale>
        <a:sx n="33" d="100"/>
        <a:sy n="33" d="100"/>
      </p:scale>
      <p:origin x="0" y="9378"/>
    </p:cViewPr>
  </p:outlineViewPr>
  <p:notesTextViewPr>
    <p:cViewPr>
      <p:scale>
        <a:sx n="100" d="100"/>
        <a:sy n="100" d="100"/>
      </p:scale>
      <p:origin x="0" y="0"/>
    </p:cViewPr>
  </p:notesTextViewPr>
  <p:sorterViewPr>
    <p:cViewPr>
      <p:scale>
        <a:sx n="33" d="100"/>
        <a:sy n="33" d="100"/>
      </p:scale>
      <p:origin x="0" y="0"/>
    </p:cViewPr>
  </p:sorterViewPr>
  <p:notesViewPr>
    <p:cSldViewPr>
      <p:cViewPr varScale="1">
        <p:scale>
          <a:sx n="74" d="100"/>
          <a:sy n="74" d="100"/>
        </p:scale>
        <p:origin x="-3400" y="-104"/>
      </p:cViewPr>
      <p:guideLst>
        <p:guide orient="horz" pos="3109"/>
        <p:guide pos="2103"/>
      </p:guideLst>
    </p:cSldViewPr>
  </p:notesViewPr>
  <p:gridSpacing cx="73736200" cy="7373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196" Type="http://schemas.openxmlformats.org/officeDocument/2006/relationships/handoutMaster" Target="handoutMasters/handoutMaster1.xml"/><Relationship Id="rId200"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slide" Target="slides/slide185.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slide" Target="slides/slide191.xml"/><Relationship Id="rId197" Type="http://schemas.openxmlformats.org/officeDocument/2006/relationships/presProps" Target="presProp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viewProps" Target="viewProps.xml"/><Relationship Id="rId172" Type="http://schemas.openxmlformats.org/officeDocument/2006/relationships/slide" Target="slides/slide171.xml"/><Relationship Id="rId193" Type="http://schemas.openxmlformats.org/officeDocument/2006/relationships/slide" Target="slides/slide192.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notesMaster" Target="notesMasters/notesMaster1.xml"/><Relationship Id="rId190" Type="http://schemas.openxmlformats.org/officeDocument/2006/relationships/slide" Target="slides/slide189.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2.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3.png"/></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image" Target="../media/image24.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6.png"/></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7.png"/></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8.png"/></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9.png"/></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0.png"/></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image" Target="../media/image31.png"/></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33.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image" Target="../media/image1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34.png"/></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35.png"/></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36.png"/></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37.png"/></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image" Target="../media/image38.png"/></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40.png"/></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41.png"/></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42.png"/></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43.png"/></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44.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30.v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image" Target="../media/image45.png"/></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47.png"/></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48.png"/></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49.png"/></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50.png"/></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51.png"/></Relationships>
</file>

<file path=ppt/drawings/_rels/vmlDrawing36.v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image" Target="../media/image52.png"/></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54.png"/></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55.png"/></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56.png"/></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image" Target="../media/image14.png"/></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57.png"/></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58.png"/></Relationships>
</file>

<file path=ppt/drawings/_rels/vmlDrawing42.v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image" Target="../media/image59.png"/></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61.png"/></Relationships>
</file>

<file path=ppt/drawings/_rels/vmlDrawing44.v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image" Target="../media/image62.png"/></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64.png"/></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65.png"/></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66.png"/></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67.png"/></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68.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69.png"/></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70.png"/></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71.png"/></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72.png"/></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73.png"/></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74.png"/></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75.png"/></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76.png"/></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77.png"/></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78.png"/></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image" Target="../media/image17.png"/></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79.png"/></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80.png"/></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81.png"/></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82.png"/></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83.png"/></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84.png"/></Relationships>
</file>

<file path=ppt/drawings/_rels/vmlDrawing66.v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image" Target="../media/image85.png"/></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88.png"/></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89.png"/></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90.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9.png"/></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91.png"/></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92.png"/></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93.png"/></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94.png"/></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95.png"/></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96.png"/></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97.png"/></Relationships>
</file>

<file path=ppt/drawings/_rels/vmlDrawing77.vml.rels><?xml version="1.0" encoding="UTF-8" standalone="yes"?>
<Relationships xmlns="http://schemas.openxmlformats.org/package/2006/relationships"><Relationship Id="rId1" Type="http://schemas.openxmlformats.org/officeDocument/2006/relationships/image" Target="../media/image98.png"/></Relationships>
</file>

<file path=ppt/drawings/_rels/vmlDrawing78.vml.rels><?xml version="1.0" encoding="UTF-8" standalone="yes"?>
<Relationships xmlns="http://schemas.openxmlformats.org/package/2006/relationships"><Relationship Id="rId1" Type="http://schemas.openxmlformats.org/officeDocument/2006/relationships/image" Target="../media/image99.png"/></Relationships>
</file>

<file path=ppt/drawings/_rels/vmlDrawing79.vml.rels><?xml version="1.0" encoding="UTF-8" standalone="yes"?>
<Relationships xmlns="http://schemas.openxmlformats.org/package/2006/relationships"><Relationship Id="rId1" Type="http://schemas.openxmlformats.org/officeDocument/2006/relationships/image" Target="../media/image100.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80.vml.rels><?xml version="1.0" encoding="UTF-8" standalone="yes"?>
<Relationships xmlns="http://schemas.openxmlformats.org/package/2006/relationships"><Relationship Id="rId1" Type="http://schemas.openxmlformats.org/officeDocument/2006/relationships/image" Target="../media/image101.emf"/></Relationships>
</file>

<file path=ppt/drawings/_rels/vmlDrawing81.vml.rels><?xml version="1.0" encoding="UTF-8" standalone="yes"?>
<Relationships xmlns="http://schemas.openxmlformats.org/package/2006/relationships"><Relationship Id="rId1" Type="http://schemas.openxmlformats.org/officeDocument/2006/relationships/image" Target="../media/image102.png"/></Relationships>
</file>

<file path=ppt/drawings/_rels/vmlDrawing82.vml.rels><?xml version="1.0" encoding="UTF-8" standalone="yes"?>
<Relationships xmlns="http://schemas.openxmlformats.org/package/2006/relationships"><Relationship Id="rId1" Type="http://schemas.openxmlformats.org/officeDocument/2006/relationships/image" Target="../media/image103.png"/></Relationships>
</file>

<file path=ppt/drawings/_rels/vmlDrawing83.vml.rels><?xml version="1.0" encoding="UTF-8" standalone="yes"?>
<Relationships xmlns="http://schemas.openxmlformats.org/package/2006/relationships"><Relationship Id="rId1" Type="http://schemas.openxmlformats.org/officeDocument/2006/relationships/image" Target="../media/image104.png"/></Relationships>
</file>

<file path=ppt/drawings/_rels/vmlDrawing84.vml.rels><?xml version="1.0" encoding="UTF-8" standalone="yes"?>
<Relationships xmlns="http://schemas.openxmlformats.org/package/2006/relationships"><Relationship Id="rId1" Type="http://schemas.openxmlformats.org/officeDocument/2006/relationships/image" Target="../media/image105.png"/></Relationships>
</file>

<file path=ppt/drawings/_rels/vmlDrawing85.vml.rels><?xml version="1.0" encoding="UTF-8" standalone="yes"?>
<Relationships xmlns="http://schemas.openxmlformats.org/package/2006/relationships"><Relationship Id="rId1" Type="http://schemas.openxmlformats.org/officeDocument/2006/relationships/image" Target="../media/image106.emf"/></Relationships>
</file>

<file path=ppt/drawings/_rels/vmlDrawing86.vml.rels><?xml version="1.0" encoding="UTF-8" standalone="yes"?>
<Relationships xmlns="http://schemas.openxmlformats.org/package/2006/relationships"><Relationship Id="rId1" Type="http://schemas.openxmlformats.org/officeDocument/2006/relationships/image" Target="../media/image107.png"/></Relationships>
</file>

<file path=ppt/drawings/_rels/vmlDrawing87.vml.rels><?xml version="1.0" encoding="UTF-8" standalone="yes"?>
<Relationships xmlns="http://schemas.openxmlformats.org/package/2006/relationships"><Relationship Id="rId1" Type="http://schemas.openxmlformats.org/officeDocument/2006/relationships/image" Target="../media/image108.png"/></Relationships>
</file>

<file path=ppt/drawings/_rels/vmlDrawing88.vml.rels><?xml version="1.0" encoding="UTF-8" standalone="yes"?>
<Relationships xmlns="http://schemas.openxmlformats.org/package/2006/relationships"><Relationship Id="rId1" Type="http://schemas.openxmlformats.org/officeDocument/2006/relationships/image" Target="../media/image109.png"/></Relationships>
</file>

<file path=ppt/drawings/_rels/vmlDrawing89.vml.rels><?xml version="1.0" encoding="UTF-8" standalone="yes"?>
<Relationships xmlns="http://schemas.openxmlformats.org/package/2006/relationships"><Relationship Id="rId1" Type="http://schemas.openxmlformats.org/officeDocument/2006/relationships/image" Target="../media/image110.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90.vml.rels><?xml version="1.0" encoding="UTF-8" standalone="yes"?>
<Relationships xmlns="http://schemas.openxmlformats.org/package/2006/relationships"><Relationship Id="rId1" Type="http://schemas.openxmlformats.org/officeDocument/2006/relationships/image" Target="../media/image111.emf"/></Relationships>
</file>

<file path=ppt/drawings/_rels/vmlDrawing91.vml.rels><?xml version="1.0" encoding="UTF-8" standalone="yes"?>
<Relationships xmlns="http://schemas.openxmlformats.org/package/2006/relationships"><Relationship Id="rId1" Type="http://schemas.openxmlformats.org/officeDocument/2006/relationships/image" Target="../media/image11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2890838" cy="493713"/>
          </a:xfrm>
          <a:prstGeom prst="rect">
            <a:avLst/>
          </a:prstGeom>
          <a:noFill/>
          <a:ln w="9525">
            <a:noFill/>
            <a:miter lim="800000"/>
            <a:headEnd/>
            <a:tailEnd/>
          </a:ln>
          <a:effectLst/>
        </p:spPr>
        <p:txBody>
          <a:bodyPr vert="horz" wrap="square" lIns="91798" tIns="45900" rIns="91798" bIns="45900" numCol="1" anchor="t" anchorCtr="0" compatLnSpc="1">
            <a:prstTxWarp prst="textNoShape">
              <a:avLst/>
            </a:prstTxWarp>
          </a:bodyPr>
          <a:lstStyle>
            <a:lvl1pPr algn="l" defTabSz="917618">
              <a:buClrTx/>
              <a:buSzTx/>
              <a:buFontTx/>
              <a:buNone/>
              <a:defRPr sz="1200" b="0">
                <a:solidFill>
                  <a:schemeClr val="tx1"/>
                </a:solidFill>
                <a:effectLst/>
                <a:latin typeface="Arial" pitchFamily="34" charset="0"/>
              </a:defRPr>
            </a:lvl1pPr>
          </a:lstStyle>
          <a:p>
            <a:pPr>
              <a:defRPr/>
            </a:pPr>
            <a:endParaRPr lang="it-IT"/>
          </a:p>
        </p:txBody>
      </p:sp>
      <p:sp>
        <p:nvSpPr>
          <p:cNvPr id="23555" name="Rectangle 3"/>
          <p:cNvSpPr>
            <a:spLocks noGrp="1" noChangeArrowheads="1"/>
          </p:cNvSpPr>
          <p:nvPr>
            <p:ph type="dt" sz="quarter" idx="1"/>
          </p:nvPr>
        </p:nvSpPr>
        <p:spPr bwMode="auto">
          <a:xfrm>
            <a:off x="3776663" y="0"/>
            <a:ext cx="2890837" cy="493713"/>
          </a:xfrm>
          <a:prstGeom prst="rect">
            <a:avLst/>
          </a:prstGeom>
          <a:noFill/>
          <a:ln w="9525">
            <a:noFill/>
            <a:miter lim="800000"/>
            <a:headEnd/>
            <a:tailEnd/>
          </a:ln>
          <a:effectLst/>
        </p:spPr>
        <p:txBody>
          <a:bodyPr vert="horz" wrap="square" lIns="91798" tIns="45900" rIns="91798" bIns="45900" numCol="1" anchor="t" anchorCtr="0" compatLnSpc="1">
            <a:prstTxWarp prst="textNoShape">
              <a:avLst/>
            </a:prstTxWarp>
          </a:bodyPr>
          <a:lstStyle>
            <a:lvl1pPr algn="r" defTabSz="917618">
              <a:buClrTx/>
              <a:buSzTx/>
              <a:buFontTx/>
              <a:buNone/>
              <a:defRPr sz="1200" b="0">
                <a:solidFill>
                  <a:schemeClr val="tx1"/>
                </a:solidFill>
                <a:effectLst/>
                <a:latin typeface="Arial" pitchFamily="34" charset="0"/>
              </a:defRPr>
            </a:lvl1pPr>
          </a:lstStyle>
          <a:p>
            <a:pPr>
              <a:defRPr/>
            </a:pPr>
            <a:endParaRPr lang="it-IT"/>
          </a:p>
        </p:txBody>
      </p:sp>
      <p:sp>
        <p:nvSpPr>
          <p:cNvPr id="23556" name="Rectangle 4"/>
          <p:cNvSpPr>
            <a:spLocks noGrp="1" noChangeArrowheads="1"/>
          </p:cNvSpPr>
          <p:nvPr>
            <p:ph type="ftr" sz="quarter" idx="2"/>
          </p:nvPr>
        </p:nvSpPr>
        <p:spPr bwMode="auto">
          <a:xfrm>
            <a:off x="0" y="9369425"/>
            <a:ext cx="2890838" cy="496888"/>
          </a:xfrm>
          <a:prstGeom prst="rect">
            <a:avLst/>
          </a:prstGeom>
          <a:noFill/>
          <a:ln w="9525">
            <a:noFill/>
            <a:miter lim="800000"/>
            <a:headEnd/>
            <a:tailEnd/>
          </a:ln>
          <a:effectLst/>
        </p:spPr>
        <p:txBody>
          <a:bodyPr vert="horz" wrap="square" lIns="91798" tIns="45900" rIns="91798" bIns="45900" numCol="1" anchor="b" anchorCtr="0" compatLnSpc="1">
            <a:prstTxWarp prst="textNoShape">
              <a:avLst/>
            </a:prstTxWarp>
          </a:bodyPr>
          <a:lstStyle>
            <a:lvl1pPr algn="l" defTabSz="917618">
              <a:buClrTx/>
              <a:buSzTx/>
              <a:buFontTx/>
              <a:buNone/>
              <a:defRPr sz="1200" b="0">
                <a:solidFill>
                  <a:schemeClr val="tx1"/>
                </a:solidFill>
                <a:effectLst/>
                <a:latin typeface="Arial" pitchFamily="34" charset="0"/>
              </a:defRPr>
            </a:lvl1pPr>
          </a:lstStyle>
          <a:p>
            <a:pPr>
              <a:defRPr/>
            </a:pPr>
            <a:endParaRPr lang="it-IT"/>
          </a:p>
        </p:txBody>
      </p:sp>
      <p:sp>
        <p:nvSpPr>
          <p:cNvPr id="23557" name="Rectangle 5"/>
          <p:cNvSpPr>
            <a:spLocks noGrp="1" noChangeArrowheads="1"/>
          </p:cNvSpPr>
          <p:nvPr>
            <p:ph type="sldNum" sz="quarter" idx="3"/>
          </p:nvPr>
        </p:nvSpPr>
        <p:spPr bwMode="auto">
          <a:xfrm>
            <a:off x="3776663" y="9369425"/>
            <a:ext cx="2890837" cy="496888"/>
          </a:xfrm>
          <a:prstGeom prst="rect">
            <a:avLst/>
          </a:prstGeom>
          <a:noFill/>
          <a:ln w="9525">
            <a:noFill/>
            <a:miter lim="800000"/>
            <a:headEnd/>
            <a:tailEnd/>
          </a:ln>
          <a:effectLst/>
        </p:spPr>
        <p:txBody>
          <a:bodyPr vert="horz" wrap="square" lIns="91798" tIns="45900" rIns="91798" bIns="45900" numCol="1" anchor="b" anchorCtr="0" compatLnSpc="1">
            <a:prstTxWarp prst="textNoShape">
              <a:avLst/>
            </a:prstTxWarp>
          </a:bodyPr>
          <a:lstStyle>
            <a:lvl1pPr algn="r" defTabSz="917618">
              <a:buClrTx/>
              <a:buSzTx/>
              <a:buFontTx/>
              <a:buNone/>
              <a:defRPr sz="1200" b="0">
                <a:solidFill>
                  <a:schemeClr val="tx1"/>
                </a:solidFill>
                <a:effectLst/>
                <a:latin typeface="Arial" pitchFamily="34" charset="0"/>
              </a:defRPr>
            </a:lvl1pPr>
          </a:lstStyle>
          <a:p>
            <a:pPr>
              <a:defRPr/>
            </a:pPr>
            <a:fld id="{D31D882D-C985-4BB7-B616-46743A510E85}" type="slidenum">
              <a:rPr lang="it-IT"/>
              <a:pPr>
                <a:defRPr/>
              </a:pPr>
              <a:t>‹N›</a:t>
            </a:fld>
            <a:endParaRPr lang="it-IT"/>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890838" cy="493713"/>
          </a:xfrm>
          <a:prstGeom prst="rect">
            <a:avLst/>
          </a:prstGeom>
          <a:noFill/>
          <a:ln w="9525">
            <a:noFill/>
            <a:miter lim="800000"/>
            <a:headEnd/>
            <a:tailEnd/>
          </a:ln>
          <a:effectLst/>
        </p:spPr>
        <p:txBody>
          <a:bodyPr vert="horz" wrap="square" lIns="91798" tIns="45900" rIns="91798" bIns="45900" numCol="1" anchor="t" anchorCtr="0" compatLnSpc="1">
            <a:prstTxWarp prst="textNoShape">
              <a:avLst/>
            </a:prstTxWarp>
          </a:bodyPr>
          <a:lstStyle>
            <a:lvl1pPr algn="l" defTabSz="917618">
              <a:buClrTx/>
              <a:buSzTx/>
              <a:buFontTx/>
              <a:buNone/>
              <a:defRPr sz="1200" b="0">
                <a:solidFill>
                  <a:schemeClr val="tx1"/>
                </a:solidFill>
                <a:effectLst/>
                <a:latin typeface="Arial" pitchFamily="34" charset="0"/>
              </a:defRPr>
            </a:lvl1pPr>
          </a:lstStyle>
          <a:p>
            <a:pPr>
              <a:defRPr/>
            </a:pPr>
            <a:endParaRPr lang="en-GB"/>
          </a:p>
        </p:txBody>
      </p:sp>
      <p:sp>
        <p:nvSpPr>
          <p:cNvPr id="7171" name="Rectangle 3"/>
          <p:cNvSpPr>
            <a:spLocks noGrp="1" noChangeArrowheads="1"/>
          </p:cNvSpPr>
          <p:nvPr>
            <p:ph type="dt" idx="1"/>
          </p:nvPr>
        </p:nvSpPr>
        <p:spPr bwMode="auto">
          <a:xfrm>
            <a:off x="3776663" y="0"/>
            <a:ext cx="2890837" cy="493713"/>
          </a:xfrm>
          <a:prstGeom prst="rect">
            <a:avLst/>
          </a:prstGeom>
          <a:noFill/>
          <a:ln w="9525">
            <a:noFill/>
            <a:miter lim="800000"/>
            <a:headEnd/>
            <a:tailEnd/>
          </a:ln>
          <a:effectLst/>
        </p:spPr>
        <p:txBody>
          <a:bodyPr vert="horz" wrap="square" lIns="91798" tIns="45900" rIns="91798" bIns="45900" numCol="1" anchor="t" anchorCtr="0" compatLnSpc="1">
            <a:prstTxWarp prst="textNoShape">
              <a:avLst/>
            </a:prstTxWarp>
          </a:bodyPr>
          <a:lstStyle>
            <a:lvl1pPr algn="r" defTabSz="917618">
              <a:buClrTx/>
              <a:buSzTx/>
              <a:buFontTx/>
              <a:buNone/>
              <a:defRPr sz="1200" b="0">
                <a:solidFill>
                  <a:schemeClr val="tx1"/>
                </a:solidFill>
                <a:effectLst/>
                <a:latin typeface="Arial" pitchFamily="34" charset="0"/>
              </a:defRPr>
            </a:lvl1pPr>
          </a:lstStyle>
          <a:p>
            <a:pPr>
              <a:defRPr/>
            </a:pPr>
            <a:endParaRPr lang="en-GB"/>
          </a:p>
        </p:txBody>
      </p:sp>
      <p:sp>
        <p:nvSpPr>
          <p:cNvPr id="13316" name="Rectangle 4"/>
          <p:cNvSpPr>
            <a:spLocks noGrp="1" noRot="1" noChangeAspect="1" noChangeArrowheads="1" noTextEdit="1"/>
          </p:cNvSpPr>
          <p:nvPr>
            <p:ph type="sldImg" idx="2"/>
          </p:nvPr>
        </p:nvSpPr>
        <p:spPr bwMode="auto">
          <a:xfrm>
            <a:off x="871538" y="741363"/>
            <a:ext cx="4932362" cy="3700462"/>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665163" y="4689475"/>
            <a:ext cx="5338762" cy="4438650"/>
          </a:xfrm>
          <a:prstGeom prst="rect">
            <a:avLst/>
          </a:prstGeom>
          <a:noFill/>
          <a:ln w="9525">
            <a:noFill/>
            <a:miter lim="800000"/>
            <a:headEnd/>
            <a:tailEnd/>
          </a:ln>
          <a:effectLst/>
        </p:spPr>
        <p:txBody>
          <a:bodyPr vert="horz" wrap="square" lIns="91798" tIns="45900" rIns="91798" bIns="45900" numCol="1" anchor="t" anchorCtr="0" compatLnSpc="1">
            <a:prstTxWarp prst="textNoShape">
              <a:avLst/>
            </a:prstTxWarp>
          </a:bodyPr>
          <a:lstStyle/>
          <a:p>
            <a:pPr lvl="0"/>
            <a:r>
              <a:rPr lang="en-GB" noProof="0" smtClean="0"/>
              <a:t>Fare clic per modificare gli stili del testo dello schema</a:t>
            </a:r>
          </a:p>
          <a:p>
            <a:pPr lvl="1"/>
            <a:r>
              <a:rPr lang="en-GB" noProof="0" smtClean="0"/>
              <a:t>Secondo livello</a:t>
            </a:r>
          </a:p>
          <a:p>
            <a:pPr lvl="2"/>
            <a:r>
              <a:rPr lang="en-GB" noProof="0" smtClean="0"/>
              <a:t>Terzo livello</a:t>
            </a:r>
          </a:p>
          <a:p>
            <a:pPr lvl="3"/>
            <a:r>
              <a:rPr lang="en-GB" noProof="0" smtClean="0"/>
              <a:t>Quarto livello</a:t>
            </a:r>
          </a:p>
          <a:p>
            <a:pPr lvl="4"/>
            <a:r>
              <a:rPr lang="en-GB" noProof="0" smtClean="0"/>
              <a:t>Quinto livello</a:t>
            </a:r>
          </a:p>
        </p:txBody>
      </p:sp>
      <p:sp>
        <p:nvSpPr>
          <p:cNvPr id="7174" name="Rectangle 6"/>
          <p:cNvSpPr>
            <a:spLocks noGrp="1" noChangeArrowheads="1"/>
          </p:cNvSpPr>
          <p:nvPr>
            <p:ph type="ftr" sz="quarter" idx="4"/>
          </p:nvPr>
        </p:nvSpPr>
        <p:spPr bwMode="auto">
          <a:xfrm>
            <a:off x="0" y="9369425"/>
            <a:ext cx="2890838" cy="496888"/>
          </a:xfrm>
          <a:prstGeom prst="rect">
            <a:avLst/>
          </a:prstGeom>
          <a:noFill/>
          <a:ln w="9525">
            <a:noFill/>
            <a:miter lim="800000"/>
            <a:headEnd/>
            <a:tailEnd/>
          </a:ln>
          <a:effectLst/>
        </p:spPr>
        <p:txBody>
          <a:bodyPr vert="horz" wrap="square" lIns="91798" tIns="45900" rIns="91798" bIns="45900" numCol="1" anchor="b" anchorCtr="0" compatLnSpc="1">
            <a:prstTxWarp prst="textNoShape">
              <a:avLst/>
            </a:prstTxWarp>
          </a:bodyPr>
          <a:lstStyle>
            <a:lvl1pPr algn="l" defTabSz="917618">
              <a:buClrTx/>
              <a:buSzTx/>
              <a:buFontTx/>
              <a:buNone/>
              <a:defRPr sz="1200" b="0">
                <a:solidFill>
                  <a:schemeClr val="tx1"/>
                </a:solidFill>
                <a:effectLst/>
                <a:latin typeface="Arial" pitchFamily="34" charset="0"/>
              </a:defRPr>
            </a:lvl1pPr>
          </a:lstStyle>
          <a:p>
            <a:pPr>
              <a:defRPr/>
            </a:pPr>
            <a:endParaRPr lang="en-GB"/>
          </a:p>
        </p:txBody>
      </p:sp>
      <p:sp>
        <p:nvSpPr>
          <p:cNvPr id="7175" name="Rectangle 7"/>
          <p:cNvSpPr>
            <a:spLocks noGrp="1" noChangeArrowheads="1"/>
          </p:cNvSpPr>
          <p:nvPr>
            <p:ph type="sldNum" sz="quarter" idx="5"/>
          </p:nvPr>
        </p:nvSpPr>
        <p:spPr bwMode="auto">
          <a:xfrm>
            <a:off x="3776663" y="9369425"/>
            <a:ext cx="2890837" cy="496888"/>
          </a:xfrm>
          <a:prstGeom prst="rect">
            <a:avLst/>
          </a:prstGeom>
          <a:noFill/>
          <a:ln w="9525">
            <a:noFill/>
            <a:miter lim="800000"/>
            <a:headEnd/>
            <a:tailEnd/>
          </a:ln>
          <a:effectLst/>
        </p:spPr>
        <p:txBody>
          <a:bodyPr vert="horz" wrap="square" lIns="91798" tIns="45900" rIns="91798" bIns="45900" numCol="1" anchor="b" anchorCtr="0" compatLnSpc="1">
            <a:prstTxWarp prst="textNoShape">
              <a:avLst/>
            </a:prstTxWarp>
          </a:bodyPr>
          <a:lstStyle>
            <a:lvl1pPr algn="r" defTabSz="917618">
              <a:buClrTx/>
              <a:buSzTx/>
              <a:buFontTx/>
              <a:buNone/>
              <a:defRPr sz="1200" b="0">
                <a:solidFill>
                  <a:schemeClr val="tx1"/>
                </a:solidFill>
                <a:effectLst/>
                <a:latin typeface="Arial" pitchFamily="34" charset="0"/>
              </a:defRPr>
            </a:lvl1pPr>
          </a:lstStyle>
          <a:p>
            <a:pPr>
              <a:defRPr/>
            </a:pPr>
            <a:fld id="{9C500402-8CA3-4C61-9BC1-6860F5B48680}" type="slidenum">
              <a:rPr lang="en-GB"/>
              <a:pPr>
                <a:defRPr/>
              </a:pPr>
              <a:t>‹N›</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txBox="1">
            <a:spLocks noGrp="1" noChangeArrowheads="1"/>
          </p:cNvSpPr>
          <p:nvPr/>
        </p:nvSpPr>
        <p:spPr bwMode="auto">
          <a:xfrm>
            <a:off x="3776663" y="9371013"/>
            <a:ext cx="2890837" cy="495300"/>
          </a:xfrm>
          <a:prstGeom prst="rect">
            <a:avLst/>
          </a:prstGeom>
          <a:noFill/>
          <a:ln w="9525">
            <a:noFill/>
            <a:miter lim="800000"/>
            <a:headEnd/>
            <a:tailEnd/>
          </a:ln>
        </p:spPr>
        <p:txBody>
          <a:bodyPr lIns="89700" tIns="44849" rIns="89700" bIns="44849" anchor="b"/>
          <a:lstStyle/>
          <a:p>
            <a:pPr algn="r" defTabSz="895350"/>
            <a:fld id="{1CA3B344-E019-4457-9BEB-B0C4C9622182}" type="slidenum">
              <a:rPr lang="it-IT">
                <a:solidFill>
                  <a:schemeClr val="tx1"/>
                </a:solidFill>
                <a:latin typeface="Arial" charset="0"/>
                <a:ea typeface="ヒラギノ角ゴ Pro W3"/>
                <a:cs typeface="Arial" charset="0"/>
              </a:rPr>
              <a:pPr algn="r" defTabSz="895350"/>
              <a:t>12</a:t>
            </a:fld>
            <a:endParaRPr lang="it-IT">
              <a:solidFill>
                <a:schemeClr val="tx1"/>
              </a:solidFill>
              <a:latin typeface="Arial" charset="0"/>
              <a:ea typeface="ヒラギノ角ゴ Pro W3"/>
              <a:cs typeface="Arial" charset="0"/>
            </a:endParaRPr>
          </a:p>
        </p:txBody>
      </p:sp>
      <p:sp>
        <p:nvSpPr>
          <p:cNvPr id="27650" name="Rectangle 2"/>
          <p:cNvSpPr>
            <a:spLocks noGrp="1" noRot="1" noChangeAspect="1" noChangeArrowheads="1" noTextEdit="1"/>
          </p:cNvSpPr>
          <p:nvPr>
            <p:ph type="sldImg"/>
          </p:nvPr>
        </p:nvSpPr>
        <p:spPr>
          <a:xfrm>
            <a:off x="871538" y="736600"/>
            <a:ext cx="4935537" cy="3703638"/>
          </a:xfrm>
          <a:ln/>
        </p:spPr>
      </p:sp>
      <p:sp>
        <p:nvSpPr>
          <p:cNvPr id="27651" name="Rectangle 3"/>
          <p:cNvSpPr>
            <a:spLocks noGrp="1" noChangeArrowheads="1"/>
          </p:cNvSpPr>
          <p:nvPr>
            <p:ph type="body" idx="1"/>
          </p:nvPr>
        </p:nvSpPr>
        <p:spPr>
          <a:xfrm>
            <a:off x="889000" y="4686300"/>
            <a:ext cx="4891088" cy="4446588"/>
          </a:xfrm>
          <a:noFill/>
          <a:ln/>
        </p:spPr>
        <p:txBody>
          <a:bodyPr lIns="90969" tIns="45484" rIns="90969" bIns="45484"/>
          <a:lstStyle/>
          <a:p>
            <a:endParaRPr lang="it-IT"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1" name="Segnaposto immagine diapositiva 1"/>
          <p:cNvSpPr>
            <a:spLocks noGrp="1" noRot="1" noChangeAspect="1"/>
          </p:cNvSpPr>
          <p:nvPr>
            <p:ph type="sldImg"/>
          </p:nvPr>
        </p:nvSpPr>
        <p:spPr>
          <a:ln/>
        </p:spPr>
      </p:sp>
      <p:sp>
        <p:nvSpPr>
          <p:cNvPr id="215042" name="Segnaposto numero diapositiva 3"/>
          <p:cNvSpPr>
            <a:spLocks noGrp="1"/>
          </p:cNvSpPr>
          <p:nvPr>
            <p:ph type="sldNum" sz="quarter" idx="5"/>
          </p:nvPr>
        </p:nvSpPr>
        <p:spPr>
          <a:noFill/>
        </p:spPr>
        <p:txBody>
          <a:bodyPr/>
          <a:lstStyle/>
          <a:p>
            <a:pPr defTabSz="917575"/>
            <a:fld id="{541A90CF-DA60-4197-8126-AD3BD4A9EACE}" type="slidenum">
              <a:rPr lang="en-GB" smtClean="0">
                <a:latin typeface="Arial" charset="0"/>
              </a:rPr>
              <a:pPr defTabSz="917575"/>
              <a:t>40</a:t>
            </a:fld>
            <a:endParaRPr lang="en-GB"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49" name="Segnaposto immagine diapositiva 1"/>
          <p:cNvSpPr>
            <a:spLocks noGrp="1" noRot="1" noChangeAspect="1"/>
          </p:cNvSpPr>
          <p:nvPr>
            <p:ph type="sldImg"/>
          </p:nvPr>
        </p:nvSpPr>
        <p:spPr>
          <a:ln/>
        </p:spPr>
      </p:sp>
      <p:sp>
        <p:nvSpPr>
          <p:cNvPr id="232450" name="Segnaposto note 2"/>
          <p:cNvSpPr>
            <a:spLocks noGrp="1"/>
          </p:cNvSpPr>
          <p:nvPr>
            <p:ph type="body" idx="1"/>
          </p:nvPr>
        </p:nvSpPr>
        <p:spPr>
          <a:noFill/>
          <a:ln/>
        </p:spPr>
        <p:txBody>
          <a:bodyPr/>
          <a:lstStyle/>
          <a:p>
            <a:endParaRPr lang="it-IT" smtClean="0">
              <a:latin typeface="Arial" charset="0"/>
            </a:endParaRPr>
          </a:p>
        </p:txBody>
      </p:sp>
      <p:sp>
        <p:nvSpPr>
          <p:cNvPr id="232451" name="Segnaposto numero diapositiva 3"/>
          <p:cNvSpPr>
            <a:spLocks noGrp="1"/>
          </p:cNvSpPr>
          <p:nvPr>
            <p:ph type="sldNum" sz="quarter" idx="5"/>
          </p:nvPr>
        </p:nvSpPr>
        <p:spPr>
          <a:noFill/>
        </p:spPr>
        <p:txBody>
          <a:bodyPr/>
          <a:lstStyle/>
          <a:p>
            <a:pPr defTabSz="915988"/>
            <a:fld id="{756FF0C0-05BC-4FEE-8BD5-8B976D31D35A}" type="slidenum">
              <a:rPr lang="en-GB" smtClean="0">
                <a:latin typeface="Arial" charset="0"/>
              </a:rPr>
              <a:pPr defTabSz="915988"/>
              <a:t>56</a:t>
            </a:fld>
            <a:endParaRPr lang="en-GB"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69" name="Segnaposto immagine diapositiva 1"/>
          <p:cNvSpPr>
            <a:spLocks noGrp="1" noRot="1" noChangeAspect="1"/>
          </p:cNvSpPr>
          <p:nvPr>
            <p:ph type="sldImg"/>
          </p:nvPr>
        </p:nvSpPr>
        <p:spPr>
          <a:ln/>
        </p:spPr>
      </p:sp>
      <p:sp>
        <p:nvSpPr>
          <p:cNvPr id="237570" name="Segnaposto note 2"/>
          <p:cNvSpPr>
            <a:spLocks noGrp="1"/>
          </p:cNvSpPr>
          <p:nvPr>
            <p:ph type="body" idx="1"/>
          </p:nvPr>
        </p:nvSpPr>
        <p:spPr>
          <a:noFill/>
          <a:ln/>
        </p:spPr>
        <p:txBody>
          <a:bodyPr/>
          <a:lstStyle/>
          <a:p>
            <a:endParaRPr lang="it-IT" smtClean="0">
              <a:latin typeface="Arial" charset="0"/>
            </a:endParaRPr>
          </a:p>
        </p:txBody>
      </p:sp>
      <p:sp>
        <p:nvSpPr>
          <p:cNvPr id="237571" name="Segnaposto numero diapositiva 3"/>
          <p:cNvSpPr>
            <a:spLocks noGrp="1"/>
          </p:cNvSpPr>
          <p:nvPr>
            <p:ph type="sldNum" sz="quarter" idx="5"/>
          </p:nvPr>
        </p:nvSpPr>
        <p:spPr>
          <a:noFill/>
        </p:spPr>
        <p:txBody>
          <a:bodyPr/>
          <a:lstStyle/>
          <a:p>
            <a:pPr defTabSz="915988"/>
            <a:fld id="{CCB0BBD7-F402-4CD5-8D09-781AF5C04220}" type="slidenum">
              <a:rPr lang="en-GB" smtClean="0">
                <a:latin typeface="Arial" charset="0"/>
              </a:rPr>
              <a:pPr defTabSz="915988"/>
              <a:t>60</a:t>
            </a:fld>
            <a:endParaRPr lang="en-GB"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srcRect b="2051"/>
          <a:stretch>
            <a:fillRect/>
          </a:stretch>
        </p:blipFill>
        <p:spPr bwMode="auto">
          <a:xfrm>
            <a:off x="0" y="3175"/>
            <a:ext cx="9144000" cy="6878638"/>
          </a:xfrm>
          <a:prstGeom prst="rect">
            <a:avLst/>
          </a:prstGeom>
          <a:noFill/>
          <a:ln w="9525">
            <a:noFill/>
            <a:miter lim="800000"/>
            <a:headEnd/>
            <a:tailEnd/>
          </a:ln>
        </p:spPr>
      </p:pic>
      <p:pic>
        <p:nvPicPr>
          <p:cNvPr id="5" name="Picture 1043"/>
          <p:cNvPicPr>
            <a:picLocks noChangeAspect="1" noChangeArrowheads="1"/>
          </p:cNvPicPr>
          <p:nvPr userDrawn="1"/>
        </p:nvPicPr>
        <p:blipFill>
          <a:blip r:embed="rId3"/>
          <a:srcRect/>
          <a:stretch>
            <a:fillRect/>
          </a:stretch>
        </p:blipFill>
        <p:spPr bwMode="auto">
          <a:xfrm>
            <a:off x="2786063" y="2143125"/>
            <a:ext cx="4286250" cy="1069975"/>
          </a:xfrm>
          <a:prstGeom prst="rect">
            <a:avLst/>
          </a:prstGeom>
          <a:noFill/>
          <a:ln w="9525">
            <a:noFill/>
            <a:miter lim="800000"/>
            <a:headEnd/>
            <a:tailEnd/>
          </a:ln>
        </p:spPr>
      </p:pic>
      <p:sp>
        <p:nvSpPr>
          <p:cNvPr id="441347" name="Segnaposto titolo 1"/>
          <p:cNvSpPr>
            <a:spLocks noGrp="1"/>
          </p:cNvSpPr>
          <p:nvPr>
            <p:ph type="ctrTitle"/>
          </p:nvPr>
        </p:nvSpPr>
        <p:spPr>
          <a:xfrm>
            <a:off x="1038225" y="3860800"/>
            <a:ext cx="7772400" cy="1470025"/>
          </a:xfrm>
        </p:spPr>
        <p:txBody>
          <a:bodyPr anchor="ctr"/>
          <a:lstStyle>
            <a:lvl1pPr algn="ctr">
              <a:lnSpc>
                <a:spcPct val="150000"/>
              </a:lnSpc>
              <a:defRPr b="1"/>
            </a:lvl1pPr>
          </a:lstStyle>
          <a:p>
            <a:endParaRPr lang="it-IT"/>
          </a:p>
        </p:txBody>
      </p:sp>
      <p:sp>
        <p:nvSpPr>
          <p:cNvPr id="441348" name="Rectangle 4"/>
          <p:cNvSpPr>
            <a:spLocks noGrp="1" noChangeArrowheads="1"/>
          </p:cNvSpPr>
          <p:nvPr>
            <p:ph type="subTitle" sz="quarter" idx="1"/>
          </p:nvPr>
        </p:nvSpPr>
        <p:spPr>
          <a:xfrm>
            <a:off x="1676400" y="5805488"/>
            <a:ext cx="6400800" cy="762000"/>
          </a:xfrm>
        </p:spPr>
        <p:txBody>
          <a:bodyPr/>
          <a:lstStyle>
            <a:lvl1pPr marL="0" indent="0" algn="ctr">
              <a:buFont typeface="Arial" pitchFamily="34" charset="0"/>
              <a:buNone/>
              <a:defRPr i="1">
                <a:latin typeface="Verdana" pitchFamily="34" charset="0"/>
              </a:defRPr>
            </a:lvl1pPr>
          </a:lstStyle>
          <a:p>
            <a:r>
              <a:rPr lang="it-IT"/>
              <a:t>Fare clic per modificare lo stile del sottotitolo dello schema</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5"/>
          <p:cNvSpPr>
            <a:spLocks noGrp="1" noChangeArrowheads="1"/>
          </p:cNvSpPr>
          <p:nvPr>
            <p:ph type="sldNum" sz="quarter" idx="10"/>
          </p:nvPr>
        </p:nvSpPr>
        <p:spPr>
          <a:ln/>
        </p:spPr>
        <p:txBody>
          <a:bodyPr/>
          <a:lstStyle>
            <a:lvl1pPr>
              <a:defRPr/>
            </a:lvl1pPr>
          </a:lstStyle>
          <a:p>
            <a:pPr>
              <a:defRPr/>
            </a:pPr>
            <a:fld id="{C7709F5A-7977-4998-B14D-B3291C104896}" type="slidenum">
              <a:rPr lang="it-IT"/>
              <a:pPr>
                <a:defRPr/>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946900" y="130175"/>
            <a:ext cx="2060575" cy="5948363"/>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760413" y="130175"/>
            <a:ext cx="6034087" cy="5948363"/>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5"/>
          <p:cNvSpPr>
            <a:spLocks noGrp="1" noChangeArrowheads="1"/>
          </p:cNvSpPr>
          <p:nvPr>
            <p:ph type="sldNum" sz="quarter" idx="10"/>
          </p:nvPr>
        </p:nvSpPr>
        <p:spPr>
          <a:ln/>
        </p:spPr>
        <p:txBody>
          <a:bodyPr/>
          <a:lstStyle>
            <a:lvl1pPr>
              <a:defRPr/>
            </a:lvl1pPr>
          </a:lstStyle>
          <a:p>
            <a:pPr>
              <a:defRPr/>
            </a:pPr>
            <a:fld id="{0B644854-68D2-49D8-B766-179FFC59BA56}" type="slidenum">
              <a:rPr lang="it-IT"/>
              <a:pPr>
                <a:defRPr/>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5"/>
          <p:cNvSpPr>
            <a:spLocks noGrp="1" noChangeArrowheads="1"/>
          </p:cNvSpPr>
          <p:nvPr>
            <p:ph type="sldNum" sz="quarter" idx="10"/>
          </p:nvPr>
        </p:nvSpPr>
        <p:spPr>
          <a:ln/>
        </p:spPr>
        <p:txBody>
          <a:bodyPr/>
          <a:lstStyle>
            <a:lvl1pPr>
              <a:defRPr/>
            </a:lvl1pPr>
          </a:lstStyle>
          <a:p>
            <a:pPr>
              <a:defRPr/>
            </a:pPr>
            <a:fld id="{DE1A0942-E084-4D17-AFF2-90E1FDEEC374}" type="slidenum">
              <a:rPr lang="it-IT"/>
              <a:pPr>
                <a:defRPr/>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5"/>
          <p:cNvSpPr>
            <a:spLocks noGrp="1" noChangeArrowheads="1"/>
          </p:cNvSpPr>
          <p:nvPr>
            <p:ph type="sldNum" sz="quarter" idx="10"/>
          </p:nvPr>
        </p:nvSpPr>
        <p:spPr>
          <a:ln/>
        </p:spPr>
        <p:txBody>
          <a:bodyPr/>
          <a:lstStyle>
            <a:lvl1pPr>
              <a:defRPr/>
            </a:lvl1pPr>
          </a:lstStyle>
          <a:p>
            <a:pPr>
              <a:defRPr/>
            </a:pPr>
            <a:fld id="{26A49212-7ACA-4B15-993E-6235BC6CCCC9}" type="slidenum">
              <a:rPr lang="it-IT"/>
              <a:pPr>
                <a:defRPr/>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760413" y="1327150"/>
            <a:ext cx="4046537" cy="4751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959350" y="1327150"/>
            <a:ext cx="4048125" cy="4751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5"/>
          <p:cNvSpPr>
            <a:spLocks noGrp="1" noChangeArrowheads="1"/>
          </p:cNvSpPr>
          <p:nvPr>
            <p:ph type="sldNum" sz="quarter" idx="10"/>
          </p:nvPr>
        </p:nvSpPr>
        <p:spPr>
          <a:ln/>
        </p:spPr>
        <p:txBody>
          <a:bodyPr/>
          <a:lstStyle>
            <a:lvl1pPr>
              <a:defRPr/>
            </a:lvl1pPr>
          </a:lstStyle>
          <a:p>
            <a:pPr>
              <a:defRPr/>
            </a:pPr>
            <a:fld id="{D5D623EB-E126-4858-A026-A4180E239832}" type="slidenum">
              <a:rPr lang="it-IT"/>
              <a:pPr>
                <a:defRPr/>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5"/>
          <p:cNvSpPr>
            <a:spLocks noGrp="1" noChangeArrowheads="1"/>
          </p:cNvSpPr>
          <p:nvPr>
            <p:ph type="sldNum" sz="quarter" idx="10"/>
          </p:nvPr>
        </p:nvSpPr>
        <p:spPr>
          <a:ln/>
        </p:spPr>
        <p:txBody>
          <a:bodyPr/>
          <a:lstStyle>
            <a:lvl1pPr>
              <a:defRPr/>
            </a:lvl1pPr>
          </a:lstStyle>
          <a:p>
            <a:pPr>
              <a:defRPr/>
            </a:pPr>
            <a:fld id="{BC8357B3-F65B-4A22-9E6D-EF63F5780131}" type="slidenum">
              <a:rPr lang="it-IT"/>
              <a:pPr>
                <a:defRPr/>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5"/>
          <p:cNvSpPr>
            <a:spLocks noGrp="1" noChangeArrowheads="1"/>
          </p:cNvSpPr>
          <p:nvPr>
            <p:ph type="sldNum" sz="quarter" idx="10"/>
          </p:nvPr>
        </p:nvSpPr>
        <p:spPr>
          <a:ln/>
        </p:spPr>
        <p:txBody>
          <a:bodyPr/>
          <a:lstStyle>
            <a:lvl1pPr>
              <a:defRPr/>
            </a:lvl1pPr>
          </a:lstStyle>
          <a:p>
            <a:pPr>
              <a:defRPr/>
            </a:pPr>
            <a:fld id="{F688B6AD-9E03-4E05-9430-D099006E9D95}" type="slidenum">
              <a:rPr lang="it-IT"/>
              <a:pPr>
                <a:defRPr/>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fld id="{D98B107B-BF54-448C-86C4-E2444EA7A4B7}" type="slidenum">
              <a:rPr lang="it-IT"/>
              <a:pPr>
                <a:defRPr/>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5"/>
          <p:cNvSpPr>
            <a:spLocks noGrp="1" noChangeArrowheads="1"/>
          </p:cNvSpPr>
          <p:nvPr>
            <p:ph type="sldNum" sz="quarter" idx="10"/>
          </p:nvPr>
        </p:nvSpPr>
        <p:spPr>
          <a:ln/>
        </p:spPr>
        <p:txBody>
          <a:bodyPr/>
          <a:lstStyle>
            <a:lvl1pPr>
              <a:defRPr/>
            </a:lvl1pPr>
          </a:lstStyle>
          <a:p>
            <a:pPr>
              <a:defRPr/>
            </a:pPr>
            <a:fld id="{8C6D5871-8C8E-4538-891F-273EBB07E15C}" type="slidenum">
              <a:rPr lang="it-IT"/>
              <a:pPr>
                <a:defRPr/>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5"/>
          <p:cNvSpPr>
            <a:spLocks noGrp="1" noChangeArrowheads="1"/>
          </p:cNvSpPr>
          <p:nvPr>
            <p:ph type="sldNum" sz="quarter" idx="10"/>
          </p:nvPr>
        </p:nvSpPr>
        <p:spPr>
          <a:ln/>
        </p:spPr>
        <p:txBody>
          <a:bodyPr/>
          <a:lstStyle>
            <a:lvl1pPr>
              <a:defRPr/>
            </a:lvl1pPr>
          </a:lstStyle>
          <a:p>
            <a:pPr>
              <a:defRPr/>
            </a:pPr>
            <a:fld id="{65930F92-8312-4B4B-8D34-6D2A291176F0}" type="slidenum">
              <a:rPr lang="it-IT"/>
              <a:pPr>
                <a:defRPr/>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3"/>
          <a:srcRect/>
          <a:stretch>
            <a:fillRect/>
          </a:stretch>
        </p:blipFill>
        <p:spPr bwMode="auto">
          <a:xfrm>
            <a:off x="0" y="0"/>
            <a:ext cx="9144000" cy="6869113"/>
          </a:xfrm>
          <a:prstGeom prst="rect">
            <a:avLst/>
          </a:prstGeom>
          <a:noFill/>
          <a:ln w="9525">
            <a:noFill/>
            <a:miter lim="800000"/>
            <a:headEnd/>
            <a:tailEnd/>
          </a:ln>
        </p:spPr>
      </p:pic>
      <p:sp>
        <p:nvSpPr>
          <p:cNvPr id="1027" name="Segnaposto titolo 1"/>
          <p:cNvSpPr>
            <a:spLocks noGrp="1"/>
          </p:cNvSpPr>
          <p:nvPr>
            <p:ph type="title"/>
          </p:nvPr>
        </p:nvSpPr>
        <p:spPr bwMode="auto">
          <a:xfrm>
            <a:off x="760413" y="130175"/>
            <a:ext cx="820420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lo stile del titolo</a:t>
            </a:r>
          </a:p>
        </p:txBody>
      </p:sp>
      <p:sp>
        <p:nvSpPr>
          <p:cNvPr id="1028" name="Segnaposto testo 2"/>
          <p:cNvSpPr>
            <a:spLocks noGrp="1"/>
          </p:cNvSpPr>
          <p:nvPr>
            <p:ph type="body" idx="1"/>
          </p:nvPr>
        </p:nvSpPr>
        <p:spPr bwMode="auto">
          <a:xfrm>
            <a:off x="760413" y="1327150"/>
            <a:ext cx="8247062" cy="47513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40325" name="Rectangle 5"/>
          <p:cNvSpPr>
            <a:spLocks noGrp="1" noChangeArrowheads="1"/>
          </p:cNvSpPr>
          <p:nvPr>
            <p:ph type="sldNum" sz="quarter" idx="4"/>
          </p:nvPr>
        </p:nvSpPr>
        <p:spPr bwMode="auto">
          <a:xfrm>
            <a:off x="7881938" y="6643688"/>
            <a:ext cx="1262062" cy="2143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eaLnBrk="0" hangingPunct="0">
              <a:buClrTx/>
              <a:buSzTx/>
              <a:buFontTx/>
              <a:buNone/>
              <a:defRPr sz="1200">
                <a:solidFill>
                  <a:schemeClr val="tx1"/>
                </a:solidFill>
                <a:latin typeface="+mn-lt"/>
                <a:ea typeface="Arial Unicode MS" pitchFamily="34" charset="-128"/>
                <a:cs typeface="+mj-cs"/>
              </a:defRPr>
            </a:lvl1pPr>
          </a:lstStyle>
          <a:p>
            <a:pPr>
              <a:defRPr/>
            </a:pPr>
            <a:fld id="{5B69C606-5E86-4004-8051-99ACB9E5EDC7}" type="slidenum">
              <a:rPr lang="it-IT"/>
              <a:pPr>
                <a:defRPr/>
              </a:pPr>
              <a:t>‹N›</a:t>
            </a:fld>
            <a:endParaRPr lang="it-IT"/>
          </a:p>
        </p:txBody>
      </p:sp>
      <p:pic>
        <p:nvPicPr>
          <p:cNvPr id="1030" name="Picture 1043"/>
          <p:cNvPicPr>
            <a:picLocks noChangeAspect="1" noChangeArrowheads="1"/>
          </p:cNvPicPr>
          <p:nvPr/>
        </p:nvPicPr>
        <p:blipFill>
          <a:blip r:embed="rId14"/>
          <a:srcRect/>
          <a:stretch>
            <a:fillRect/>
          </a:stretch>
        </p:blipFill>
        <p:spPr bwMode="auto">
          <a:xfrm>
            <a:off x="7386638" y="6186488"/>
            <a:ext cx="1714500" cy="4286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Lst>
  <p:hf hdr="0" ftr="0" dt="0"/>
  <p:txStyles>
    <p:titleStyle>
      <a:lvl1pPr algn="l" rtl="0" eaLnBrk="0" fontAlgn="base" hangingPunct="0">
        <a:spcBef>
          <a:spcPct val="0"/>
        </a:spcBef>
        <a:spcAft>
          <a:spcPct val="0"/>
        </a:spcAft>
        <a:defRPr sz="2100">
          <a:solidFill>
            <a:srgbClr val="3366CC"/>
          </a:solidFill>
          <a:latin typeface="+mj-lt"/>
          <a:ea typeface="+mj-ea"/>
          <a:cs typeface="+mj-cs"/>
        </a:defRPr>
      </a:lvl1pPr>
      <a:lvl2pPr algn="l" rtl="0" eaLnBrk="0" fontAlgn="base" hangingPunct="0">
        <a:spcBef>
          <a:spcPct val="0"/>
        </a:spcBef>
        <a:spcAft>
          <a:spcPct val="0"/>
        </a:spcAft>
        <a:defRPr sz="2100">
          <a:solidFill>
            <a:srgbClr val="3366CC"/>
          </a:solidFill>
          <a:latin typeface="Verdana" pitchFamily="34" charset="0"/>
          <a:cs typeface="Arial" pitchFamily="34" charset="0"/>
        </a:defRPr>
      </a:lvl2pPr>
      <a:lvl3pPr algn="l" rtl="0" eaLnBrk="0" fontAlgn="base" hangingPunct="0">
        <a:spcBef>
          <a:spcPct val="0"/>
        </a:spcBef>
        <a:spcAft>
          <a:spcPct val="0"/>
        </a:spcAft>
        <a:defRPr sz="2100">
          <a:solidFill>
            <a:srgbClr val="3366CC"/>
          </a:solidFill>
          <a:latin typeface="Verdana" pitchFamily="34" charset="0"/>
          <a:cs typeface="Arial" pitchFamily="34" charset="0"/>
        </a:defRPr>
      </a:lvl3pPr>
      <a:lvl4pPr algn="l" rtl="0" eaLnBrk="0" fontAlgn="base" hangingPunct="0">
        <a:spcBef>
          <a:spcPct val="0"/>
        </a:spcBef>
        <a:spcAft>
          <a:spcPct val="0"/>
        </a:spcAft>
        <a:defRPr sz="2100">
          <a:solidFill>
            <a:srgbClr val="3366CC"/>
          </a:solidFill>
          <a:latin typeface="Verdana" pitchFamily="34" charset="0"/>
          <a:cs typeface="Arial" pitchFamily="34" charset="0"/>
        </a:defRPr>
      </a:lvl4pPr>
      <a:lvl5pPr algn="l" rtl="0" eaLnBrk="0" fontAlgn="base" hangingPunct="0">
        <a:spcBef>
          <a:spcPct val="0"/>
        </a:spcBef>
        <a:spcAft>
          <a:spcPct val="0"/>
        </a:spcAft>
        <a:defRPr sz="2100">
          <a:solidFill>
            <a:srgbClr val="3366CC"/>
          </a:solidFill>
          <a:latin typeface="Verdana" pitchFamily="34" charset="0"/>
          <a:cs typeface="Arial" pitchFamily="34" charset="0"/>
        </a:defRPr>
      </a:lvl5pPr>
      <a:lvl6pPr marL="457200" algn="l" rtl="0" fontAlgn="base">
        <a:spcBef>
          <a:spcPct val="0"/>
        </a:spcBef>
        <a:spcAft>
          <a:spcPct val="0"/>
        </a:spcAft>
        <a:defRPr sz="2100">
          <a:solidFill>
            <a:srgbClr val="3366CC"/>
          </a:solidFill>
          <a:latin typeface="Verdana" pitchFamily="34" charset="0"/>
          <a:cs typeface="Arial" pitchFamily="34" charset="0"/>
        </a:defRPr>
      </a:lvl6pPr>
      <a:lvl7pPr marL="914400" algn="l" rtl="0" fontAlgn="base">
        <a:spcBef>
          <a:spcPct val="0"/>
        </a:spcBef>
        <a:spcAft>
          <a:spcPct val="0"/>
        </a:spcAft>
        <a:defRPr sz="2100">
          <a:solidFill>
            <a:srgbClr val="3366CC"/>
          </a:solidFill>
          <a:latin typeface="Verdana" pitchFamily="34" charset="0"/>
          <a:cs typeface="Arial" pitchFamily="34" charset="0"/>
        </a:defRPr>
      </a:lvl7pPr>
      <a:lvl8pPr marL="1371600" algn="l" rtl="0" fontAlgn="base">
        <a:spcBef>
          <a:spcPct val="0"/>
        </a:spcBef>
        <a:spcAft>
          <a:spcPct val="0"/>
        </a:spcAft>
        <a:defRPr sz="2100">
          <a:solidFill>
            <a:srgbClr val="3366CC"/>
          </a:solidFill>
          <a:latin typeface="Verdana" pitchFamily="34" charset="0"/>
          <a:cs typeface="Arial" pitchFamily="34" charset="0"/>
        </a:defRPr>
      </a:lvl8pPr>
      <a:lvl9pPr marL="1828800" algn="l" rtl="0" fontAlgn="base">
        <a:spcBef>
          <a:spcPct val="0"/>
        </a:spcBef>
        <a:spcAft>
          <a:spcPct val="0"/>
        </a:spcAft>
        <a:defRPr sz="2100">
          <a:solidFill>
            <a:srgbClr val="3366CC"/>
          </a:solidFill>
          <a:latin typeface="Verdana" pitchFamily="34" charset="0"/>
          <a:cs typeface="Arial" pitchFamily="34" charset="0"/>
        </a:defRPr>
      </a:lvl9pPr>
    </p:titleStyle>
    <p:bodyStyle>
      <a:lvl1pPr marL="342900" indent="-342900" algn="l" rtl="0" eaLnBrk="0" fontAlgn="base" hangingPunct="0">
        <a:spcBef>
          <a:spcPct val="20000"/>
        </a:spcBef>
        <a:spcAft>
          <a:spcPct val="0"/>
        </a:spcAft>
        <a:buFont typeface="Arial" charset="0"/>
        <a:buChar char="•"/>
        <a:defRPr sz="14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1400">
          <a:solidFill>
            <a:schemeClr val="tx1"/>
          </a:solidFill>
          <a:latin typeface="+mn-lt"/>
        </a:defRPr>
      </a:lvl2pPr>
      <a:lvl3pPr marL="1143000" indent="-228600" algn="l" rtl="0" eaLnBrk="0" fontAlgn="base" hangingPunct="0">
        <a:spcBef>
          <a:spcPct val="20000"/>
        </a:spcBef>
        <a:spcAft>
          <a:spcPct val="0"/>
        </a:spcAft>
        <a:buFont typeface="Arial" charset="0"/>
        <a:buChar char="•"/>
        <a:defRPr sz="1400">
          <a:solidFill>
            <a:schemeClr val="tx1"/>
          </a:solidFill>
          <a:latin typeface="+mn-lt"/>
        </a:defRPr>
      </a:lvl3pPr>
      <a:lvl4pPr marL="1600200" indent="-228600" algn="l" rtl="0" eaLnBrk="0" fontAlgn="base" hangingPunct="0">
        <a:spcBef>
          <a:spcPct val="20000"/>
        </a:spcBef>
        <a:spcAft>
          <a:spcPct val="0"/>
        </a:spcAft>
        <a:buFont typeface="Arial" charset="0"/>
        <a:buChar char="–"/>
        <a:defRPr sz="1400">
          <a:solidFill>
            <a:schemeClr val="tx1"/>
          </a:solidFill>
          <a:latin typeface="+mn-lt"/>
        </a:defRPr>
      </a:lvl4pPr>
      <a:lvl5pPr marL="2057400" indent="-228600" algn="l" rtl="0" eaLnBrk="0" fontAlgn="base" hangingPunct="0">
        <a:spcBef>
          <a:spcPct val="20000"/>
        </a:spcBef>
        <a:spcAft>
          <a:spcPct val="0"/>
        </a:spcAft>
        <a:buFont typeface="Arial" charset="0"/>
        <a:buChar char="»"/>
        <a:defRPr sz="1400">
          <a:solidFill>
            <a:schemeClr val="tx1"/>
          </a:solidFill>
          <a:latin typeface="+mn-lt"/>
        </a:defRPr>
      </a:lvl5pPr>
      <a:lvl6pPr marL="2514600" indent="-228600" algn="l" rtl="0" fontAlgn="base">
        <a:spcBef>
          <a:spcPct val="20000"/>
        </a:spcBef>
        <a:spcAft>
          <a:spcPct val="0"/>
        </a:spcAft>
        <a:buFont typeface="Arial" pitchFamily="34" charset="0"/>
        <a:buChar char="»"/>
        <a:defRPr sz="1400">
          <a:solidFill>
            <a:schemeClr val="tx1"/>
          </a:solidFill>
          <a:latin typeface="+mn-lt"/>
        </a:defRPr>
      </a:lvl6pPr>
      <a:lvl7pPr marL="2971800" indent="-228600" algn="l" rtl="0" fontAlgn="base">
        <a:spcBef>
          <a:spcPct val="20000"/>
        </a:spcBef>
        <a:spcAft>
          <a:spcPct val="0"/>
        </a:spcAft>
        <a:buFont typeface="Arial" pitchFamily="34" charset="0"/>
        <a:buChar char="»"/>
        <a:defRPr sz="1400">
          <a:solidFill>
            <a:schemeClr val="tx1"/>
          </a:solidFill>
          <a:latin typeface="+mn-lt"/>
        </a:defRPr>
      </a:lvl7pPr>
      <a:lvl8pPr marL="3429000" indent="-228600" algn="l" rtl="0" fontAlgn="base">
        <a:spcBef>
          <a:spcPct val="20000"/>
        </a:spcBef>
        <a:spcAft>
          <a:spcPct val="0"/>
        </a:spcAft>
        <a:buFont typeface="Arial" pitchFamily="34" charset="0"/>
        <a:buChar char="»"/>
        <a:defRPr sz="1400">
          <a:solidFill>
            <a:schemeClr val="tx1"/>
          </a:solidFill>
          <a:latin typeface="+mn-lt"/>
        </a:defRPr>
      </a:lvl8pPr>
      <a:lvl9pPr marL="3886200" indent="-228600" algn="l" rtl="0" fontAlgn="base">
        <a:spcBef>
          <a:spcPct val="20000"/>
        </a:spcBef>
        <a:spcAft>
          <a:spcPct val="0"/>
        </a:spcAft>
        <a:buFont typeface="Arial" pitchFamily="34" charset="0"/>
        <a:buChar char="»"/>
        <a:defRPr sz="14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vmlDrawing" Target="../drawings/vmlDrawing52.vml"/><Relationship Id="rId4" Type="http://schemas.openxmlformats.org/officeDocument/2006/relationships/oleObject" Target="../embeddings/oleObject62.bin"/></Relationships>
</file>

<file path=ppt/slides/_rels/slide10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vmlDrawing" Target="../drawings/vmlDrawing53.vml"/><Relationship Id="rId4" Type="http://schemas.openxmlformats.org/officeDocument/2006/relationships/oleObject" Target="../embeddings/oleObject63.bin"/></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3" Type="http://schemas.openxmlformats.org/officeDocument/2006/relationships/oleObject" Target="../embeddings/oleObject64.bin"/><Relationship Id="rId2" Type="http://schemas.openxmlformats.org/officeDocument/2006/relationships/slideLayout" Target="../slideLayouts/slideLayout7.xml"/><Relationship Id="rId1" Type="http://schemas.openxmlformats.org/officeDocument/2006/relationships/vmlDrawing" Target="../drawings/vmlDrawing54.v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vmlDrawing" Target="../drawings/vmlDrawing55.vml"/><Relationship Id="rId4" Type="http://schemas.openxmlformats.org/officeDocument/2006/relationships/oleObject" Target="../embeddings/oleObject65.bin"/></Relationships>
</file>

<file path=ppt/slides/_rels/slide108.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oleObject" Target="../embeddings/oleObject66.bin"/><Relationship Id="rId7" Type="http://schemas.openxmlformats.org/officeDocument/2006/relationships/hyperlink" Target="http://www.masternewmedia.org/images/marketing_usability_main.jpg" TargetMode="External"/><Relationship Id="rId2" Type="http://schemas.openxmlformats.org/officeDocument/2006/relationships/slideLayout" Target="../slideLayouts/slideLayout7.xml"/><Relationship Id="rId1" Type="http://schemas.openxmlformats.org/officeDocument/2006/relationships/vmlDrawing" Target="../drawings/vmlDrawing56.vml"/><Relationship Id="rId6" Type="http://schemas.openxmlformats.org/officeDocument/2006/relationships/image" Target="../media/image8.jpeg"/><Relationship Id="rId5" Type="http://schemas.openxmlformats.org/officeDocument/2006/relationships/image" Target="../media/image6.png"/><Relationship Id="rId4" Type="http://schemas.openxmlformats.org/officeDocument/2006/relationships/image" Target="../media/image5.jpeg"/></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vmlDrawing" Target="../drawings/vmlDrawing57.vml"/><Relationship Id="rId4" Type="http://schemas.openxmlformats.org/officeDocument/2006/relationships/oleObject" Target="../embeddings/oleObject67.bin"/></Relationships>
</file>

<file path=ppt/slides/_rels/slide1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vmlDrawing" Target="../drawings/vmlDrawing58.vml"/><Relationship Id="rId4" Type="http://schemas.openxmlformats.org/officeDocument/2006/relationships/oleObject" Target="../embeddings/oleObject68.bin"/></Relationships>
</file>

<file path=ppt/slides/_rels/slide1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vmlDrawing" Target="../drawings/vmlDrawing59.vml"/><Relationship Id="rId4" Type="http://schemas.openxmlformats.org/officeDocument/2006/relationships/oleObject" Target="../embeddings/oleObject69.bin"/></Relationships>
</file>

<file path=ppt/slides/_rels/slide1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4.xml"/><Relationship Id="rId1" Type="http://schemas.openxmlformats.org/officeDocument/2006/relationships/vmlDrawing" Target="../drawings/vmlDrawing60.vml"/><Relationship Id="rId4" Type="http://schemas.openxmlformats.org/officeDocument/2006/relationships/oleObject" Target="../embeddings/oleObject70.bin"/></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4.xml"/><Relationship Id="rId1" Type="http://schemas.openxmlformats.org/officeDocument/2006/relationships/vmlDrawing" Target="../drawings/vmlDrawing61.vml"/><Relationship Id="rId4" Type="http://schemas.openxmlformats.org/officeDocument/2006/relationships/oleObject" Target="../embeddings/oleObject71.bin"/></Relationships>
</file>

<file path=ppt/slides/_rels/slide1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4.xml"/><Relationship Id="rId1" Type="http://schemas.openxmlformats.org/officeDocument/2006/relationships/vmlDrawing" Target="../drawings/vmlDrawing62.vml"/><Relationship Id="rId4" Type="http://schemas.openxmlformats.org/officeDocument/2006/relationships/oleObject" Target="../embeddings/oleObject72.bin"/></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4.wmf"/><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http://www.masternewmedia.org/images/marketing_usability_main.jpg" TargetMode="External"/><Relationship Id="rId5" Type="http://schemas.openxmlformats.org/officeDocument/2006/relationships/image" Target="../media/image6.png"/><Relationship Id="rId4" Type="http://schemas.openxmlformats.org/officeDocument/2006/relationships/image" Target="../media/image5.jpeg"/></Relationships>
</file>

<file path=ppt/slides/_rels/slide120.xml.rels><?xml version="1.0" encoding="UTF-8" standalone="yes"?>
<Relationships xmlns="http://schemas.openxmlformats.org/package/2006/relationships"><Relationship Id="rId3" Type="http://schemas.openxmlformats.org/officeDocument/2006/relationships/oleObject" Target="../embeddings/oleObject73.bin"/><Relationship Id="rId2" Type="http://schemas.openxmlformats.org/officeDocument/2006/relationships/slideLayout" Target="../slideLayouts/slideLayout7.xml"/><Relationship Id="rId1" Type="http://schemas.openxmlformats.org/officeDocument/2006/relationships/vmlDrawing" Target="../drawings/vmlDrawing63.v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vmlDrawing" Target="../drawings/vmlDrawing64.vml"/><Relationship Id="rId4" Type="http://schemas.openxmlformats.org/officeDocument/2006/relationships/oleObject" Target="../embeddings/oleObject74.bin"/></Relationships>
</file>

<file path=ppt/slides/_rels/slide12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oleObject" Target="../embeddings/oleObject75.bin"/><Relationship Id="rId7" Type="http://schemas.openxmlformats.org/officeDocument/2006/relationships/image" Target="../media/image7.jpeg"/><Relationship Id="rId2" Type="http://schemas.openxmlformats.org/officeDocument/2006/relationships/slideLayout" Target="../slideLayouts/slideLayout7.xml"/><Relationship Id="rId1" Type="http://schemas.openxmlformats.org/officeDocument/2006/relationships/vmlDrawing" Target="../drawings/vmlDrawing65.vml"/><Relationship Id="rId6" Type="http://schemas.openxmlformats.org/officeDocument/2006/relationships/hyperlink" Target="http://www.masternewmedia.org/images/marketing_usability_main.jpg" TargetMode="External"/><Relationship Id="rId5" Type="http://schemas.openxmlformats.org/officeDocument/2006/relationships/image" Target="../media/image6.png"/><Relationship Id="rId4" Type="http://schemas.openxmlformats.org/officeDocument/2006/relationships/image" Target="../media/image5.jpeg"/></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vmlDrawing" Target="../drawings/vmlDrawing66.vml"/><Relationship Id="rId6" Type="http://schemas.openxmlformats.org/officeDocument/2006/relationships/oleObject" Target="../embeddings/oleObject77.bin"/><Relationship Id="rId5" Type="http://schemas.openxmlformats.org/officeDocument/2006/relationships/image" Target="../media/image87.jpeg"/><Relationship Id="rId4" Type="http://schemas.openxmlformats.org/officeDocument/2006/relationships/oleObject" Target="../embeddings/oleObject76.bin"/></Relationships>
</file>

<file path=ppt/slides/_rels/slide1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vmlDrawing" Target="../drawings/vmlDrawing67.vml"/><Relationship Id="rId4" Type="http://schemas.openxmlformats.org/officeDocument/2006/relationships/oleObject" Target="../embeddings/oleObject78.bin"/></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vmlDrawing" Target="../drawings/vmlDrawing68.vml"/><Relationship Id="rId4" Type="http://schemas.openxmlformats.org/officeDocument/2006/relationships/oleObject" Target="../embeddings/oleObject79.bin"/></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3" Type="http://schemas.openxmlformats.org/officeDocument/2006/relationships/oleObject" Target="../embeddings/oleObject80.bin"/><Relationship Id="rId2" Type="http://schemas.openxmlformats.org/officeDocument/2006/relationships/slideLayout" Target="../slideLayouts/slideLayout2.xml"/><Relationship Id="rId1" Type="http://schemas.openxmlformats.org/officeDocument/2006/relationships/vmlDrawing" Target="../drawings/vmlDrawing69.vml"/><Relationship Id="rId4" Type="http://schemas.openxmlformats.org/officeDocument/2006/relationships/image" Target="../media/image10.png"/></Relationships>
</file>

<file path=ppt/slides/_rels/slide131.xml.rels><?xml version="1.0" encoding="UTF-8" standalone="yes"?>
<Relationships xmlns="http://schemas.openxmlformats.org/package/2006/relationships"><Relationship Id="rId3" Type="http://schemas.openxmlformats.org/officeDocument/2006/relationships/oleObject" Target="../embeddings/oleObject81.bin"/><Relationship Id="rId2" Type="http://schemas.openxmlformats.org/officeDocument/2006/relationships/slideLayout" Target="../slideLayouts/slideLayout7.xml"/><Relationship Id="rId1" Type="http://schemas.openxmlformats.org/officeDocument/2006/relationships/vmlDrawing" Target="../drawings/vmlDrawing70.vml"/><Relationship Id="rId4" Type="http://schemas.openxmlformats.org/officeDocument/2006/relationships/image" Target="../media/image10.png"/></Relationships>
</file>

<file path=ppt/slides/_rels/slide132.xml.rels><?xml version="1.0" encoding="UTF-8" standalone="yes"?>
<Relationships xmlns="http://schemas.openxmlformats.org/package/2006/relationships"><Relationship Id="rId3" Type="http://schemas.openxmlformats.org/officeDocument/2006/relationships/oleObject" Target="../embeddings/oleObject82.bin"/><Relationship Id="rId2" Type="http://schemas.openxmlformats.org/officeDocument/2006/relationships/slideLayout" Target="../slideLayouts/slideLayout7.xml"/><Relationship Id="rId1" Type="http://schemas.openxmlformats.org/officeDocument/2006/relationships/vmlDrawing" Target="../drawings/vmlDrawing71.vml"/><Relationship Id="rId4" Type="http://schemas.openxmlformats.org/officeDocument/2006/relationships/image" Target="../media/image10.png"/></Relationships>
</file>

<file path=ppt/slides/_rels/slide133.xml.rels><?xml version="1.0" encoding="UTF-8" standalone="yes"?>
<Relationships xmlns="http://schemas.openxmlformats.org/package/2006/relationships"><Relationship Id="rId3" Type="http://schemas.openxmlformats.org/officeDocument/2006/relationships/oleObject" Target="../embeddings/oleObject83.bin"/><Relationship Id="rId2" Type="http://schemas.openxmlformats.org/officeDocument/2006/relationships/slideLayout" Target="../slideLayouts/slideLayout4.xml"/><Relationship Id="rId1" Type="http://schemas.openxmlformats.org/officeDocument/2006/relationships/vmlDrawing" Target="../drawings/vmlDrawing72.vml"/><Relationship Id="rId4" Type="http://schemas.openxmlformats.org/officeDocument/2006/relationships/image" Target="../media/image10.png"/></Relationships>
</file>

<file path=ppt/slides/_rels/slide134.xml.rels><?xml version="1.0" encoding="UTF-8" standalone="yes"?>
<Relationships xmlns="http://schemas.openxmlformats.org/package/2006/relationships"><Relationship Id="rId3" Type="http://schemas.openxmlformats.org/officeDocument/2006/relationships/oleObject" Target="../embeddings/oleObject84.bin"/><Relationship Id="rId2" Type="http://schemas.openxmlformats.org/officeDocument/2006/relationships/slideLayout" Target="../slideLayouts/slideLayout7.xml"/><Relationship Id="rId1" Type="http://schemas.openxmlformats.org/officeDocument/2006/relationships/vmlDrawing" Target="../drawings/vmlDrawing73.vml"/><Relationship Id="rId4" Type="http://schemas.openxmlformats.org/officeDocument/2006/relationships/image" Target="../media/image10.png"/></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vmlDrawing" Target="../drawings/vmlDrawing74.vml"/><Relationship Id="rId4" Type="http://schemas.openxmlformats.org/officeDocument/2006/relationships/oleObject" Target="../embeddings/oleObject85.bin"/></Relationships>
</file>

<file path=ppt/slides/_rels/slide1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4.xml"/><Relationship Id="rId1" Type="http://schemas.openxmlformats.org/officeDocument/2006/relationships/vmlDrawing" Target="../drawings/vmlDrawing75.vml"/><Relationship Id="rId4" Type="http://schemas.openxmlformats.org/officeDocument/2006/relationships/oleObject" Target="../embeddings/oleObject86.bin"/></Relationships>
</file>

<file path=ppt/slides/_rels/slide138.xml.rels><?xml version="1.0" encoding="UTF-8" standalone="yes"?>
<Relationships xmlns="http://schemas.openxmlformats.org/package/2006/relationships"><Relationship Id="rId3" Type="http://schemas.openxmlformats.org/officeDocument/2006/relationships/oleObject" Target="../embeddings/oleObject87.bin"/><Relationship Id="rId2" Type="http://schemas.openxmlformats.org/officeDocument/2006/relationships/slideLayout" Target="../slideLayouts/slideLayout4.xml"/><Relationship Id="rId1" Type="http://schemas.openxmlformats.org/officeDocument/2006/relationships/vmlDrawing" Target="../drawings/vmlDrawing76.vml"/><Relationship Id="rId4" Type="http://schemas.openxmlformats.org/officeDocument/2006/relationships/image" Target="../media/image10.png"/></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0.png"/></Relationships>
</file>

<file path=ppt/slides/_rels/slide1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vmlDrawing" Target="../drawings/vmlDrawing77.vml"/><Relationship Id="rId4" Type="http://schemas.openxmlformats.org/officeDocument/2006/relationships/oleObject" Target="../embeddings/oleObject88.bin"/></Relationships>
</file>

<file path=ppt/slides/_rels/slide141.xml.rels><?xml version="1.0" encoding="UTF-8" standalone="yes"?>
<Relationships xmlns="http://schemas.openxmlformats.org/package/2006/relationships"><Relationship Id="rId3" Type="http://schemas.openxmlformats.org/officeDocument/2006/relationships/oleObject" Target="../embeddings/oleObject89.bin"/><Relationship Id="rId2" Type="http://schemas.openxmlformats.org/officeDocument/2006/relationships/slideLayout" Target="../slideLayouts/slideLayout2.xml"/><Relationship Id="rId1" Type="http://schemas.openxmlformats.org/officeDocument/2006/relationships/vmlDrawing" Target="../drawings/vmlDrawing78.vml"/><Relationship Id="rId4" Type="http://schemas.openxmlformats.org/officeDocument/2006/relationships/image" Target="../media/image10.png"/></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vmlDrawing" Target="../drawings/vmlDrawing79.vml"/><Relationship Id="rId4" Type="http://schemas.openxmlformats.org/officeDocument/2006/relationships/oleObject" Target="../embeddings/oleObject90.bin"/></Relationships>
</file>

<file path=ppt/slides/_rels/slide145.xml.rels><?xml version="1.0" encoding="UTF-8" standalone="yes"?>
<Relationships xmlns="http://schemas.openxmlformats.org/package/2006/relationships"><Relationship Id="rId3" Type="http://schemas.openxmlformats.org/officeDocument/2006/relationships/oleObject" Target="../embeddings/oleObject91.bin"/><Relationship Id="rId2" Type="http://schemas.openxmlformats.org/officeDocument/2006/relationships/slideLayout" Target="../slideLayouts/slideLayout2.xml"/><Relationship Id="rId1" Type="http://schemas.openxmlformats.org/officeDocument/2006/relationships/vmlDrawing" Target="../drawings/vmlDrawing80.vml"/><Relationship Id="rId4" Type="http://schemas.openxmlformats.org/officeDocument/2006/relationships/image" Target="../media/image10.png"/></Relationships>
</file>

<file path=ppt/slides/_rels/slide1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4.xml"/><Relationship Id="rId1" Type="http://schemas.openxmlformats.org/officeDocument/2006/relationships/vmlDrawing" Target="../drawings/vmlDrawing81.vml"/><Relationship Id="rId4" Type="http://schemas.openxmlformats.org/officeDocument/2006/relationships/oleObject" Target="../embeddings/oleObject92.bin"/></Relationships>
</file>

<file path=ppt/slides/_rels/slide14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vmlDrawing" Target="../drawings/vmlDrawing82.vml"/><Relationship Id="rId4" Type="http://schemas.openxmlformats.org/officeDocument/2006/relationships/oleObject" Target="../embeddings/oleObject93.bin"/></Relationships>
</file>

<file path=ppt/slides/_rels/slide148.xml.rels><?xml version="1.0" encoding="UTF-8" standalone="yes"?>
<Relationships xmlns="http://schemas.openxmlformats.org/package/2006/relationships"><Relationship Id="rId3" Type="http://schemas.openxmlformats.org/officeDocument/2006/relationships/oleObject" Target="../embeddings/oleObject94.bin"/><Relationship Id="rId2" Type="http://schemas.openxmlformats.org/officeDocument/2006/relationships/slideLayout" Target="../slideLayouts/slideLayout2.xml"/><Relationship Id="rId1" Type="http://schemas.openxmlformats.org/officeDocument/2006/relationships/vmlDrawing" Target="../drawings/vmlDrawing83.vml"/><Relationship Id="rId4" Type="http://schemas.openxmlformats.org/officeDocument/2006/relationships/image" Target="../media/image10.png"/></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3" Type="http://schemas.openxmlformats.org/officeDocument/2006/relationships/oleObject" Target="../embeddings/oleObject95.bin"/><Relationship Id="rId2" Type="http://schemas.openxmlformats.org/officeDocument/2006/relationships/slideLayout" Target="../slideLayouts/slideLayout2.xml"/><Relationship Id="rId1" Type="http://schemas.openxmlformats.org/officeDocument/2006/relationships/vmlDrawing" Target="../drawings/vmlDrawing84.vml"/><Relationship Id="rId4" Type="http://schemas.openxmlformats.org/officeDocument/2006/relationships/image" Target="../media/image10.png"/></Relationships>
</file>

<file path=ppt/slides/_rels/slide15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4.xml"/><Relationship Id="rId1" Type="http://schemas.openxmlformats.org/officeDocument/2006/relationships/vmlDrawing" Target="../drawings/vmlDrawing85.vml"/><Relationship Id="rId4" Type="http://schemas.openxmlformats.org/officeDocument/2006/relationships/oleObject" Target="../embeddings/oleObject96.bin"/></Relationships>
</file>

<file path=ppt/slides/_rels/slide15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4.xml"/><Relationship Id="rId1" Type="http://schemas.openxmlformats.org/officeDocument/2006/relationships/vmlDrawing" Target="../drawings/vmlDrawing86.vml"/><Relationship Id="rId4" Type="http://schemas.openxmlformats.org/officeDocument/2006/relationships/oleObject" Target="../embeddings/oleObject97.bin"/></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3" Type="http://schemas.openxmlformats.org/officeDocument/2006/relationships/oleObject" Target="../embeddings/oleObject98.bin"/><Relationship Id="rId2" Type="http://schemas.openxmlformats.org/officeDocument/2006/relationships/slideLayout" Target="../slideLayouts/slideLayout2.xml"/><Relationship Id="rId1" Type="http://schemas.openxmlformats.org/officeDocument/2006/relationships/vmlDrawing" Target="../drawings/vmlDrawing87.vml"/></Relationships>
</file>

<file path=ppt/slides/_rels/slide15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vmlDrawing" Target="../drawings/vmlDrawing88.vml"/><Relationship Id="rId4" Type="http://schemas.openxmlformats.org/officeDocument/2006/relationships/oleObject" Target="../embeddings/oleObject99.bin"/></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3" Type="http://schemas.openxmlformats.org/officeDocument/2006/relationships/oleObject" Target="../embeddings/oleObject100.bin"/><Relationship Id="rId2" Type="http://schemas.openxmlformats.org/officeDocument/2006/relationships/slideLayout" Target="../slideLayouts/slideLayout2.xml"/><Relationship Id="rId1" Type="http://schemas.openxmlformats.org/officeDocument/2006/relationships/vmlDrawing" Target="../drawings/vmlDrawing89.vml"/><Relationship Id="rId4" Type="http://schemas.openxmlformats.org/officeDocument/2006/relationships/image" Target="../media/image10.png"/></Relationships>
</file>

<file path=ppt/slides/_rels/slide15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vmlDrawing" Target="../drawings/vmlDrawing90.vml"/><Relationship Id="rId4" Type="http://schemas.openxmlformats.org/officeDocument/2006/relationships/oleObject" Target="../embeddings/oleObject101.bin"/></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3" Type="http://schemas.openxmlformats.org/officeDocument/2006/relationships/oleObject" Target="../embeddings/oleObject102.bin"/><Relationship Id="rId2" Type="http://schemas.openxmlformats.org/officeDocument/2006/relationships/slideLayout" Target="../slideLayouts/slideLayout2.xml"/><Relationship Id="rId1" Type="http://schemas.openxmlformats.org/officeDocument/2006/relationships/vmlDrawing" Target="../drawings/vmlDrawing91.vml"/><Relationship Id="rId4" Type="http://schemas.openxmlformats.org/officeDocument/2006/relationships/image" Target="../media/image10.png"/></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2" Type="http://schemas.openxmlformats.org/officeDocument/2006/relationships/hyperlink" Target="http://www.fiora.it/" TargetMode="External"/><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oleObject" Target="../embeddings/oleObject3.bin"/></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oleObject" Target="../embeddings/oleObject6.bin"/></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oleObject" Target="../embeddings/oleObject9.bin"/></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7.xml"/><Relationship Id="rId1" Type="http://schemas.openxmlformats.org/officeDocument/2006/relationships/vmlDrawing" Target="../drawings/vmlDrawing7.v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vmlDrawing" Target="../drawings/vmlDrawing8.vml"/><Relationship Id="rId4" Type="http://schemas.openxmlformats.org/officeDocument/2006/relationships/oleObject" Target="../embeddings/oleObject11.bin"/></Relationships>
</file>

<file path=ppt/slides/_rels/slide34.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image" Target="../media/image5.jpeg"/><Relationship Id="rId7" Type="http://schemas.openxmlformats.org/officeDocument/2006/relationships/image" Target="../media/image8.jpeg"/><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image" Target="../media/image7.jpeg"/><Relationship Id="rId5" Type="http://schemas.openxmlformats.org/officeDocument/2006/relationships/hyperlink" Target="http://www.masternewmedia.org/images/marketing_usability_main.jpg" TargetMode="External"/><Relationship Id="rId4" Type="http://schemas.openxmlformats.org/officeDocument/2006/relationships/image" Target="../media/image6.png"/></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7.xml"/><Relationship Id="rId1" Type="http://schemas.openxmlformats.org/officeDocument/2006/relationships/vmlDrawing" Target="../drawings/vmlDrawing10.vml"/><Relationship Id="rId4" Type="http://schemas.openxmlformats.org/officeDocument/2006/relationships/image" Target="../media/image1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7.xml"/><Relationship Id="rId1" Type="http://schemas.openxmlformats.org/officeDocument/2006/relationships/vmlDrawing" Target="../drawings/vmlDrawing11.vml"/><Relationship Id="rId4" Type="http://schemas.openxmlformats.org/officeDocument/2006/relationships/image" Target="../media/image10.png"/></Relationships>
</file>

<file path=ppt/slides/_rels/slide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7.xml"/><Relationship Id="rId1" Type="http://schemas.openxmlformats.org/officeDocument/2006/relationships/vmlDrawing" Target="../drawings/vmlDrawing12.vml"/><Relationship Id="rId4" Type="http://schemas.openxmlformats.org/officeDocument/2006/relationships/oleObject" Target="../embeddings/oleObject16.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mlDrawing" Target="../drawings/vmlDrawing13.vml"/><Relationship Id="rId4" Type="http://schemas.openxmlformats.org/officeDocument/2006/relationships/oleObject" Target="../embeddings/oleObject17.bin"/></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vmlDrawing" Target="../drawings/vmlDrawing14.vml"/><Relationship Id="rId4" Type="http://schemas.openxmlformats.org/officeDocument/2006/relationships/oleObject" Target="../embeddings/oleObject18.bin"/></Relationships>
</file>

<file path=ppt/slides/_rels/slide4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oleObject" Target="../embeddings/oleObject19.bin"/><Relationship Id="rId7" Type="http://schemas.openxmlformats.org/officeDocument/2006/relationships/image" Target="../media/image7.jpeg"/><Relationship Id="rId2" Type="http://schemas.openxmlformats.org/officeDocument/2006/relationships/slideLayout" Target="../slideLayouts/slideLayout7.xml"/><Relationship Id="rId1" Type="http://schemas.openxmlformats.org/officeDocument/2006/relationships/vmlDrawing" Target="../drawings/vmlDrawing15.vml"/><Relationship Id="rId6" Type="http://schemas.openxmlformats.org/officeDocument/2006/relationships/hyperlink" Target="http://www.masternewmedia.org/images/marketing_usability_main.jpg" TargetMode="External"/><Relationship Id="rId5" Type="http://schemas.openxmlformats.org/officeDocument/2006/relationships/image" Target="../media/image6.png"/><Relationship Id="rId4" Type="http://schemas.openxmlformats.org/officeDocument/2006/relationships/image" Target="../media/image5.jpeg"/></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7.xml"/><Relationship Id="rId1" Type="http://schemas.openxmlformats.org/officeDocument/2006/relationships/vmlDrawing" Target="../drawings/vmlDrawing16.vml"/><Relationship Id="rId4" Type="http://schemas.openxmlformats.org/officeDocument/2006/relationships/image" Target="../media/image10.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7.xml"/><Relationship Id="rId1" Type="http://schemas.openxmlformats.org/officeDocument/2006/relationships/vmlDrawing" Target="../drawings/vmlDrawing17.vml"/><Relationship Id="rId4" Type="http://schemas.openxmlformats.org/officeDocument/2006/relationships/image" Target="../media/image10.png"/></Relationships>
</file>

<file path=ppt/slides/_rels/slide4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7.xml"/><Relationship Id="rId1" Type="http://schemas.openxmlformats.org/officeDocument/2006/relationships/vmlDrawing" Target="../drawings/vmlDrawing18.vml"/><Relationship Id="rId4" Type="http://schemas.openxmlformats.org/officeDocument/2006/relationships/oleObject" Target="../embeddings/oleObject23.bin"/></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7.xml"/><Relationship Id="rId1" Type="http://schemas.openxmlformats.org/officeDocument/2006/relationships/vmlDrawing" Target="../drawings/vmlDrawing19.v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vmlDrawing" Target="../drawings/vmlDrawing20.vml"/><Relationship Id="rId4" Type="http://schemas.openxmlformats.org/officeDocument/2006/relationships/oleObject" Target="../embeddings/oleObject25.bin"/></Relationships>
</file>

<file path=ppt/slides/_rels/slide5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oleObject" Target="../embeddings/oleObject26.bin"/><Relationship Id="rId7" Type="http://schemas.openxmlformats.org/officeDocument/2006/relationships/image" Target="../media/image7.jpeg"/><Relationship Id="rId2" Type="http://schemas.openxmlformats.org/officeDocument/2006/relationships/slideLayout" Target="../slideLayouts/slideLayout7.xml"/><Relationship Id="rId1" Type="http://schemas.openxmlformats.org/officeDocument/2006/relationships/vmlDrawing" Target="../drawings/vmlDrawing21.vml"/><Relationship Id="rId6" Type="http://schemas.openxmlformats.org/officeDocument/2006/relationships/hyperlink" Target="http://www.masternewmedia.org/images/marketing_usability_main.jpg" TargetMode="External"/><Relationship Id="rId5" Type="http://schemas.openxmlformats.org/officeDocument/2006/relationships/image" Target="../media/image6.png"/><Relationship Id="rId4" Type="http://schemas.openxmlformats.org/officeDocument/2006/relationships/image" Target="../media/image5.jpeg"/></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7.xml"/><Relationship Id="rId1" Type="http://schemas.openxmlformats.org/officeDocument/2006/relationships/vmlDrawing" Target="../drawings/vmlDrawing22.vml"/><Relationship Id="rId4" Type="http://schemas.openxmlformats.org/officeDocument/2006/relationships/image" Target="../media/image10.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23.vml"/><Relationship Id="rId5" Type="http://schemas.openxmlformats.org/officeDocument/2006/relationships/image" Target="../media/image10.png"/><Relationship Id="rId4" Type="http://schemas.openxmlformats.org/officeDocument/2006/relationships/oleObject" Target="../embeddings/oleObject28.bin"/></Relationships>
</file>

<file path=ppt/slides/_rels/slide5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7.xml"/><Relationship Id="rId1" Type="http://schemas.openxmlformats.org/officeDocument/2006/relationships/vmlDrawing" Target="../drawings/vmlDrawing24.vml"/><Relationship Id="rId4" Type="http://schemas.openxmlformats.org/officeDocument/2006/relationships/oleObject" Target="../embeddings/oleObject30.bin"/></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7.xml"/><Relationship Id="rId1" Type="http://schemas.openxmlformats.org/officeDocument/2006/relationships/vmlDrawing" Target="../drawings/vmlDrawing25.v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vmlDrawing" Target="../drawings/vmlDrawing26.vml"/><Relationship Id="rId4" Type="http://schemas.openxmlformats.org/officeDocument/2006/relationships/oleObject" Target="../embeddings/oleObject32.bin"/></Relationships>
</file>

<file path=ppt/slides/_rels/slide6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oleObject" Target="../embeddings/oleObject33.bin"/><Relationship Id="rId7" Type="http://schemas.openxmlformats.org/officeDocument/2006/relationships/image" Target="../media/image7.jpeg"/><Relationship Id="rId2" Type="http://schemas.openxmlformats.org/officeDocument/2006/relationships/slideLayout" Target="../slideLayouts/slideLayout7.xml"/><Relationship Id="rId1" Type="http://schemas.openxmlformats.org/officeDocument/2006/relationships/vmlDrawing" Target="../drawings/vmlDrawing27.vml"/><Relationship Id="rId6" Type="http://schemas.openxmlformats.org/officeDocument/2006/relationships/hyperlink" Target="http://www.masternewmedia.org/images/marketing_usability_main.jpg" TargetMode="External"/><Relationship Id="rId5" Type="http://schemas.openxmlformats.org/officeDocument/2006/relationships/image" Target="../media/image6.png"/><Relationship Id="rId4" Type="http://schemas.openxmlformats.org/officeDocument/2006/relationships/image" Target="../media/image5.jpeg"/></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7.xml"/><Relationship Id="rId1" Type="http://schemas.openxmlformats.org/officeDocument/2006/relationships/vmlDrawing" Target="../drawings/vmlDrawing28.vml"/><Relationship Id="rId4" Type="http://schemas.openxmlformats.org/officeDocument/2006/relationships/image" Target="../media/image10.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7.xml"/><Relationship Id="rId1" Type="http://schemas.openxmlformats.org/officeDocument/2006/relationships/vmlDrawing" Target="../drawings/vmlDrawing29.vml"/><Relationship Id="rId4" Type="http://schemas.openxmlformats.org/officeDocument/2006/relationships/image" Target="../media/image10.png"/></Relationships>
</file>

<file path=ppt/slides/_rels/slide6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7.xml"/><Relationship Id="rId1" Type="http://schemas.openxmlformats.org/officeDocument/2006/relationships/vmlDrawing" Target="../drawings/vmlDrawing30.vml"/><Relationship Id="rId4" Type="http://schemas.openxmlformats.org/officeDocument/2006/relationships/oleObject" Target="../embeddings/oleObject37.bin"/></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7.xml"/><Relationship Id="rId1" Type="http://schemas.openxmlformats.org/officeDocument/2006/relationships/vmlDrawing" Target="../drawings/vmlDrawing31.v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vmlDrawing" Target="../drawings/vmlDrawing32.vml"/><Relationship Id="rId4" Type="http://schemas.openxmlformats.org/officeDocument/2006/relationships/oleObject" Target="../embeddings/oleObject39.bin"/></Relationships>
</file>

<file path=ppt/slides/_rels/slide7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oleObject" Target="../embeddings/oleObject40.bin"/><Relationship Id="rId7" Type="http://schemas.openxmlformats.org/officeDocument/2006/relationships/hyperlink" Target="http://www.masternewmedia.org/images/marketing_usability_main.jpg" TargetMode="External"/><Relationship Id="rId2" Type="http://schemas.openxmlformats.org/officeDocument/2006/relationships/slideLayout" Target="../slideLayouts/slideLayout7.xml"/><Relationship Id="rId1" Type="http://schemas.openxmlformats.org/officeDocument/2006/relationships/vmlDrawing" Target="../drawings/vmlDrawing33.vml"/><Relationship Id="rId6" Type="http://schemas.openxmlformats.org/officeDocument/2006/relationships/image" Target="../media/image8.jpeg"/><Relationship Id="rId5" Type="http://schemas.openxmlformats.org/officeDocument/2006/relationships/image" Target="../media/image6.png"/><Relationship Id="rId4" Type="http://schemas.openxmlformats.org/officeDocument/2006/relationships/image" Target="../media/image5.jpeg"/></Relationships>
</file>

<file path=ppt/slides/_rels/slide72.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Layout" Target="../slideLayouts/slideLayout7.xml"/><Relationship Id="rId1" Type="http://schemas.openxmlformats.org/officeDocument/2006/relationships/vmlDrawing" Target="../drawings/vmlDrawing34.vml"/><Relationship Id="rId4" Type="http://schemas.openxmlformats.org/officeDocument/2006/relationships/image" Target="../media/image10.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7.xml"/><Relationship Id="rId1" Type="http://schemas.openxmlformats.org/officeDocument/2006/relationships/vmlDrawing" Target="../drawings/vmlDrawing35.vml"/><Relationship Id="rId4" Type="http://schemas.openxmlformats.org/officeDocument/2006/relationships/image" Target="../media/image10.png"/></Relationships>
</file>

<file path=ppt/slides/_rels/slide7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Layout" Target="../slideLayouts/slideLayout7.xml"/><Relationship Id="rId1" Type="http://schemas.openxmlformats.org/officeDocument/2006/relationships/vmlDrawing" Target="../drawings/vmlDrawing36.vml"/><Relationship Id="rId4" Type="http://schemas.openxmlformats.org/officeDocument/2006/relationships/oleObject" Target="../embeddings/oleObject44.bin"/></Relationships>
</file>

<file path=ppt/slides/_rels/slide78.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Layout" Target="../slideLayouts/slideLayout7.xml"/><Relationship Id="rId1" Type="http://schemas.openxmlformats.org/officeDocument/2006/relationships/vmlDrawing" Target="../drawings/vmlDrawing37.v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vmlDrawing" Target="../drawings/vmlDrawing38.vml"/><Relationship Id="rId4" Type="http://schemas.openxmlformats.org/officeDocument/2006/relationships/oleObject" Target="../embeddings/oleObject46.bin"/></Relationships>
</file>

<file path=ppt/slides/_rels/slide8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oleObject" Target="../embeddings/oleObject47.bin"/><Relationship Id="rId7" Type="http://schemas.openxmlformats.org/officeDocument/2006/relationships/hyperlink" Target="http://www.masternewmedia.org/images/marketing_usability_main.jpg" TargetMode="External"/><Relationship Id="rId2" Type="http://schemas.openxmlformats.org/officeDocument/2006/relationships/slideLayout" Target="../slideLayouts/slideLayout7.xml"/><Relationship Id="rId1" Type="http://schemas.openxmlformats.org/officeDocument/2006/relationships/vmlDrawing" Target="../drawings/vmlDrawing39.vml"/><Relationship Id="rId6" Type="http://schemas.openxmlformats.org/officeDocument/2006/relationships/image" Target="../media/image8.jpeg"/><Relationship Id="rId5" Type="http://schemas.openxmlformats.org/officeDocument/2006/relationships/image" Target="../media/image6.png"/><Relationship Id="rId4" Type="http://schemas.openxmlformats.org/officeDocument/2006/relationships/image" Target="../media/image5.jpeg"/></Relationships>
</file>

<file path=ppt/slides/_rels/slide8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vmlDrawing" Target="../drawings/vmlDrawing40.vml"/><Relationship Id="rId4" Type="http://schemas.openxmlformats.org/officeDocument/2006/relationships/oleObject" Target="../embeddings/oleObject48.bin"/></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vmlDrawing" Target="../drawings/vmlDrawing41.vml"/><Relationship Id="rId4" Type="http://schemas.openxmlformats.org/officeDocument/2006/relationships/oleObject" Target="../embeddings/oleObject49.bin"/></Relationships>
</file>

<file path=ppt/slides/_rels/slide8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vmlDrawing" Target="../drawings/vmlDrawing42.vml"/><Relationship Id="rId5" Type="http://schemas.openxmlformats.org/officeDocument/2006/relationships/oleObject" Target="../embeddings/oleObject51.bin"/><Relationship Id="rId4" Type="http://schemas.openxmlformats.org/officeDocument/2006/relationships/oleObject" Target="../embeddings/oleObject50.bin"/></Relationships>
</file>

<file path=ppt/slides/_rels/slide88.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Layout" Target="../slideLayouts/slideLayout7.xml"/><Relationship Id="rId1" Type="http://schemas.openxmlformats.org/officeDocument/2006/relationships/vmlDrawing" Target="../drawings/vmlDrawing43.vml"/><Relationship Id="rId4" Type="http://schemas.openxmlformats.org/officeDocument/2006/relationships/image" Target="../media/image10.png"/></Relationships>
</file>

<file path=ppt/slides/_rels/slide8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vmlDrawing" Target="../drawings/vmlDrawing44.vml"/><Relationship Id="rId5" Type="http://schemas.openxmlformats.org/officeDocument/2006/relationships/oleObject" Target="../embeddings/oleObject54.bin"/><Relationship Id="rId4" Type="http://schemas.openxmlformats.org/officeDocument/2006/relationships/oleObject" Target="../embeddings/oleObject53.bin"/></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vmlDrawing" Target="../drawings/vmlDrawing45.vml"/><Relationship Id="rId4" Type="http://schemas.openxmlformats.org/officeDocument/2006/relationships/oleObject" Target="../embeddings/oleObject55.bin"/></Relationships>
</file>

<file path=ppt/slides/_rels/slide9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vmlDrawing" Target="../drawings/vmlDrawing46.vml"/><Relationship Id="rId4" Type="http://schemas.openxmlformats.org/officeDocument/2006/relationships/oleObject" Target="../embeddings/oleObject56.bin"/></Relationships>
</file>

<file path=ppt/slides/_rels/slide9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vmlDrawing" Target="../drawings/vmlDrawing47.vml"/><Relationship Id="rId5" Type="http://schemas.openxmlformats.org/officeDocument/2006/relationships/hyperlink" Target="http://www.fiora.it/" TargetMode="External"/><Relationship Id="rId4" Type="http://schemas.openxmlformats.org/officeDocument/2006/relationships/oleObject" Target="../embeddings/oleObject57.bin"/></Relationships>
</file>

<file path=ppt/slides/_rels/slide9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vmlDrawing" Target="../drawings/vmlDrawing48.vml"/><Relationship Id="rId4" Type="http://schemas.openxmlformats.org/officeDocument/2006/relationships/oleObject" Target="../embeddings/oleObject58.bin"/></Relationships>
</file>

<file path=ppt/slides/_rels/slide9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vmlDrawing" Target="../drawings/vmlDrawing49.vml"/><Relationship Id="rId4" Type="http://schemas.openxmlformats.org/officeDocument/2006/relationships/oleObject" Target="../embeddings/oleObject59.bin"/></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vmlDrawing" Target="../drawings/vmlDrawing50.vml"/><Relationship Id="rId4" Type="http://schemas.openxmlformats.org/officeDocument/2006/relationships/oleObject" Target="../embeddings/oleObject60.bin"/></Relationships>
</file>

<file path=ppt/slides/_rels/slide9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vmlDrawing" Target="../drawings/vmlDrawing51.vml"/><Relationship Id="rId4" Type="http://schemas.openxmlformats.org/officeDocument/2006/relationships/oleObject" Target="../embeddings/oleObject6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p:cNvSpPr>
          <p:nvPr>
            <p:ph type="ctrTitle"/>
          </p:nvPr>
        </p:nvSpPr>
        <p:spPr>
          <a:xfrm>
            <a:off x="941388" y="3422650"/>
            <a:ext cx="7983537" cy="1662113"/>
          </a:xfrm>
        </p:spPr>
        <p:txBody>
          <a:bodyPr anchor="t"/>
          <a:lstStyle/>
          <a:p>
            <a:pPr eaLnBrk="1" hangingPunct="1"/>
            <a:r>
              <a:rPr lang="it-IT" sz="1800" smtClean="0"/>
              <a:t>CUSTOMER SATISFACTION AUDIT 2014</a:t>
            </a:r>
            <a:br>
              <a:rPr lang="it-IT" sz="1800" smtClean="0"/>
            </a:br>
            <a:r>
              <a:rPr lang="it-IT" sz="1800" i="1" smtClean="0"/>
              <a:t>2° SEMESTRE 2014</a:t>
            </a:r>
            <a:r>
              <a:rPr lang="it-IT" sz="1800" smtClean="0"/>
              <a:t/>
            </a:r>
            <a:br>
              <a:rPr lang="it-IT" sz="1800" smtClean="0"/>
            </a:br>
            <a:r>
              <a:rPr lang="it-IT" sz="1800" smtClean="0"/>
              <a:t>INDAGINE SERVIZIO IDRICO ACQUEDOTTO DEL FIORA</a:t>
            </a:r>
            <a:br>
              <a:rPr lang="it-IT" sz="1800" smtClean="0"/>
            </a:br>
            <a:r>
              <a:rPr lang="it-IT" sz="1800" i="1" smtClean="0"/>
              <a:t>ATO6 TOSCANA OMBRONE</a:t>
            </a:r>
            <a:endParaRPr lang="it-IT" sz="1800" smtClean="0"/>
          </a:p>
        </p:txBody>
      </p:sp>
      <p:cxnSp>
        <p:nvCxnSpPr>
          <p:cNvPr id="15362" name="Connettore 1 4"/>
          <p:cNvCxnSpPr>
            <a:cxnSpLocks noChangeShapeType="1"/>
          </p:cNvCxnSpPr>
          <p:nvPr/>
        </p:nvCxnSpPr>
        <p:spPr bwMode="auto">
          <a:xfrm>
            <a:off x="757238" y="5643563"/>
            <a:ext cx="8351837" cy="0"/>
          </a:xfrm>
          <a:prstGeom prst="line">
            <a:avLst/>
          </a:prstGeom>
          <a:noFill/>
          <a:ln w="57150" algn="ctr">
            <a:solidFill>
              <a:srgbClr val="3366CC"/>
            </a:solidFill>
            <a:round/>
            <a:headEnd/>
            <a:tailEnd/>
          </a:ln>
        </p:spPr>
      </p:cxnSp>
      <p:sp>
        <p:nvSpPr>
          <p:cNvPr id="6" name="Sottotitolo 6"/>
          <p:cNvSpPr txBox="1">
            <a:spLocks/>
          </p:cNvSpPr>
          <p:nvPr/>
        </p:nvSpPr>
        <p:spPr bwMode="auto">
          <a:xfrm>
            <a:off x="500063" y="5805488"/>
            <a:ext cx="8786812" cy="1052512"/>
          </a:xfrm>
          <a:prstGeom prst="rect">
            <a:avLst/>
          </a:prstGeom>
          <a:noFill/>
          <a:ln w="9525">
            <a:noFill/>
            <a:miter lim="800000"/>
            <a:headEnd/>
            <a:tailEnd/>
          </a:ln>
        </p:spPr>
        <p:txBody>
          <a:bodyPr/>
          <a:lstStyle/>
          <a:p>
            <a:pPr algn="ctr" eaLnBrk="0" hangingPunct="0">
              <a:lnSpc>
                <a:spcPct val="150000"/>
              </a:lnSpc>
              <a:spcBef>
                <a:spcPct val="20000"/>
              </a:spcBef>
              <a:buFont typeface="Arial" pitchFamily="34" charset="0"/>
              <a:buNone/>
              <a:defRPr/>
            </a:pPr>
            <a:r>
              <a:rPr lang="it-IT" sz="1600" b="1" i="1" kern="0" dirty="0">
                <a:solidFill>
                  <a:srgbClr val="3366CC"/>
                </a:solidFill>
                <a:cs typeface="+mn-cs"/>
              </a:rPr>
              <a:t>ACEA </a:t>
            </a:r>
            <a:r>
              <a:rPr lang="it-IT" sz="1600" b="1" i="1" kern="0" dirty="0" err="1">
                <a:solidFill>
                  <a:srgbClr val="3366CC"/>
                </a:solidFill>
                <a:cs typeface="+mn-cs"/>
              </a:rPr>
              <a:t>S.p.A</a:t>
            </a:r>
            <a:r>
              <a:rPr lang="it-IT" sz="1600" b="1" i="1" kern="0" dirty="0">
                <a:solidFill>
                  <a:srgbClr val="3366CC"/>
                </a:solidFill>
                <a:cs typeface="+mn-cs"/>
              </a:rPr>
              <a:t>  AFFARI  ISTITUZIONALI</a:t>
            </a:r>
          </a:p>
          <a:p>
            <a:pPr algn="ctr" eaLnBrk="0" hangingPunct="0">
              <a:spcBef>
                <a:spcPct val="20000"/>
              </a:spcBef>
              <a:buFont typeface="Arial" charset="0"/>
              <a:buNone/>
              <a:defRPr/>
            </a:pPr>
            <a:endParaRPr lang="it-IT" i="1" kern="0" dirty="0">
              <a:solidFill>
                <a:schemeClr val="tx1"/>
              </a:solidFill>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097" name="Text Box 9"/>
          <p:cNvSpPr txBox="1">
            <a:spLocks noChangeArrowheads="1"/>
          </p:cNvSpPr>
          <p:nvPr/>
        </p:nvSpPr>
        <p:spPr bwMode="auto">
          <a:xfrm rot="16200000">
            <a:off x="-2682081" y="2864644"/>
            <a:ext cx="5946775" cy="366713"/>
          </a:xfrm>
          <a:prstGeom prst="rect">
            <a:avLst/>
          </a:prstGeom>
          <a:noFill/>
          <a:ln w="12700" algn="ctr">
            <a:noFill/>
            <a:miter lim="800000"/>
            <a:headEnd/>
            <a:tailEnd/>
          </a:ln>
          <a:effectLst/>
        </p:spPr>
        <p:txBody>
          <a:bodyPr lIns="90000" tIns="46800" rIns="90000" bIns="46800">
            <a:spAutoFit/>
          </a:bodyPr>
          <a:lstStyle/>
          <a:p>
            <a:pPr defTabSz="449263">
              <a:spcBef>
                <a:spcPct val="50000"/>
              </a:spcBef>
              <a:buClr>
                <a:srgbClr val="000000"/>
              </a:buClr>
              <a:buSzPct val="100000"/>
              <a:buFont typeface="Times" pitchFamily="18" charset="0"/>
              <a:buNone/>
              <a:defRPr/>
            </a:pPr>
            <a:r>
              <a:rPr lang="it-IT" sz="1800" dirty="0">
                <a:solidFill>
                  <a:schemeClr val="bg1"/>
                </a:solidFill>
              </a:rPr>
              <a:t>CUSTOMER SATISFACTION</a:t>
            </a:r>
            <a:endParaRPr lang="it-IT" sz="1800" dirty="0">
              <a:solidFill>
                <a:schemeClr val="bg1"/>
              </a:solidFill>
              <a:effectLst>
                <a:outerShdw blurRad="38100" dist="38100" dir="2700000" algn="tl">
                  <a:srgbClr val="C0C0C0"/>
                </a:outerShdw>
              </a:effectLst>
            </a:endParaRPr>
          </a:p>
        </p:txBody>
      </p:sp>
      <p:sp>
        <p:nvSpPr>
          <p:cNvPr id="24578" name="Rectangle 2"/>
          <p:cNvSpPr>
            <a:spLocks noChangeArrowheads="1"/>
          </p:cNvSpPr>
          <p:nvPr/>
        </p:nvSpPr>
        <p:spPr bwMode="auto">
          <a:xfrm>
            <a:off x="755650" y="-12700"/>
            <a:ext cx="8204200" cy="346075"/>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LA COSTRUZIONE DEGLI INDICI </a:t>
            </a:r>
            <a:r>
              <a:rPr lang="it-IT" sz="1700">
                <a:solidFill>
                  <a:srgbClr val="3366CC"/>
                </a:solidFill>
                <a:cs typeface="Arial" charset="0"/>
              </a:rPr>
              <a:t>/1</a:t>
            </a:r>
          </a:p>
        </p:txBody>
      </p:sp>
      <p:sp>
        <p:nvSpPr>
          <p:cNvPr id="5" name="Segnaposto numero diapositiva 4"/>
          <p:cNvSpPr>
            <a:spLocks noGrp="1"/>
          </p:cNvSpPr>
          <p:nvPr>
            <p:ph type="sldNum" sz="quarter" idx="10"/>
          </p:nvPr>
        </p:nvSpPr>
        <p:spPr/>
        <p:txBody>
          <a:bodyPr/>
          <a:lstStyle/>
          <a:p>
            <a:pPr>
              <a:defRPr/>
            </a:pPr>
            <a:fld id="{6FBEC455-073C-4F81-A263-5E58B0A8D00E}" type="slidenum">
              <a:rPr lang="it-IT" smtClean="0"/>
              <a:pPr>
                <a:defRPr/>
              </a:pPr>
              <a:t>10</a:t>
            </a:fld>
            <a:endParaRPr lang="it-IT"/>
          </a:p>
        </p:txBody>
      </p:sp>
      <p:sp>
        <p:nvSpPr>
          <p:cNvPr id="6" name="Rectangle 205"/>
          <p:cNvSpPr>
            <a:spLocks noChangeArrowheads="1"/>
          </p:cNvSpPr>
          <p:nvPr/>
        </p:nvSpPr>
        <p:spPr bwMode="auto">
          <a:xfrm>
            <a:off x="712788" y="404813"/>
            <a:ext cx="8396287" cy="5145087"/>
          </a:xfrm>
          <a:prstGeom prst="rect">
            <a:avLst/>
          </a:prstGeom>
          <a:solidFill>
            <a:schemeClr val="bg1"/>
          </a:solidFill>
          <a:ln w="9525">
            <a:noFill/>
            <a:miter lim="800000"/>
            <a:headEnd/>
            <a:tailEnd/>
          </a:ln>
        </p:spPr>
        <p:txBody>
          <a:bodyPr lIns="90000" tIns="46800" rIns="90000" bIns="46800"/>
          <a:lstStyle/>
          <a:p>
            <a:pPr algn="just">
              <a:lnSpc>
                <a:spcPct val="120000"/>
              </a:lnSpc>
              <a:defRPr/>
            </a:pPr>
            <a:r>
              <a:rPr lang="it-IT" sz="1200" dirty="0">
                <a:solidFill>
                  <a:schemeClr val="tx1"/>
                </a:solidFill>
                <a:latin typeface="Arial" pitchFamily="34" charset="0"/>
              </a:rPr>
              <a:t>Gli indici utilizzati per la misurazione della Customer  Satisfaction in </a:t>
            </a:r>
            <a:r>
              <a:rPr lang="it-IT" sz="1200" dirty="0">
                <a:solidFill>
                  <a:schemeClr val="tx1"/>
                </a:solidFill>
                <a:latin typeface="Arial" pitchFamily="34" charset="0"/>
              </a:rPr>
              <a:t>vengono </a:t>
            </a:r>
            <a:r>
              <a:rPr lang="it-IT" sz="1200" dirty="0">
                <a:solidFill>
                  <a:schemeClr val="tx1"/>
                </a:solidFill>
                <a:latin typeface="Arial" pitchFamily="34" charset="0"/>
              </a:rPr>
              <a:t>costruiti con i seguenti procedimenti :</a:t>
            </a:r>
          </a:p>
          <a:p>
            <a:pPr marL="444500" lvl="1" indent="-265113" algn="just">
              <a:lnSpc>
                <a:spcPct val="110000"/>
              </a:lnSpc>
              <a:spcBef>
                <a:spcPct val="20000"/>
              </a:spcBef>
              <a:buFont typeface="Symbol" pitchFamily="18" charset="2"/>
              <a:buChar char="®"/>
              <a:defRPr/>
            </a:pPr>
            <a:r>
              <a:rPr lang="it-IT" sz="1200" b="1" dirty="0">
                <a:solidFill>
                  <a:schemeClr val="tx1"/>
                </a:solidFill>
                <a:latin typeface="Arial" pitchFamily="34" charset="0"/>
              </a:rPr>
              <a:t>GIUDIZIO GLOBALE (</a:t>
            </a:r>
            <a:r>
              <a:rPr lang="it-IT" sz="1200" b="1" dirty="0" err="1">
                <a:solidFill>
                  <a:schemeClr val="tx1"/>
                </a:solidFill>
                <a:latin typeface="Arial" pitchFamily="34" charset="0"/>
              </a:rPr>
              <a:t>Overall</a:t>
            </a:r>
            <a:r>
              <a:rPr lang="it-IT" sz="1200" b="1" dirty="0">
                <a:solidFill>
                  <a:schemeClr val="tx1"/>
                </a:solidFill>
                <a:latin typeface="Arial" pitchFamily="34" charset="0"/>
              </a:rPr>
              <a:t>)</a:t>
            </a:r>
            <a:r>
              <a:rPr lang="it-IT" sz="1200" dirty="0">
                <a:solidFill>
                  <a:schemeClr val="tx1"/>
                </a:solidFill>
                <a:latin typeface="Arial" pitchFamily="34" charset="0"/>
              </a:rPr>
              <a:t>: media aritmetica dei voti da 1 a 10 espressi dagli intervistati;</a:t>
            </a:r>
          </a:p>
          <a:p>
            <a:pPr marL="444500" lvl="1" indent="-265113" algn="just">
              <a:lnSpc>
                <a:spcPct val="110000"/>
              </a:lnSpc>
              <a:spcBef>
                <a:spcPct val="20000"/>
              </a:spcBef>
              <a:buFont typeface="Symbol" pitchFamily="18" charset="2"/>
              <a:buChar char="®"/>
              <a:defRPr/>
            </a:pPr>
            <a:r>
              <a:rPr lang="it-IT" sz="1200" b="1" dirty="0">
                <a:solidFill>
                  <a:schemeClr val="tx1"/>
                </a:solidFill>
                <a:latin typeface="Arial" pitchFamily="34" charset="0"/>
              </a:rPr>
              <a:t>CSI SODDISFATTI</a:t>
            </a:r>
            <a:endParaRPr lang="it-IT" sz="1200" dirty="0">
              <a:solidFill>
                <a:schemeClr val="tx1"/>
              </a:solidFill>
              <a:latin typeface="Arial" pitchFamily="34" charset="0"/>
            </a:endParaRPr>
          </a:p>
          <a:p>
            <a:pPr marL="444500" lvl="1" indent="-265113" algn="just">
              <a:lnSpc>
                <a:spcPct val="110000"/>
              </a:lnSpc>
              <a:spcBef>
                <a:spcPct val="20000"/>
              </a:spcBef>
              <a:defRPr/>
            </a:pPr>
            <a:r>
              <a:rPr lang="it-IT" sz="1200" dirty="0">
                <a:solidFill>
                  <a:schemeClr val="tx1"/>
                </a:solidFill>
                <a:latin typeface="Arial" pitchFamily="34" charset="0"/>
              </a:rPr>
              <a:t>Per ogni aspetto del fattore di soddisfazione:</a:t>
            </a:r>
          </a:p>
          <a:p>
            <a:pPr lvl="1" algn="just">
              <a:lnSpc>
                <a:spcPct val="110000"/>
              </a:lnSpc>
              <a:spcBef>
                <a:spcPct val="20000"/>
              </a:spcBef>
              <a:buFont typeface="Arial" pitchFamily="34" charset="0"/>
              <a:buChar char="•"/>
              <a:defRPr/>
            </a:pPr>
            <a:r>
              <a:rPr lang="it-IT" sz="1200" dirty="0">
                <a:solidFill>
                  <a:schemeClr val="tx1"/>
                </a:solidFill>
                <a:latin typeface="Arial" pitchFamily="34" charset="0"/>
              </a:rPr>
              <a:t>prodotto tra la percentuale dei soddisfatti (% voti da 6 a 10) e </a:t>
            </a:r>
            <a:r>
              <a:rPr lang="it-IT" sz="1200" dirty="0">
                <a:solidFill>
                  <a:schemeClr val="tx1"/>
                </a:solidFill>
                <a:latin typeface="Arial" pitchFamily="34" charset="0"/>
              </a:rPr>
              <a:t>percentuale di </a:t>
            </a:r>
            <a:r>
              <a:rPr lang="it-IT" sz="1200" dirty="0">
                <a:solidFill>
                  <a:schemeClr val="tx1"/>
                </a:solidFill>
                <a:latin typeface="Arial" pitchFamily="34" charset="0"/>
              </a:rPr>
              <a:t>importanza </a:t>
            </a:r>
            <a:r>
              <a:rPr lang="it-IT" sz="1200" dirty="0">
                <a:solidFill>
                  <a:schemeClr val="tx1"/>
                </a:solidFill>
                <a:latin typeface="Arial" pitchFamily="34" charset="0"/>
              </a:rPr>
              <a:t>(% di citazione come aspetto più importante);</a:t>
            </a:r>
            <a:endParaRPr lang="it-IT" sz="1200" dirty="0">
              <a:solidFill>
                <a:schemeClr val="tx1"/>
              </a:solidFill>
              <a:latin typeface="Arial" pitchFamily="34" charset="0"/>
            </a:endParaRPr>
          </a:p>
          <a:p>
            <a:pPr lvl="1" algn="just">
              <a:lnSpc>
                <a:spcPct val="110000"/>
              </a:lnSpc>
              <a:spcBef>
                <a:spcPct val="20000"/>
              </a:spcBef>
              <a:buFont typeface="Arial" pitchFamily="34" charset="0"/>
              <a:buChar char="•"/>
              <a:defRPr/>
            </a:pPr>
            <a:r>
              <a:rPr lang="it-IT" sz="1200" dirty="0">
                <a:solidFill>
                  <a:schemeClr val="tx1"/>
                </a:solidFill>
                <a:latin typeface="Arial" pitchFamily="34" charset="0"/>
              </a:rPr>
              <a:t>somma dei prodotti precedentemente ottenuti;</a:t>
            </a:r>
          </a:p>
          <a:p>
            <a:pPr lvl="1" algn="just">
              <a:lnSpc>
                <a:spcPct val="110000"/>
              </a:lnSpc>
              <a:spcBef>
                <a:spcPct val="20000"/>
              </a:spcBef>
              <a:buFont typeface="Arial" pitchFamily="34" charset="0"/>
              <a:buChar char="•"/>
              <a:defRPr/>
            </a:pPr>
            <a:r>
              <a:rPr lang="it-IT" sz="1200" dirty="0">
                <a:solidFill>
                  <a:schemeClr val="tx1"/>
                </a:solidFill>
                <a:latin typeface="Arial" pitchFamily="34" charset="0"/>
              </a:rPr>
              <a:t>divisione della </a:t>
            </a:r>
            <a:r>
              <a:rPr lang="it-IT" sz="1200" dirty="0">
                <a:solidFill>
                  <a:schemeClr val="tx1"/>
                </a:solidFill>
                <a:latin typeface="Arial" pitchFamily="34" charset="0"/>
              </a:rPr>
              <a:t> </a:t>
            </a:r>
            <a:r>
              <a:rPr lang="it-IT" sz="1200" dirty="0">
                <a:solidFill>
                  <a:schemeClr val="tx1"/>
                </a:solidFill>
                <a:latin typeface="Arial" pitchFamily="34" charset="0"/>
              </a:rPr>
              <a:t>somma precedentemente ottenuta per la somma </a:t>
            </a:r>
            <a:r>
              <a:rPr lang="it-IT" sz="1200" dirty="0">
                <a:solidFill>
                  <a:schemeClr val="tx1"/>
                </a:solidFill>
                <a:latin typeface="Arial" pitchFamily="34" charset="0"/>
              </a:rPr>
              <a:t>delle % di </a:t>
            </a:r>
            <a:r>
              <a:rPr lang="it-IT" sz="1200" dirty="0">
                <a:solidFill>
                  <a:schemeClr val="tx1"/>
                </a:solidFill>
                <a:latin typeface="Arial" pitchFamily="34" charset="0"/>
              </a:rPr>
              <a:t>importanza di ciascun aspetto.</a:t>
            </a:r>
          </a:p>
          <a:p>
            <a:pPr algn="just">
              <a:lnSpc>
                <a:spcPct val="120000"/>
              </a:lnSpc>
              <a:defRPr/>
            </a:pPr>
            <a:r>
              <a:rPr lang="it-IT" sz="1200" dirty="0">
                <a:solidFill>
                  <a:schemeClr val="tx1"/>
                </a:solidFill>
                <a:latin typeface="Arial" pitchFamily="34" charset="0"/>
              </a:rPr>
              <a:t>Tradotto in formula (es. “aspetti tecnici”):</a:t>
            </a:r>
          </a:p>
          <a:p>
            <a:pPr lvl="1" algn="just">
              <a:lnSpc>
                <a:spcPct val="120000"/>
              </a:lnSpc>
              <a:defRPr/>
            </a:pPr>
            <a:r>
              <a:rPr lang="it-IT" sz="1200" b="1" i="1" dirty="0">
                <a:solidFill>
                  <a:schemeClr val="tx1"/>
                </a:solidFill>
                <a:latin typeface="Arial" pitchFamily="34" charset="0"/>
              </a:rPr>
              <a:t>CSI  SODDISFATTI </a:t>
            </a:r>
            <a:r>
              <a:rPr lang="it-IT" sz="1200" b="1" dirty="0">
                <a:solidFill>
                  <a:schemeClr val="tx1"/>
                </a:solidFill>
                <a:latin typeface="Arial" pitchFamily="34" charset="0"/>
              </a:rPr>
              <a:t>: </a:t>
            </a:r>
            <a:r>
              <a:rPr lang="it-IT" sz="900" u="sng" dirty="0">
                <a:solidFill>
                  <a:schemeClr val="tx1"/>
                </a:solidFill>
                <a:latin typeface="Arial" pitchFamily="34" charset="0"/>
              </a:rPr>
              <a:t>[%sodd._cont. </a:t>
            </a:r>
            <a:r>
              <a:rPr lang="it-IT" sz="900" u="sng" dirty="0" err="1">
                <a:solidFill>
                  <a:schemeClr val="tx1"/>
                </a:solidFill>
                <a:latin typeface="Arial" pitchFamily="34" charset="0"/>
              </a:rPr>
              <a:t>Servizio*</a:t>
            </a:r>
            <a:r>
              <a:rPr lang="it-IT" sz="900" u="sng" dirty="0">
                <a:solidFill>
                  <a:schemeClr val="tx1"/>
                </a:solidFill>
                <a:latin typeface="Arial" pitchFamily="34" charset="0"/>
              </a:rPr>
              <a:t> </a:t>
            </a:r>
            <a:r>
              <a:rPr lang="it-IT" sz="900" u="sng" dirty="0">
                <a:solidFill>
                  <a:schemeClr val="tx1"/>
                </a:solidFill>
                <a:latin typeface="Arial" pitchFamily="34" charset="0"/>
              </a:rPr>
              <a:t>% imp</a:t>
            </a:r>
            <a:r>
              <a:rPr lang="it-IT" sz="900" u="sng" dirty="0">
                <a:solidFill>
                  <a:schemeClr val="tx1"/>
                </a:solidFill>
                <a:latin typeface="Arial" pitchFamily="34" charset="0"/>
              </a:rPr>
              <a:t>._cont. Servizio] + [%sodd._liv. press. </a:t>
            </a:r>
            <a:r>
              <a:rPr lang="it-IT" sz="900" u="sng" dirty="0" err="1">
                <a:solidFill>
                  <a:schemeClr val="tx1"/>
                </a:solidFill>
                <a:latin typeface="Arial" pitchFamily="34" charset="0"/>
              </a:rPr>
              <a:t>acqua*</a:t>
            </a:r>
            <a:r>
              <a:rPr lang="it-IT" sz="900" u="sng" dirty="0">
                <a:solidFill>
                  <a:schemeClr val="tx1"/>
                </a:solidFill>
                <a:latin typeface="Arial" pitchFamily="34" charset="0"/>
              </a:rPr>
              <a:t> </a:t>
            </a:r>
            <a:r>
              <a:rPr lang="it-IT" sz="900" u="sng" dirty="0">
                <a:solidFill>
                  <a:schemeClr val="tx1"/>
                </a:solidFill>
                <a:latin typeface="Arial" pitchFamily="34" charset="0"/>
              </a:rPr>
              <a:t>% imp</a:t>
            </a:r>
            <a:r>
              <a:rPr lang="it-IT" sz="900" u="sng" dirty="0">
                <a:solidFill>
                  <a:schemeClr val="tx1"/>
                </a:solidFill>
                <a:latin typeface="Arial" pitchFamily="34" charset="0"/>
              </a:rPr>
              <a:t>._ </a:t>
            </a:r>
            <a:r>
              <a:rPr lang="it-IT" sz="900" u="sng" dirty="0" err="1">
                <a:solidFill>
                  <a:schemeClr val="tx1"/>
                </a:solidFill>
                <a:latin typeface="Arial" pitchFamily="34" charset="0"/>
              </a:rPr>
              <a:t>liv</a:t>
            </a:r>
            <a:r>
              <a:rPr lang="it-IT" sz="900" u="sng" dirty="0">
                <a:solidFill>
                  <a:schemeClr val="tx1"/>
                </a:solidFill>
                <a:latin typeface="Arial" pitchFamily="34" charset="0"/>
              </a:rPr>
              <a:t>. press. acqua] </a:t>
            </a:r>
          </a:p>
          <a:p>
            <a:pPr lvl="1" algn="ctr">
              <a:lnSpc>
                <a:spcPct val="120000"/>
              </a:lnSpc>
              <a:defRPr/>
            </a:pPr>
            <a:r>
              <a:rPr lang="it-IT" dirty="0">
                <a:solidFill>
                  <a:schemeClr val="tx1"/>
                </a:solidFill>
                <a:latin typeface="Arial" pitchFamily="34" charset="0"/>
              </a:rPr>
              <a:t>                                  </a:t>
            </a:r>
            <a:r>
              <a:rPr lang="it-IT" sz="900" dirty="0">
                <a:solidFill>
                  <a:schemeClr val="tx1"/>
                </a:solidFill>
                <a:latin typeface="Arial" pitchFamily="34" charset="0"/>
              </a:rPr>
              <a:t> [Imp._cont. del servizio + Imp._liv. press. acqua.]</a:t>
            </a:r>
          </a:p>
          <a:p>
            <a:pPr algn="just">
              <a:lnSpc>
                <a:spcPct val="120000"/>
              </a:lnSpc>
              <a:defRPr/>
            </a:pPr>
            <a:r>
              <a:rPr lang="it-IT" sz="1200" dirty="0">
                <a:solidFill>
                  <a:schemeClr val="tx1"/>
                </a:solidFill>
                <a:latin typeface="Arial" pitchFamily="34" charset="0"/>
              </a:rPr>
              <a:t>L’indicatore sintetico viene proposto su base 100. </a:t>
            </a:r>
          </a:p>
          <a:p>
            <a:pPr marL="444500" lvl="1" indent="-265113" algn="just">
              <a:lnSpc>
                <a:spcPct val="110000"/>
              </a:lnSpc>
              <a:spcBef>
                <a:spcPct val="20000"/>
              </a:spcBef>
              <a:buFont typeface="Symbol" pitchFamily="18" charset="2"/>
              <a:buChar char="®"/>
              <a:defRPr/>
            </a:pPr>
            <a:r>
              <a:rPr lang="it-IT" sz="1200" b="1" dirty="0">
                <a:solidFill>
                  <a:schemeClr val="tx1"/>
                </a:solidFill>
                <a:latin typeface="Arial" pitchFamily="34" charset="0"/>
              </a:rPr>
              <a:t>CSI INTENSITA’</a:t>
            </a:r>
            <a:endParaRPr lang="it-IT" sz="1200" dirty="0">
              <a:solidFill>
                <a:schemeClr val="tx1"/>
              </a:solidFill>
              <a:latin typeface="Arial" pitchFamily="34" charset="0"/>
            </a:endParaRPr>
          </a:p>
          <a:p>
            <a:pPr marL="444500" lvl="1" indent="-265113" algn="just">
              <a:lnSpc>
                <a:spcPct val="110000"/>
              </a:lnSpc>
              <a:spcBef>
                <a:spcPct val="20000"/>
              </a:spcBef>
              <a:defRPr/>
            </a:pPr>
            <a:r>
              <a:rPr lang="it-IT" sz="1200" dirty="0">
                <a:solidFill>
                  <a:schemeClr val="tx1"/>
                </a:solidFill>
                <a:latin typeface="Arial" pitchFamily="34" charset="0"/>
              </a:rPr>
              <a:t>Per ogni aspetto del fattore di soddisfazione:</a:t>
            </a:r>
          </a:p>
          <a:p>
            <a:pPr lvl="1" algn="just">
              <a:lnSpc>
                <a:spcPct val="110000"/>
              </a:lnSpc>
              <a:spcBef>
                <a:spcPct val="20000"/>
              </a:spcBef>
              <a:buFont typeface="Arial" pitchFamily="34" charset="0"/>
              <a:buChar char="•"/>
              <a:defRPr/>
            </a:pPr>
            <a:r>
              <a:rPr lang="it-IT" sz="1200" dirty="0">
                <a:solidFill>
                  <a:schemeClr val="tx1"/>
                </a:solidFill>
                <a:latin typeface="Arial" pitchFamily="34" charset="0"/>
              </a:rPr>
              <a:t>prodotto tra voto medio di soddisfazione (media aritmetica dei valori da 1 a 10) </a:t>
            </a:r>
            <a:r>
              <a:rPr lang="it-IT" sz="1200" dirty="0">
                <a:solidFill>
                  <a:schemeClr val="tx1"/>
                </a:solidFill>
                <a:latin typeface="Arial" pitchFamily="34" charset="0"/>
              </a:rPr>
              <a:t>e percentuale di importanza (% di citazione come aspetto più importante);</a:t>
            </a:r>
            <a:endParaRPr lang="it-IT" sz="1200" dirty="0">
              <a:solidFill>
                <a:schemeClr val="tx1"/>
              </a:solidFill>
              <a:latin typeface="Arial" pitchFamily="34" charset="0"/>
            </a:endParaRPr>
          </a:p>
          <a:p>
            <a:pPr lvl="1" algn="just">
              <a:lnSpc>
                <a:spcPct val="110000"/>
              </a:lnSpc>
              <a:spcBef>
                <a:spcPct val="20000"/>
              </a:spcBef>
              <a:buFont typeface="Arial" pitchFamily="34" charset="0"/>
              <a:buChar char="•"/>
              <a:defRPr/>
            </a:pPr>
            <a:r>
              <a:rPr lang="it-IT" sz="1200" dirty="0">
                <a:solidFill>
                  <a:schemeClr val="tx1"/>
                </a:solidFill>
                <a:latin typeface="Arial" pitchFamily="34" charset="0"/>
              </a:rPr>
              <a:t>somma dei prodotti precedentemente ottenuti;</a:t>
            </a:r>
          </a:p>
          <a:p>
            <a:pPr lvl="1" algn="just">
              <a:lnSpc>
                <a:spcPct val="110000"/>
              </a:lnSpc>
              <a:spcBef>
                <a:spcPct val="20000"/>
              </a:spcBef>
              <a:buFont typeface="Arial" pitchFamily="34" charset="0"/>
              <a:buChar char="•"/>
              <a:defRPr/>
            </a:pPr>
            <a:r>
              <a:rPr lang="it-IT" sz="1200" dirty="0">
                <a:solidFill>
                  <a:schemeClr val="tx1"/>
                </a:solidFill>
                <a:latin typeface="Arial" pitchFamily="34" charset="0"/>
              </a:rPr>
              <a:t>divisione della dei somma precedentemente ottenuta per la somma </a:t>
            </a:r>
            <a:r>
              <a:rPr lang="it-IT" sz="1200" dirty="0">
                <a:solidFill>
                  <a:schemeClr val="tx1"/>
                </a:solidFill>
                <a:latin typeface="Arial" pitchFamily="34" charset="0"/>
              </a:rPr>
              <a:t>. delle % di importanza di ciascun aspetto.</a:t>
            </a:r>
            <a:endParaRPr lang="it-IT" sz="1200" dirty="0">
              <a:solidFill>
                <a:schemeClr val="tx1"/>
              </a:solidFill>
              <a:latin typeface="Arial" pitchFamily="34" charset="0"/>
            </a:endParaRPr>
          </a:p>
          <a:p>
            <a:pPr algn="just">
              <a:lnSpc>
                <a:spcPct val="120000"/>
              </a:lnSpc>
              <a:defRPr/>
            </a:pPr>
            <a:endParaRPr lang="it-IT" sz="1200" dirty="0">
              <a:solidFill>
                <a:schemeClr val="tx1"/>
              </a:solidFill>
              <a:latin typeface="Arial" pitchFamily="34" charset="0"/>
            </a:endParaRPr>
          </a:p>
          <a:p>
            <a:pPr algn="just">
              <a:lnSpc>
                <a:spcPct val="120000"/>
              </a:lnSpc>
              <a:defRPr/>
            </a:pPr>
            <a:r>
              <a:rPr lang="it-IT" sz="1200" dirty="0">
                <a:solidFill>
                  <a:schemeClr val="tx1"/>
                </a:solidFill>
                <a:latin typeface="Arial" pitchFamily="34" charset="0"/>
              </a:rPr>
              <a:t>Tradotto </a:t>
            </a:r>
            <a:r>
              <a:rPr lang="it-IT" sz="1200" dirty="0">
                <a:solidFill>
                  <a:schemeClr val="tx1"/>
                </a:solidFill>
                <a:latin typeface="Arial" pitchFamily="34" charset="0"/>
              </a:rPr>
              <a:t>in formula (es. “aspetti tecnici”):</a:t>
            </a:r>
          </a:p>
          <a:p>
            <a:pPr lvl="1" algn="just">
              <a:lnSpc>
                <a:spcPct val="120000"/>
              </a:lnSpc>
              <a:defRPr/>
            </a:pPr>
            <a:r>
              <a:rPr lang="it-IT" sz="1200" b="1" i="1" dirty="0">
                <a:solidFill>
                  <a:schemeClr val="tx1"/>
                </a:solidFill>
                <a:latin typeface="Arial" pitchFamily="34" charset="0"/>
              </a:rPr>
              <a:t>CSI  INTENSITA’ </a:t>
            </a:r>
            <a:r>
              <a:rPr lang="it-IT" sz="1200" b="1" dirty="0">
                <a:solidFill>
                  <a:schemeClr val="tx1"/>
                </a:solidFill>
                <a:latin typeface="Arial" pitchFamily="34" charset="0"/>
              </a:rPr>
              <a:t>: </a:t>
            </a:r>
            <a:r>
              <a:rPr lang="it-IT" sz="900" u="sng" dirty="0">
                <a:solidFill>
                  <a:schemeClr val="tx1"/>
                </a:solidFill>
                <a:latin typeface="Arial" pitchFamily="34" charset="0"/>
              </a:rPr>
              <a:t>[voto m. sodd._cont. </a:t>
            </a:r>
            <a:r>
              <a:rPr lang="it-IT" sz="900" u="sng" dirty="0" err="1">
                <a:solidFill>
                  <a:schemeClr val="tx1"/>
                </a:solidFill>
                <a:latin typeface="Arial" pitchFamily="34" charset="0"/>
              </a:rPr>
              <a:t>Servizio*</a:t>
            </a:r>
            <a:r>
              <a:rPr lang="it-IT" sz="900" u="sng" dirty="0">
                <a:solidFill>
                  <a:schemeClr val="tx1"/>
                </a:solidFill>
                <a:latin typeface="Arial" pitchFamily="34" charset="0"/>
              </a:rPr>
              <a:t> </a:t>
            </a:r>
            <a:r>
              <a:rPr lang="it-IT" sz="900" u="sng" dirty="0">
                <a:solidFill>
                  <a:schemeClr val="tx1"/>
                </a:solidFill>
                <a:latin typeface="Arial" pitchFamily="34" charset="0"/>
              </a:rPr>
              <a:t>%. </a:t>
            </a:r>
            <a:r>
              <a:rPr lang="it-IT" sz="900" u="sng" dirty="0">
                <a:solidFill>
                  <a:schemeClr val="tx1"/>
                </a:solidFill>
                <a:latin typeface="Arial" pitchFamily="34" charset="0"/>
              </a:rPr>
              <a:t>imp._cont. Servizio] + [voto m. sodd._liv. press. </a:t>
            </a:r>
            <a:r>
              <a:rPr lang="it-IT" sz="900" u="sng" dirty="0" err="1">
                <a:solidFill>
                  <a:schemeClr val="tx1"/>
                </a:solidFill>
                <a:latin typeface="Arial" pitchFamily="34" charset="0"/>
              </a:rPr>
              <a:t>acqua*</a:t>
            </a:r>
            <a:r>
              <a:rPr lang="it-IT" sz="900" u="sng" dirty="0">
                <a:solidFill>
                  <a:schemeClr val="tx1"/>
                </a:solidFill>
                <a:latin typeface="Arial" pitchFamily="34" charset="0"/>
              </a:rPr>
              <a:t> </a:t>
            </a:r>
            <a:r>
              <a:rPr lang="it-IT" sz="900" u="sng" dirty="0">
                <a:solidFill>
                  <a:schemeClr val="tx1"/>
                </a:solidFill>
                <a:latin typeface="Arial" pitchFamily="34" charset="0"/>
              </a:rPr>
              <a:t>%. </a:t>
            </a:r>
            <a:r>
              <a:rPr lang="it-IT" sz="900" u="sng" dirty="0">
                <a:solidFill>
                  <a:schemeClr val="tx1"/>
                </a:solidFill>
                <a:latin typeface="Arial" pitchFamily="34" charset="0"/>
              </a:rPr>
              <a:t>imp._ </a:t>
            </a:r>
            <a:r>
              <a:rPr lang="it-IT" sz="900" u="sng" dirty="0" err="1">
                <a:solidFill>
                  <a:schemeClr val="tx1"/>
                </a:solidFill>
                <a:latin typeface="Arial" pitchFamily="34" charset="0"/>
              </a:rPr>
              <a:t>liv</a:t>
            </a:r>
            <a:r>
              <a:rPr lang="it-IT" sz="900" u="sng" dirty="0">
                <a:solidFill>
                  <a:schemeClr val="tx1"/>
                </a:solidFill>
                <a:latin typeface="Arial" pitchFamily="34" charset="0"/>
              </a:rPr>
              <a:t>. press. acqua] </a:t>
            </a:r>
          </a:p>
          <a:p>
            <a:pPr lvl="1" algn="ctr">
              <a:lnSpc>
                <a:spcPct val="120000"/>
              </a:lnSpc>
              <a:defRPr/>
            </a:pPr>
            <a:r>
              <a:rPr lang="it-IT" dirty="0">
                <a:solidFill>
                  <a:schemeClr val="tx1"/>
                </a:solidFill>
                <a:latin typeface="Arial" pitchFamily="34" charset="0"/>
              </a:rPr>
              <a:t>                                  </a:t>
            </a:r>
            <a:r>
              <a:rPr lang="it-IT" sz="900" dirty="0">
                <a:solidFill>
                  <a:schemeClr val="tx1"/>
                </a:solidFill>
                <a:latin typeface="Arial" pitchFamily="34" charset="0"/>
              </a:rPr>
              <a:t> [Imp._cont. del servizio + Imp._liv. press. acqua.]</a:t>
            </a:r>
          </a:p>
          <a:p>
            <a:pPr algn="just">
              <a:lnSpc>
                <a:spcPct val="120000"/>
              </a:lnSpc>
              <a:defRPr/>
            </a:pPr>
            <a:r>
              <a:rPr lang="it-IT" sz="1200" dirty="0">
                <a:solidFill>
                  <a:schemeClr val="tx1"/>
                </a:solidFill>
                <a:latin typeface="Arial" pitchFamily="34" charset="0"/>
              </a:rPr>
              <a:t>L’indicatore sintetico viene proposto su scala 1-10.</a:t>
            </a:r>
          </a:p>
          <a:p>
            <a:pPr algn="just">
              <a:lnSpc>
                <a:spcPct val="120000"/>
              </a:lnSpc>
              <a:defRPr/>
            </a:pPr>
            <a:endParaRPr lang="it-IT" dirty="0">
              <a:solidFill>
                <a:schemeClr val="tx1"/>
              </a:solidFill>
              <a:latin typeface="Arial" pitchFamily="34" charset="0"/>
            </a:endParaRP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5" name="Text Box 3"/>
          <p:cNvSpPr txBox="1">
            <a:spLocks noChangeArrowheads="1"/>
          </p:cNvSpPr>
          <p:nvPr/>
        </p:nvSpPr>
        <p:spPr bwMode="auto">
          <a:xfrm>
            <a:off x="712788" y="617538"/>
            <a:ext cx="8396287" cy="434975"/>
          </a:xfrm>
          <a:prstGeom prst="rect">
            <a:avLst/>
          </a:prstGeom>
          <a:noFill/>
          <a:ln w="9525">
            <a:noFill/>
            <a:miter lim="800000"/>
            <a:headEnd/>
            <a:tailEnd/>
          </a:ln>
        </p:spPr>
        <p:txBody>
          <a:bodyPr lIns="169695" tIns="124443" rIns="169695" bIns="124443" anchor="ctr">
            <a:spAutoFit/>
          </a:bodyPr>
          <a:lstStyle/>
          <a:p>
            <a:pPr marL="266700" indent="-266700" defTabSz="957263">
              <a:buClr>
                <a:srgbClr val="000000"/>
              </a:buClr>
              <a:buSzPct val="100000"/>
              <a:buFont typeface="Times" pitchFamily="18" charset="0"/>
              <a:buBlip>
                <a:blip r:embed="rId3"/>
              </a:buBlip>
              <a:defRPr/>
            </a:pPr>
            <a:r>
              <a:rPr lang="it-IT" sz="1200" dirty="0">
                <a:solidFill>
                  <a:schemeClr val="tx1"/>
                </a:solidFill>
                <a:latin typeface="+mn-lt"/>
                <a:cs typeface="Arial" pitchFamily="34" charset="0"/>
              </a:rPr>
              <a:t>Le piace il sapore dell’acqua erogata presso la Casa dell’Acqua?</a:t>
            </a:r>
            <a:endParaRPr lang="it-IT" sz="1200" dirty="0">
              <a:solidFill>
                <a:schemeClr val="tx1"/>
              </a:solidFill>
              <a:latin typeface="+mn-lt"/>
              <a:cs typeface="Arial" pitchFamily="34" charset="0"/>
            </a:endParaRPr>
          </a:p>
        </p:txBody>
      </p:sp>
      <p:sp>
        <p:nvSpPr>
          <p:cNvPr id="278530"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USO DELL’ACQUA</a:t>
            </a:r>
            <a:br>
              <a:rPr lang="it-IT" sz="2100">
                <a:solidFill>
                  <a:srgbClr val="3366CC"/>
                </a:solidFill>
                <a:cs typeface="Arial" charset="0"/>
              </a:rPr>
            </a:br>
            <a:endParaRPr lang="it-IT" sz="2100" i="1">
              <a:solidFill>
                <a:srgbClr val="3366CC"/>
              </a:solidFill>
              <a:cs typeface="Arial" charset="0"/>
            </a:endParaRPr>
          </a:p>
        </p:txBody>
      </p:sp>
      <p:sp>
        <p:nvSpPr>
          <p:cNvPr id="601097" name="Text Box 9"/>
          <p:cNvSpPr txBox="1">
            <a:spLocks noChangeArrowheads="1"/>
          </p:cNvSpPr>
          <p:nvPr/>
        </p:nvSpPr>
        <p:spPr bwMode="auto">
          <a:xfrm rot="-5400000">
            <a:off x="-2767806" y="2864644"/>
            <a:ext cx="5946775" cy="366713"/>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a:solidFill>
                  <a:schemeClr val="bg1"/>
                </a:solidFill>
              </a:rPr>
              <a:t>USO DELL’ACQUA</a:t>
            </a:r>
            <a:endParaRPr lang="it-IT" sz="1800" i="1">
              <a:solidFill>
                <a:schemeClr val="bg1"/>
              </a:solidFill>
              <a:effectLst>
                <a:outerShdw blurRad="38100" dist="38100" dir="2700000" algn="tl">
                  <a:srgbClr val="C0C0C0"/>
                </a:outerShdw>
              </a:effectLst>
            </a:endParaRPr>
          </a:p>
        </p:txBody>
      </p:sp>
      <p:sp>
        <p:nvSpPr>
          <p:cNvPr id="7" name="Segnaposto numero diapositiva 6"/>
          <p:cNvSpPr>
            <a:spLocks noGrp="1"/>
          </p:cNvSpPr>
          <p:nvPr>
            <p:ph type="sldNum" sz="quarter" idx="10"/>
          </p:nvPr>
        </p:nvSpPr>
        <p:spPr/>
        <p:txBody>
          <a:bodyPr/>
          <a:lstStyle/>
          <a:p>
            <a:pPr>
              <a:defRPr/>
            </a:pPr>
            <a:fld id="{E796FDAB-2F90-4E3E-AE0A-6C6C0EDD0A33}" type="slidenum">
              <a:rPr lang="it-IT" smtClean="0"/>
              <a:pPr>
                <a:defRPr/>
              </a:pPr>
              <a:t>100</a:t>
            </a:fld>
            <a:endParaRPr lang="it-IT"/>
          </a:p>
        </p:txBody>
      </p:sp>
      <p:graphicFrame>
        <p:nvGraphicFramePr>
          <p:cNvPr id="278533" name="Object 6"/>
          <p:cNvGraphicFramePr>
            <a:graphicFrameLocks noGrp="1" noChangeAspect="1"/>
          </p:cNvGraphicFramePr>
          <p:nvPr/>
        </p:nvGraphicFramePr>
        <p:xfrm>
          <a:off x="2073275" y="1458913"/>
          <a:ext cx="5035550" cy="4757737"/>
        </p:xfrm>
        <a:graphic>
          <a:graphicData uri="http://schemas.openxmlformats.org/presentationml/2006/ole">
            <p:oleObj spid="_x0000_s278533" r:id="rId4" imgW="5035732" imgH="4761389" progId="Excel.Chart.8">
              <p:embed/>
            </p:oleObj>
          </a:graphicData>
        </a:graphic>
      </p:graphicFrame>
      <p:sp>
        <p:nvSpPr>
          <p:cNvPr id="278534" name="Text Box 10"/>
          <p:cNvSpPr txBox="1">
            <a:spLocks noChangeArrowheads="1"/>
          </p:cNvSpPr>
          <p:nvPr/>
        </p:nvSpPr>
        <p:spPr bwMode="auto">
          <a:xfrm>
            <a:off x="3635375" y="6021388"/>
            <a:ext cx="3168650" cy="647700"/>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pPr>
            <a:r>
              <a:rPr lang="it-IT" sz="900">
                <a:solidFill>
                  <a:schemeClr val="tx1"/>
                </a:solidFill>
                <a:latin typeface="Arial" charset="0"/>
              </a:rPr>
              <a:t>UNIVERSO: 229.490 UTENZE</a:t>
            </a:r>
          </a:p>
          <a:p>
            <a:pPr algn="ctr" defTabSz="449263">
              <a:buClr>
                <a:srgbClr val="000000"/>
              </a:buClr>
              <a:buSzPct val="100000"/>
              <a:buFont typeface="Times" pitchFamily="18" charset="0"/>
              <a:buNone/>
            </a:pPr>
            <a:r>
              <a:rPr lang="it-IT" sz="900">
                <a:solidFill>
                  <a:schemeClr val="tx1"/>
                </a:solidFill>
                <a:latin typeface="Arial" charset="0"/>
              </a:rPr>
              <a:t>BASE: SI SONO RIFORNITI </a:t>
            </a:r>
            <a:r>
              <a:rPr lang="it-IT" sz="900">
                <a:solidFill>
                  <a:schemeClr val="tx1"/>
                </a:solidFill>
                <a:cs typeface="Arial" charset="0"/>
              </a:rPr>
              <a:t>D’ACQUA PRESSO LE CASE DELL’ACQUA (33%)</a:t>
            </a:r>
            <a:endParaRPr lang="it-IT" sz="900">
              <a:solidFill>
                <a:schemeClr val="tx1"/>
              </a:solidFill>
            </a:endParaRPr>
          </a:p>
          <a:p>
            <a:pPr algn="ctr" defTabSz="449263">
              <a:buClr>
                <a:srgbClr val="000000"/>
              </a:buClr>
              <a:buSzPct val="100000"/>
              <a:buFont typeface="Times" pitchFamily="18" charset="0"/>
              <a:buNone/>
            </a:pPr>
            <a:endParaRPr lang="it-IT" sz="900">
              <a:solidFill>
                <a:schemeClr val="tx1"/>
              </a:solidFill>
              <a:latin typeface="Arial" charset="0"/>
            </a:endParaRP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5" name="Text Box 3"/>
          <p:cNvSpPr txBox="1">
            <a:spLocks noChangeArrowheads="1"/>
          </p:cNvSpPr>
          <p:nvPr/>
        </p:nvSpPr>
        <p:spPr bwMode="auto">
          <a:xfrm>
            <a:off x="747713" y="1092200"/>
            <a:ext cx="8396287" cy="436563"/>
          </a:xfrm>
          <a:prstGeom prst="rect">
            <a:avLst/>
          </a:prstGeom>
          <a:noFill/>
          <a:ln w="9525">
            <a:noFill/>
            <a:miter lim="800000"/>
            <a:headEnd/>
            <a:tailEnd/>
          </a:ln>
        </p:spPr>
        <p:txBody>
          <a:bodyPr lIns="169695" tIns="124443" rIns="169695" bIns="124443" anchor="ctr">
            <a:spAutoFit/>
          </a:bodyPr>
          <a:lstStyle/>
          <a:p>
            <a:pPr marL="266700" indent="-266700" defTabSz="957263">
              <a:buClr>
                <a:srgbClr val="000000"/>
              </a:buClr>
              <a:buSzPct val="100000"/>
              <a:buFont typeface="Times" pitchFamily="18" charset="0"/>
              <a:buBlip>
                <a:blip r:embed="rId3"/>
              </a:buBlip>
              <a:defRPr/>
            </a:pPr>
            <a:r>
              <a:rPr lang="it-IT" sz="1200" dirty="0">
                <a:solidFill>
                  <a:schemeClr val="tx1"/>
                </a:solidFill>
                <a:latin typeface="+mn-lt"/>
                <a:cs typeface="Arial" pitchFamily="34" charset="0"/>
              </a:rPr>
              <a:t>Ha preferenze relativamente all’acqua prelevata presso la Casa dell’Acqua?</a:t>
            </a:r>
            <a:endParaRPr lang="it-IT" sz="1200" dirty="0">
              <a:solidFill>
                <a:schemeClr val="tx1"/>
              </a:solidFill>
              <a:latin typeface="+mn-lt"/>
              <a:cs typeface="Arial" pitchFamily="34" charset="0"/>
            </a:endParaRPr>
          </a:p>
        </p:txBody>
      </p:sp>
      <p:sp>
        <p:nvSpPr>
          <p:cNvPr id="279554"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LA CASA DELL’ACQUA</a:t>
            </a:r>
            <a:br>
              <a:rPr lang="it-IT" sz="2100">
                <a:solidFill>
                  <a:srgbClr val="3366CC"/>
                </a:solidFill>
                <a:cs typeface="Arial" charset="0"/>
              </a:rPr>
            </a:br>
            <a:endParaRPr lang="it-IT" sz="2100" i="1">
              <a:solidFill>
                <a:srgbClr val="3366CC"/>
              </a:solidFill>
              <a:cs typeface="Arial" charset="0"/>
            </a:endParaRPr>
          </a:p>
        </p:txBody>
      </p:sp>
      <p:sp>
        <p:nvSpPr>
          <p:cNvPr id="601097" name="Text Box 9"/>
          <p:cNvSpPr txBox="1">
            <a:spLocks noChangeArrowheads="1"/>
          </p:cNvSpPr>
          <p:nvPr/>
        </p:nvSpPr>
        <p:spPr bwMode="auto">
          <a:xfrm rot="-5400000">
            <a:off x="-2767806" y="2864644"/>
            <a:ext cx="5946775" cy="366713"/>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a:solidFill>
                  <a:schemeClr val="bg1"/>
                </a:solidFill>
              </a:rPr>
              <a:t>USO DELL’ACQUA</a:t>
            </a:r>
            <a:endParaRPr lang="it-IT" sz="1800" i="1">
              <a:solidFill>
                <a:schemeClr val="bg1"/>
              </a:solidFill>
              <a:effectLst>
                <a:outerShdw blurRad="38100" dist="38100" dir="2700000" algn="tl">
                  <a:srgbClr val="C0C0C0"/>
                </a:outerShdw>
              </a:effectLst>
            </a:endParaRPr>
          </a:p>
        </p:txBody>
      </p:sp>
      <p:sp>
        <p:nvSpPr>
          <p:cNvPr id="7" name="Segnaposto numero diapositiva 6"/>
          <p:cNvSpPr>
            <a:spLocks noGrp="1"/>
          </p:cNvSpPr>
          <p:nvPr>
            <p:ph type="sldNum" sz="quarter" idx="10"/>
          </p:nvPr>
        </p:nvSpPr>
        <p:spPr/>
        <p:txBody>
          <a:bodyPr/>
          <a:lstStyle/>
          <a:p>
            <a:pPr>
              <a:defRPr/>
            </a:pPr>
            <a:fld id="{39708A35-2F16-496D-B7EC-182F799D1B62}" type="slidenum">
              <a:rPr lang="it-IT" smtClean="0"/>
              <a:pPr>
                <a:defRPr/>
              </a:pPr>
              <a:t>101</a:t>
            </a:fld>
            <a:endParaRPr lang="it-IT"/>
          </a:p>
        </p:txBody>
      </p:sp>
      <p:graphicFrame>
        <p:nvGraphicFramePr>
          <p:cNvPr id="279557" name="Object 6"/>
          <p:cNvGraphicFramePr>
            <a:graphicFrameLocks noGrp="1" noChangeAspect="1"/>
          </p:cNvGraphicFramePr>
          <p:nvPr/>
        </p:nvGraphicFramePr>
        <p:xfrm>
          <a:off x="2073275" y="1308100"/>
          <a:ext cx="5573713" cy="4757738"/>
        </p:xfrm>
        <a:graphic>
          <a:graphicData uri="http://schemas.openxmlformats.org/presentationml/2006/ole">
            <p:oleObj spid="_x0000_s279557" r:id="rId4" imgW="5572227" imgH="4755292" progId="Excel.Chart.8">
              <p:embed/>
            </p:oleObj>
          </a:graphicData>
        </a:graphic>
      </p:graphicFrame>
      <p:sp>
        <p:nvSpPr>
          <p:cNvPr id="279558" name="Text Box 10"/>
          <p:cNvSpPr txBox="1">
            <a:spLocks noChangeArrowheads="1"/>
          </p:cNvSpPr>
          <p:nvPr/>
        </p:nvSpPr>
        <p:spPr bwMode="auto">
          <a:xfrm>
            <a:off x="3635375" y="6021388"/>
            <a:ext cx="3168650" cy="647700"/>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pPr>
            <a:r>
              <a:rPr lang="it-IT" sz="900">
                <a:solidFill>
                  <a:schemeClr val="tx1"/>
                </a:solidFill>
                <a:latin typeface="Arial" charset="0"/>
              </a:rPr>
              <a:t>UNIVERSO: 229.490 UTENZE</a:t>
            </a:r>
          </a:p>
          <a:p>
            <a:pPr algn="ctr" defTabSz="449263">
              <a:buClr>
                <a:srgbClr val="000000"/>
              </a:buClr>
              <a:buSzPct val="100000"/>
              <a:buFont typeface="Times" pitchFamily="18" charset="0"/>
              <a:buNone/>
            </a:pPr>
            <a:r>
              <a:rPr lang="it-IT" sz="900">
                <a:solidFill>
                  <a:schemeClr val="tx1"/>
                </a:solidFill>
                <a:latin typeface="Arial" charset="0"/>
              </a:rPr>
              <a:t>BASE: SI SONO RIFORNITI </a:t>
            </a:r>
            <a:r>
              <a:rPr lang="it-IT" sz="900">
                <a:solidFill>
                  <a:schemeClr val="tx1"/>
                </a:solidFill>
                <a:cs typeface="Arial" charset="0"/>
              </a:rPr>
              <a:t>D’ACQUA PRESSO LE CASE DELL’ACQUA (33%)</a:t>
            </a:r>
            <a:endParaRPr lang="it-IT" sz="900">
              <a:solidFill>
                <a:schemeClr val="tx1"/>
              </a:solidFill>
            </a:endParaRPr>
          </a:p>
          <a:p>
            <a:pPr algn="ctr" defTabSz="449263">
              <a:buClr>
                <a:srgbClr val="000000"/>
              </a:buClr>
              <a:buSzPct val="100000"/>
              <a:buFont typeface="Times" pitchFamily="18" charset="0"/>
              <a:buNone/>
            </a:pPr>
            <a:endParaRPr lang="it-IT" sz="900">
              <a:solidFill>
                <a:schemeClr val="tx1"/>
              </a:solidFill>
              <a:latin typeface="Arial" charset="0"/>
            </a:endParaRP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7" name="Rectangle 2"/>
          <p:cNvSpPr>
            <a:spLocks noChangeArrowheads="1"/>
          </p:cNvSpPr>
          <p:nvPr/>
        </p:nvSpPr>
        <p:spPr bwMode="auto">
          <a:xfrm>
            <a:off x="900113" y="3789363"/>
            <a:ext cx="8110537" cy="1727200"/>
          </a:xfrm>
          <a:prstGeom prst="rect">
            <a:avLst/>
          </a:prstGeom>
          <a:noFill/>
          <a:ln w="9525">
            <a:noFill/>
            <a:miter lim="800000"/>
            <a:headEnd/>
            <a:tailEnd/>
          </a:ln>
        </p:spPr>
        <p:txBody>
          <a:bodyPr lIns="0" tIns="0" rIns="0" bIns="0" anchor="ctr"/>
          <a:lstStyle/>
          <a:p>
            <a:pPr algn="r">
              <a:spcBef>
                <a:spcPct val="50000"/>
              </a:spcBef>
            </a:pPr>
            <a:endParaRPr kumimoji="1" lang="it-IT" sz="2400" i="1" u="sng">
              <a:solidFill>
                <a:schemeClr val="tx1"/>
              </a:solidFill>
            </a:endParaRPr>
          </a:p>
          <a:p>
            <a:pPr algn="r">
              <a:spcBef>
                <a:spcPct val="50000"/>
              </a:spcBef>
            </a:pPr>
            <a:endParaRPr kumimoji="1" lang="it-IT" sz="2400" i="1" u="sng">
              <a:solidFill>
                <a:schemeClr val="tx1"/>
              </a:solidFill>
            </a:endParaRPr>
          </a:p>
          <a:p>
            <a:pPr algn="r">
              <a:spcBef>
                <a:spcPct val="50000"/>
              </a:spcBef>
            </a:pPr>
            <a:r>
              <a:rPr kumimoji="1" lang="it-IT" sz="2400" b="1" i="1">
                <a:solidFill>
                  <a:schemeClr val="tx1"/>
                </a:solidFill>
              </a:rPr>
              <a:t>Il sito internet</a:t>
            </a:r>
          </a:p>
        </p:txBody>
      </p:sp>
      <p:sp>
        <p:nvSpPr>
          <p:cNvPr id="3" name="Segnaposto numero diapositiva 2"/>
          <p:cNvSpPr>
            <a:spLocks noGrp="1"/>
          </p:cNvSpPr>
          <p:nvPr>
            <p:ph type="sldNum" sz="quarter" idx="10"/>
          </p:nvPr>
        </p:nvSpPr>
        <p:spPr/>
        <p:txBody>
          <a:bodyPr/>
          <a:lstStyle/>
          <a:p>
            <a:pPr>
              <a:defRPr/>
            </a:pPr>
            <a:fld id="{565A63D0-5B01-4703-9858-5ED3F460A57B}" type="slidenum">
              <a:rPr lang="it-IT" smtClean="0"/>
              <a:pPr>
                <a:defRPr/>
              </a:pPr>
              <a:t>102</a:t>
            </a:fld>
            <a:endParaRPr lang="it-IT"/>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1" name="Rectangle 2"/>
          <p:cNvSpPr>
            <a:spLocks noGrp="1" noChangeArrowheads="1"/>
          </p:cNvSpPr>
          <p:nvPr>
            <p:ph type="title" idx="4294967295"/>
          </p:nvPr>
        </p:nvSpPr>
        <p:spPr/>
        <p:txBody>
          <a:bodyPr/>
          <a:lstStyle/>
          <a:p>
            <a:pPr eaLnBrk="1" hangingPunct="1"/>
            <a:r>
              <a:rPr lang="it-IT" smtClean="0"/>
              <a:t>IL SITO INTERNET DI ACQUEDOTTO DEL FIORA</a:t>
            </a:r>
          </a:p>
        </p:txBody>
      </p:sp>
      <p:sp>
        <p:nvSpPr>
          <p:cNvPr id="281602" name="Rectangle 7"/>
          <p:cNvSpPr>
            <a:spLocks noChangeArrowheads="1"/>
          </p:cNvSpPr>
          <p:nvPr/>
        </p:nvSpPr>
        <p:spPr bwMode="auto">
          <a:xfrm>
            <a:off x="1547813" y="2492375"/>
            <a:ext cx="6696075" cy="2089150"/>
          </a:xfrm>
          <a:prstGeom prst="rect">
            <a:avLst/>
          </a:prstGeom>
          <a:noFill/>
          <a:ln w="28575" algn="ctr">
            <a:solidFill>
              <a:srgbClr val="FF0000"/>
            </a:solidFill>
            <a:miter lim="800000"/>
            <a:headEnd/>
            <a:tailEnd/>
          </a:ln>
        </p:spPr>
        <p:txBody>
          <a:bodyPr lIns="90000" tIns="82800" rIns="90000" bIns="46800"/>
          <a:lstStyle/>
          <a:p>
            <a:pPr marL="355600" indent="-266700" algn="ctr" defTabSz="266700" eaLnBrk="0" fontAlgn="b" hangingPunct="0"/>
            <a:r>
              <a:rPr lang="it-IT" sz="1600" b="1">
                <a:solidFill>
                  <a:srgbClr val="FF0000"/>
                </a:solidFill>
                <a:latin typeface="Arial" charset="0"/>
              </a:rPr>
              <a:t>SITO INTERNET</a:t>
            </a:r>
          </a:p>
          <a:p>
            <a:pPr marL="355600" indent="-266700" algn="ctr" defTabSz="266700" eaLnBrk="0" fontAlgn="b" hangingPunct="0"/>
            <a:endParaRPr lang="it-IT" sz="1200" b="1">
              <a:solidFill>
                <a:srgbClr val="CC3300"/>
              </a:solidFill>
              <a:latin typeface="Arial" charset="0"/>
            </a:endParaRPr>
          </a:p>
          <a:p>
            <a:pPr marL="355600" indent="-266700" algn="ctr" defTabSz="266700" eaLnBrk="0" fontAlgn="b" hangingPunct="0"/>
            <a:endParaRPr lang="it-IT" sz="1200" b="1">
              <a:solidFill>
                <a:srgbClr val="CC3300"/>
              </a:solidFill>
              <a:latin typeface="Arial" charset="0"/>
            </a:endParaRPr>
          </a:p>
          <a:p>
            <a:pPr marL="355600" indent="-266700" defTabSz="266700">
              <a:lnSpc>
                <a:spcPct val="140000"/>
              </a:lnSpc>
              <a:buClr>
                <a:schemeClr val="tx1"/>
              </a:buClr>
              <a:buSzPct val="100000"/>
              <a:buFont typeface="Wingdings" pitchFamily="2" charset="2"/>
              <a:buChar char="§"/>
            </a:pPr>
            <a:r>
              <a:rPr lang="it-IT">
                <a:solidFill>
                  <a:schemeClr val="tx1"/>
                </a:solidFill>
                <a:latin typeface="Arial" charset="0"/>
                <a:cs typeface="Arial" charset="0"/>
              </a:rPr>
              <a:t>La reperibilità dell’indirizzo internet</a:t>
            </a:r>
          </a:p>
          <a:p>
            <a:pPr marL="355600" indent="-266700" defTabSz="266700">
              <a:lnSpc>
                <a:spcPct val="140000"/>
              </a:lnSpc>
              <a:buClr>
                <a:schemeClr val="tx1"/>
              </a:buClr>
              <a:buSzPct val="100000"/>
              <a:buFont typeface="Wingdings" pitchFamily="2" charset="2"/>
              <a:buChar char="§"/>
            </a:pPr>
            <a:r>
              <a:rPr lang="it-IT">
                <a:solidFill>
                  <a:schemeClr val="tx1"/>
                </a:solidFill>
                <a:latin typeface="Arial" charset="0"/>
                <a:cs typeface="Arial" charset="0"/>
              </a:rPr>
              <a:t>La facilità di navigazione all’interno del sito</a:t>
            </a:r>
          </a:p>
          <a:p>
            <a:pPr marL="355600" indent="-266700" defTabSz="266700">
              <a:lnSpc>
                <a:spcPct val="140000"/>
              </a:lnSpc>
              <a:buClr>
                <a:schemeClr val="tx1"/>
              </a:buClr>
              <a:buSzPct val="100000"/>
              <a:buFont typeface="Wingdings" pitchFamily="2" charset="2"/>
              <a:buChar char="§"/>
            </a:pPr>
            <a:r>
              <a:rPr lang="it-IT">
                <a:solidFill>
                  <a:schemeClr val="tx1"/>
                </a:solidFill>
                <a:latin typeface="Arial" charset="0"/>
                <a:cs typeface="Arial" charset="0"/>
              </a:rPr>
              <a:t>La ricchezza delle informazioni presenti sul sito</a:t>
            </a:r>
          </a:p>
          <a:p>
            <a:pPr marL="355600" indent="-266700" defTabSz="266700">
              <a:lnSpc>
                <a:spcPct val="140000"/>
              </a:lnSpc>
              <a:buClr>
                <a:schemeClr val="tx1"/>
              </a:buClr>
              <a:buSzPct val="100000"/>
              <a:buFont typeface="Wingdings" pitchFamily="2" charset="2"/>
              <a:buChar char="§"/>
            </a:pPr>
            <a:r>
              <a:rPr lang="it-IT">
                <a:solidFill>
                  <a:schemeClr val="tx1"/>
                </a:solidFill>
                <a:latin typeface="Arial" charset="0"/>
                <a:cs typeface="Arial" charset="0"/>
              </a:rPr>
              <a:t>La gamma di operazioni che si possono svolgere sul sito</a:t>
            </a:r>
          </a:p>
        </p:txBody>
      </p:sp>
      <p:sp>
        <p:nvSpPr>
          <p:cNvPr id="281603" name="Rectangle 4"/>
          <p:cNvSpPr>
            <a:spLocks noChangeArrowheads="1"/>
          </p:cNvSpPr>
          <p:nvPr/>
        </p:nvSpPr>
        <p:spPr bwMode="auto">
          <a:xfrm>
            <a:off x="4130675" y="1778000"/>
            <a:ext cx="1512888" cy="304800"/>
          </a:xfrm>
          <a:prstGeom prst="rect">
            <a:avLst/>
          </a:prstGeom>
          <a:noFill/>
          <a:ln w="12700" algn="ctr">
            <a:noFill/>
            <a:miter lim="800000"/>
            <a:headEnd/>
            <a:tailEnd/>
          </a:ln>
        </p:spPr>
        <p:txBody>
          <a:bodyPr wrap="none" lIns="90000" tIns="46800" rIns="90000" bIns="46800">
            <a:spAutoFit/>
          </a:bodyPr>
          <a:lstStyle/>
          <a:p>
            <a:pPr algn="ctr" defTabSz="449263">
              <a:buClr>
                <a:srgbClr val="000000"/>
              </a:buClr>
              <a:buSzPct val="100000"/>
              <a:buFont typeface="Times" pitchFamily="18" charset="0"/>
              <a:buNone/>
            </a:pPr>
            <a:r>
              <a:rPr lang="it-IT" b="1">
                <a:solidFill>
                  <a:schemeClr val="tx1"/>
                </a:solidFill>
                <a:latin typeface="Arial" charset="0"/>
              </a:rPr>
              <a:t>ITEM INDAGATI</a:t>
            </a:r>
          </a:p>
        </p:txBody>
      </p:sp>
      <p:sp>
        <p:nvSpPr>
          <p:cNvPr id="601097" name="Text Box 9"/>
          <p:cNvSpPr txBox="1">
            <a:spLocks noChangeArrowheads="1"/>
          </p:cNvSpPr>
          <p:nvPr/>
        </p:nvSpPr>
        <p:spPr bwMode="auto">
          <a:xfrm rot="-5400000">
            <a:off x="-2630488" y="2727326"/>
            <a:ext cx="5946775" cy="64135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a:solidFill>
                  <a:schemeClr val="bg1"/>
                </a:solidFill>
              </a:rPr>
              <a:t>SITO INTERNET</a:t>
            </a:r>
            <a:br>
              <a:rPr lang="it-IT" sz="1800">
                <a:solidFill>
                  <a:schemeClr val="bg1"/>
                </a:solidFill>
              </a:rPr>
            </a:br>
            <a:r>
              <a:rPr lang="it-IT" sz="1800" i="1">
                <a:solidFill>
                  <a:schemeClr val="bg1"/>
                </a:solidFill>
              </a:rPr>
              <a:t>Item indagati</a:t>
            </a:r>
            <a:endParaRPr lang="it-IT" sz="1800" i="1">
              <a:solidFill>
                <a:schemeClr val="bg1"/>
              </a:solidFill>
              <a:effectLst>
                <a:outerShdw blurRad="38100" dist="38100" dir="2700000" algn="tl">
                  <a:srgbClr val="C0C0C0"/>
                </a:outerShdw>
              </a:effectLst>
            </a:endParaRPr>
          </a:p>
        </p:txBody>
      </p:sp>
      <p:sp>
        <p:nvSpPr>
          <p:cNvPr id="6" name="Segnaposto numero diapositiva 5"/>
          <p:cNvSpPr>
            <a:spLocks noGrp="1"/>
          </p:cNvSpPr>
          <p:nvPr>
            <p:ph type="sldNum" sz="quarter" idx="10"/>
          </p:nvPr>
        </p:nvSpPr>
        <p:spPr/>
        <p:txBody>
          <a:bodyPr/>
          <a:lstStyle/>
          <a:p>
            <a:pPr>
              <a:defRPr/>
            </a:pPr>
            <a:fld id="{AE273D28-8412-4761-9D35-3129DD7B1C10}" type="slidenum">
              <a:rPr lang="it-IT" smtClean="0"/>
              <a:pPr>
                <a:defRPr/>
              </a:pPr>
              <a:t>103</a:t>
            </a:fld>
            <a:endParaRPr lang="it-IT"/>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097"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SITO INTERNET</a:t>
            </a:r>
            <a:br>
              <a:rPr lang="it-IT" sz="1800" dirty="0">
                <a:solidFill>
                  <a:schemeClr val="bg1"/>
                </a:solidFill>
              </a:rPr>
            </a:br>
            <a:r>
              <a:rPr lang="it-IT" sz="1800" i="1" dirty="0">
                <a:solidFill>
                  <a:schemeClr val="bg1"/>
                </a:solidFill>
              </a:rPr>
              <a:t>Soddisfazione sub-overall</a:t>
            </a:r>
            <a:endParaRPr lang="it-IT" sz="1800" i="1" dirty="0">
              <a:solidFill>
                <a:schemeClr val="bg1"/>
              </a:solidFill>
              <a:effectLst>
                <a:outerShdw blurRad="38100" dist="38100" dir="2700000" algn="tl">
                  <a:srgbClr val="C0C0C0"/>
                </a:outerShdw>
              </a:effectLst>
            </a:endParaRPr>
          </a:p>
        </p:txBody>
      </p:sp>
      <p:sp>
        <p:nvSpPr>
          <p:cNvPr id="282626"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IL GIUDIZIO SUL SITO INTERNET</a:t>
            </a:r>
            <a:br>
              <a:rPr lang="it-IT" sz="2100">
                <a:solidFill>
                  <a:srgbClr val="3366CC"/>
                </a:solidFill>
                <a:cs typeface="Arial" charset="0"/>
              </a:rPr>
            </a:br>
            <a:r>
              <a:rPr lang="it-IT" sz="2100" i="1">
                <a:solidFill>
                  <a:srgbClr val="3366CC"/>
                </a:solidFill>
                <a:cs typeface="Arial" charset="0"/>
              </a:rPr>
              <a:t>2° SEMESTRE 2014</a:t>
            </a:r>
          </a:p>
        </p:txBody>
      </p:sp>
      <p:graphicFrame>
        <p:nvGraphicFramePr>
          <p:cNvPr id="500812" name="Group 76"/>
          <p:cNvGraphicFramePr>
            <a:graphicFrameLocks noGrp="1"/>
          </p:cNvGraphicFramePr>
          <p:nvPr/>
        </p:nvGraphicFramePr>
        <p:xfrm>
          <a:off x="1187450" y="1844675"/>
          <a:ext cx="7416800" cy="3668713"/>
        </p:xfrm>
        <a:graphic>
          <a:graphicData uri="http://schemas.openxmlformats.org/drawingml/2006/table">
            <a:tbl>
              <a:tblPr/>
              <a:tblGrid>
                <a:gridCol w="1106804"/>
                <a:gridCol w="901431"/>
                <a:gridCol w="901431"/>
                <a:gridCol w="901431"/>
                <a:gridCol w="901431"/>
                <a:gridCol w="901431"/>
                <a:gridCol w="901431"/>
                <a:gridCol w="901431"/>
              </a:tblGrid>
              <a:tr h="538163">
                <a:tc gridSpan="8">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it-IT" sz="1200" b="1" i="0" u="none" strike="noStrike" cap="none" normalizeH="0" baseline="0" dirty="0" smtClean="0">
                          <a:ln>
                            <a:noFill/>
                          </a:ln>
                          <a:solidFill>
                            <a:schemeClr val="tx1"/>
                          </a:solidFill>
                          <a:effectLst/>
                          <a:latin typeface="Arial" pitchFamily="34" charset="0"/>
                        </a:rPr>
                        <a:t>Totale universo utenze domestiche </a:t>
                      </a:r>
                      <a:r>
                        <a:rPr kumimoji="0" lang="it-IT" sz="1200" b="1" i="0" u="none" strike="noStrike" kern="1200" cap="none" normalizeH="0" baseline="0" dirty="0" smtClean="0">
                          <a:ln>
                            <a:noFill/>
                          </a:ln>
                          <a:solidFill>
                            <a:schemeClr val="tx1"/>
                          </a:solidFill>
                          <a:effectLst/>
                          <a:latin typeface="Arial" pitchFamily="34" charset="0"/>
                          <a:ea typeface="+mn-ea"/>
                          <a:cs typeface="+mn-cs"/>
                        </a:rPr>
                        <a:t>(</a:t>
                      </a:r>
                      <a:r>
                        <a:rPr kumimoji="0" lang="it-IT" sz="1200" b="1" i="0" u="none" strike="noStrike" kern="1200" cap="none" normalizeH="0" baseline="0" noProof="0" dirty="0" smtClean="0">
                          <a:ln>
                            <a:noFill/>
                          </a:ln>
                          <a:solidFill>
                            <a:schemeClr val="tx1"/>
                          </a:solidFill>
                          <a:effectLst/>
                          <a:latin typeface="Arial" pitchFamily="34" charset="0"/>
                          <a:ea typeface="+mn-ea"/>
                          <a:cs typeface="+mn-cs"/>
                        </a:rPr>
                        <a:t>229.490</a:t>
                      </a:r>
                      <a:r>
                        <a:rPr kumimoji="0" lang="it-IT" sz="1200" b="1" i="0" u="none" strike="noStrike" kern="1200" cap="none" normalizeH="0" baseline="0" dirty="0" smtClean="0">
                          <a:ln>
                            <a:noFill/>
                          </a:ln>
                          <a:solidFill>
                            <a:schemeClr val="tx1"/>
                          </a:solidFill>
                          <a:effectLst/>
                          <a:latin typeface="Arial" pitchFamily="34" charset="0"/>
                          <a:ea typeface="+mn-ea"/>
                          <a:cs typeface="+mn-cs"/>
                        </a:rPr>
                        <a:t>)</a:t>
                      </a:r>
                    </a:p>
                  </a:txBody>
                  <a:tcPr marL="90000" marR="90000"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DDDDD"/>
                    </a:solidFill>
                  </a:tcPr>
                </a:tc>
                <a:tc hMerge="1">
                  <a:txBody>
                    <a:bodyPr/>
                    <a:lstStyle/>
                    <a:p>
                      <a:endParaRPr lang="it-IT"/>
                    </a:p>
                  </a:txBody>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DDDDD"/>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it-IT" sz="1200" b="1" i="0" u="none" strike="noStrike" kern="1200" cap="none" normalizeH="0" baseline="0" dirty="0" smtClean="0">
                        <a:ln>
                          <a:noFill/>
                        </a:ln>
                        <a:solidFill>
                          <a:schemeClr val="tx1"/>
                        </a:solidFill>
                        <a:effectLst/>
                        <a:latin typeface="Arial" pitchFamily="34" charset="0"/>
                        <a:ea typeface="+mn-ea"/>
                        <a:cs typeface="+mn-cs"/>
                      </a:endParaRPr>
                    </a:p>
                  </a:txBody>
                  <a:tcPr marL="90000" marR="90000"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DDDDD"/>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it-IT" sz="1200" b="1" i="0" u="none" strike="noStrike" kern="1200" cap="none" normalizeH="0" baseline="0" dirty="0" smtClean="0">
                        <a:ln>
                          <a:noFill/>
                        </a:ln>
                        <a:solidFill>
                          <a:schemeClr val="tx1"/>
                        </a:solidFill>
                        <a:effectLst/>
                        <a:latin typeface="Arial" pitchFamily="34" charset="0"/>
                        <a:ea typeface="+mn-ea"/>
                        <a:cs typeface="+mn-cs"/>
                      </a:endParaRPr>
                    </a:p>
                  </a:txBody>
                  <a:tcPr marL="90000" marR="90000"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DDDDD"/>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it-IT" sz="1200" b="1" i="0" u="none" strike="noStrike" kern="1200" cap="none" normalizeH="0" baseline="0" dirty="0" smtClean="0">
                        <a:ln>
                          <a:noFill/>
                        </a:ln>
                        <a:solidFill>
                          <a:schemeClr val="tx1"/>
                        </a:solidFill>
                        <a:effectLst/>
                        <a:latin typeface="Arial" pitchFamily="34" charset="0"/>
                        <a:ea typeface="+mn-ea"/>
                        <a:cs typeface="+mn-cs"/>
                      </a:endParaRPr>
                    </a:p>
                  </a:txBody>
                  <a:tcPr marL="90000" marR="90000"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DDDDD"/>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it-IT" sz="1200" b="1" i="0" u="none" strike="noStrike" kern="1200" cap="none" normalizeH="0" baseline="0" dirty="0" smtClean="0">
                        <a:ln>
                          <a:noFill/>
                        </a:ln>
                        <a:solidFill>
                          <a:schemeClr val="tx1"/>
                        </a:solidFill>
                        <a:effectLst/>
                        <a:latin typeface="Arial" pitchFamily="34" charset="0"/>
                        <a:ea typeface="+mn-ea"/>
                        <a:cs typeface="+mn-cs"/>
                      </a:endParaRPr>
                    </a:p>
                  </a:txBody>
                  <a:tcPr marL="90000" marR="90000"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DDDDD"/>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it-IT" sz="1200" b="1" i="0" u="none" strike="noStrike" kern="1200" cap="none" normalizeH="0" baseline="0" dirty="0" smtClean="0">
                        <a:ln>
                          <a:noFill/>
                        </a:ln>
                        <a:solidFill>
                          <a:schemeClr val="tx1"/>
                        </a:solidFill>
                        <a:effectLst/>
                        <a:latin typeface="Arial" pitchFamily="34" charset="0"/>
                        <a:ea typeface="+mn-ea"/>
                        <a:cs typeface="+mn-cs"/>
                      </a:endParaRPr>
                    </a:p>
                  </a:txBody>
                  <a:tcPr marL="90000" marR="90000"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DDDDD"/>
                    </a:solidFill>
                  </a:tcPr>
                </a:tc>
              </a:tr>
              <a:tr h="5397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200" b="0"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 SEM.</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2011</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1° SEM.</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2012</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 SEM.</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2012</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1° SEM.</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2013</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 SEM.</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2013</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1° SEM.</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2014</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1" i="0" u="none" strike="noStrike" cap="none" normalizeH="0" baseline="0" dirty="0" smtClean="0">
                          <a:ln>
                            <a:noFill/>
                          </a:ln>
                          <a:solidFill>
                            <a:schemeClr val="tx1"/>
                          </a:solidFill>
                          <a:effectLst/>
                          <a:latin typeface="Arial" pitchFamily="34" charset="0"/>
                        </a:rPr>
                        <a:t>2° SEM.</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1" i="0" u="none" strike="noStrike" cap="none" normalizeH="0" baseline="0" dirty="0" smtClean="0">
                          <a:ln>
                            <a:noFill/>
                          </a:ln>
                          <a:solidFill>
                            <a:schemeClr val="tx1"/>
                          </a:solidFill>
                          <a:effectLst/>
                          <a:latin typeface="Arial" pitchFamily="34" charset="0"/>
                        </a:rPr>
                        <a:t>2014</a:t>
                      </a:r>
                    </a:p>
                  </a:txBody>
                  <a:tcPr marL="90000" marR="90000" marT="46800" marB="46800" anchor="ctr" horzOverflow="overflow">
                    <a:lnL w="5715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r>
              <a:tr h="5191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dirty="0" smtClean="0">
                          <a:ln>
                            <a:noFill/>
                          </a:ln>
                          <a:solidFill>
                            <a:schemeClr val="tx1"/>
                          </a:solidFill>
                          <a:effectLst/>
                          <a:latin typeface="Arial" pitchFamily="34" charset="0"/>
                        </a:rPr>
                        <a:t>Eccellenza</a:t>
                      </a:r>
                      <a:r>
                        <a:rPr kumimoji="0" lang="it-IT" sz="1200" b="0" i="0" u="none" strike="noStrike" cap="none" normalizeH="0" baseline="0" dirty="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dirty="0" smtClean="0">
                          <a:ln>
                            <a:noFill/>
                          </a:ln>
                          <a:solidFill>
                            <a:schemeClr val="tx1"/>
                          </a:solidFill>
                          <a:effectLst/>
                          <a:latin typeface="Arial" pitchFamily="34" charset="0"/>
                        </a:rPr>
                        <a:t>(voti 9 e 10)</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rtl="0" fontAlgn="ctr"/>
                      <a:r>
                        <a:rPr lang="it-IT" sz="1200" b="0" i="0" u="none" strike="noStrike" dirty="0">
                          <a:solidFill>
                            <a:srgbClr val="000000"/>
                          </a:solidFill>
                          <a:latin typeface="Arial"/>
                        </a:rPr>
                        <a:t>17%</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fontAlgn="ctr"/>
                      <a:r>
                        <a:rPr lang="it-IT" sz="1400" b="0" i="0" u="none" strike="noStrike" dirty="0">
                          <a:latin typeface="Arial"/>
                        </a:rPr>
                        <a:t>14%</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fontAlgn="ctr"/>
                      <a:r>
                        <a:rPr lang="it-IT" sz="1400" b="0" i="0" u="none" strike="noStrike" dirty="0" smtClean="0">
                          <a:latin typeface="Arial"/>
                        </a:rPr>
                        <a:t>16%</a:t>
                      </a:r>
                      <a:endParaRPr lang="it-IT" sz="1400" b="0" i="0" u="none" strike="noStrike" dirty="0">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rtl="0" fontAlgn="ctr"/>
                      <a:r>
                        <a:rPr lang="it-IT" sz="1400" b="0" i="0" u="none" strike="noStrike" dirty="0">
                          <a:solidFill>
                            <a:srgbClr val="000000"/>
                          </a:solidFill>
                          <a:effectLst/>
                          <a:latin typeface="Arial"/>
                        </a:rPr>
                        <a:t>16%</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rtl="0" fontAlgn="ctr"/>
                      <a:r>
                        <a:rPr lang="it-IT" sz="1400" b="0" i="0" u="none" strike="noStrike" dirty="0">
                          <a:solidFill>
                            <a:srgbClr val="000000"/>
                          </a:solidFill>
                          <a:effectLst/>
                          <a:latin typeface="Arial"/>
                        </a:rPr>
                        <a:t>13%</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rtl="0" fontAlgn="ctr"/>
                      <a:r>
                        <a:rPr lang="it-IT" sz="1400" b="0" i="0" u="none" strike="noStrike" dirty="0" smtClean="0">
                          <a:solidFill>
                            <a:srgbClr val="000000"/>
                          </a:solidFill>
                          <a:latin typeface="Arial"/>
                        </a:rPr>
                        <a:t>16%</a:t>
                      </a:r>
                      <a:endParaRPr lang="it-IT" sz="1400" b="0" i="0" u="none" strike="noStrike" dirty="0">
                        <a:solidFill>
                          <a:srgbClr val="000000"/>
                        </a:solidFill>
                        <a:latin typeface="Arial"/>
                      </a:endParaRPr>
                    </a:p>
                  </a:txBody>
                  <a:tcPr marL="0" marR="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rtl="0" fontAlgn="ctr"/>
                      <a:r>
                        <a:rPr lang="it-IT" sz="1400" b="0" i="0" u="none" strike="noStrike">
                          <a:solidFill>
                            <a:srgbClr val="000000"/>
                          </a:solidFill>
                          <a:effectLst/>
                          <a:latin typeface="Arial"/>
                        </a:rPr>
                        <a:t>10%</a:t>
                      </a:r>
                    </a:p>
                  </a:txBody>
                  <a:tcPr marL="9525" marR="9525" marT="9525" marB="0" anchor="ctr">
                    <a:lnL w="5715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rPr>
                        <a:t>Bontà</a:t>
                      </a:r>
                      <a:r>
                        <a:rPr kumimoji="0" lang="it-IT" sz="1200" b="0" i="0" u="none" strike="noStrike" cap="none" normalizeH="0" baseline="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rPr>
                        <a:t>(Voto 8)</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rtl="0" fontAlgn="ctr"/>
                      <a:r>
                        <a:rPr lang="it-IT" sz="1200" b="0" i="0" u="none" strike="noStrike" dirty="0">
                          <a:solidFill>
                            <a:srgbClr val="000000"/>
                          </a:solidFill>
                          <a:latin typeface="Arial"/>
                        </a:rPr>
                        <a:t>42%</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fontAlgn="ctr"/>
                      <a:r>
                        <a:rPr lang="it-IT" sz="1400" b="0" i="0" u="none" strike="noStrike" dirty="0">
                          <a:latin typeface="Arial"/>
                        </a:rPr>
                        <a:t>34%</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fontAlgn="ctr"/>
                      <a:r>
                        <a:rPr lang="it-IT" sz="1400" b="0" i="0" u="none" strike="noStrike" dirty="0" smtClean="0">
                          <a:latin typeface="Arial"/>
                        </a:rPr>
                        <a:t>42%</a:t>
                      </a:r>
                      <a:endParaRPr lang="it-IT" sz="1400" b="0" i="0" u="none" strike="noStrike" dirty="0">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rtl="0" fontAlgn="ctr"/>
                      <a:r>
                        <a:rPr lang="it-IT" sz="1400" b="0" i="0" u="none" strike="noStrike" dirty="0">
                          <a:solidFill>
                            <a:srgbClr val="000000"/>
                          </a:solidFill>
                          <a:effectLst/>
                          <a:latin typeface="Arial"/>
                        </a:rPr>
                        <a:t>39%</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rtl="0" fontAlgn="ctr"/>
                      <a:r>
                        <a:rPr lang="it-IT" sz="1400" b="0" i="0" u="none" strike="noStrike" dirty="0">
                          <a:solidFill>
                            <a:srgbClr val="000000"/>
                          </a:solidFill>
                          <a:effectLst/>
                          <a:latin typeface="Arial"/>
                        </a:rPr>
                        <a:t>36%</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rtl="0" fontAlgn="ctr"/>
                      <a:r>
                        <a:rPr lang="it-IT" sz="1400" b="0" i="0" u="none" strike="noStrike" dirty="0">
                          <a:solidFill>
                            <a:srgbClr val="000000"/>
                          </a:solidFill>
                          <a:latin typeface="Arial"/>
                        </a:rPr>
                        <a:t>42%</a:t>
                      </a:r>
                    </a:p>
                  </a:txBody>
                  <a:tcPr marL="0" marR="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rtl="0" fontAlgn="ctr"/>
                      <a:r>
                        <a:rPr lang="it-IT" sz="1400" b="0" i="0" u="none" strike="noStrike">
                          <a:solidFill>
                            <a:srgbClr val="000000"/>
                          </a:solidFill>
                          <a:effectLst/>
                          <a:latin typeface="Arial"/>
                        </a:rPr>
                        <a:t>39%</a:t>
                      </a:r>
                    </a:p>
                  </a:txBody>
                  <a:tcPr marL="9525" marR="9525" marT="9525" marB="0" anchor="ctr">
                    <a:lnL w="5715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rPr>
                        <a:t>Sufficienza</a:t>
                      </a:r>
                      <a:r>
                        <a:rPr kumimoji="0" lang="it-IT" sz="1200" b="0" i="0" u="none" strike="noStrike" cap="none" normalizeH="0" baseline="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rPr>
                        <a:t>(Voti 6 e 7)</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rtl="0" fontAlgn="ctr"/>
                      <a:r>
                        <a:rPr lang="it-IT" sz="1200" b="0" i="0" u="none" strike="noStrike" dirty="0" smtClean="0">
                          <a:solidFill>
                            <a:srgbClr val="000000"/>
                          </a:solidFill>
                          <a:latin typeface="Arial"/>
                        </a:rPr>
                        <a:t>40%</a:t>
                      </a:r>
                      <a:endParaRPr lang="it-IT" sz="1200" b="0" i="0" u="none" strike="noStrike" dirty="0">
                        <a:solidFill>
                          <a:srgbClr val="000000"/>
                        </a:solidFill>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fontAlgn="ctr"/>
                      <a:r>
                        <a:rPr lang="it-IT" sz="1400" b="0" i="0" u="none" strike="noStrike" dirty="0">
                          <a:latin typeface="Arial"/>
                        </a:rPr>
                        <a:t>45%</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fontAlgn="ctr"/>
                      <a:r>
                        <a:rPr lang="it-IT" sz="1400" b="0" i="0" u="none" strike="noStrike" dirty="0" smtClean="0">
                          <a:latin typeface="Arial"/>
                        </a:rPr>
                        <a:t>41%</a:t>
                      </a:r>
                      <a:endParaRPr lang="it-IT" sz="1400" b="0" i="0" u="none" strike="noStrike" dirty="0">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rtl="0" fontAlgn="ctr"/>
                      <a:r>
                        <a:rPr lang="it-IT" sz="1400" b="0" i="0" u="none" strike="noStrike" dirty="0">
                          <a:solidFill>
                            <a:srgbClr val="000000"/>
                          </a:solidFill>
                          <a:effectLst/>
                          <a:latin typeface="Arial"/>
                        </a:rPr>
                        <a:t>42%</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rtl="0" fontAlgn="ctr"/>
                      <a:r>
                        <a:rPr lang="it-IT" sz="1400" b="0" i="0" u="none" strike="noStrike" dirty="0">
                          <a:solidFill>
                            <a:srgbClr val="000000"/>
                          </a:solidFill>
                          <a:effectLst/>
                          <a:latin typeface="Arial"/>
                        </a:rPr>
                        <a:t>47%</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rtl="0" fontAlgn="ctr"/>
                      <a:r>
                        <a:rPr lang="it-IT" sz="1400" b="0" i="0" u="none" strike="noStrike" dirty="0">
                          <a:solidFill>
                            <a:srgbClr val="000000"/>
                          </a:solidFill>
                          <a:latin typeface="Arial"/>
                        </a:rPr>
                        <a:t>35%</a:t>
                      </a:r>
                    </a:p>
                  </a:txBody>
                  <a:tcPr marL="0" marR="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rtl="0" fontAlgn="ctr"/>
                      <a:r>
                        <a:rPr lang="it-IT" sz="1400" b="0" i="0" u="none" strike="noStrike">
                          <a:solidFill>
                            <a:srgbClr val="000000"/>
                          </a:solidFill>
                          <a:effectLst/>
                          <a:latin typeface="Arial"/>
                        </a:rPr>
                        <a:t>44%</a:t>
                      </a:r>
                    </a:p>
                  </a:txBody>
                  <a:tcPr marL="9525" marR="9525" marT="9525" marB="0" anchor="ctr">
                    <a:lnL w="5715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rPr>
                        <a:t>Insufficienza</a:t>
                      </a:r>
                      <a:r>
                        <a:rPr kumimoji="0" lang="it-IT" sz="1200" b="0" i="0" u="none" strike="noStrike" cap="none" normalizeH="0" baseline="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rPr>
                        <a:t>(Voti 1-5)</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rtl="0" fontAlgn="ctr"/>
                      <a:r>
                        <a:rPr lang="it-IT" sz="1200" b="0" i="0" u="none" strike="noStrike" dirty="0">
                          <a:solidFill>
                            <a:srgbClr val="000000"/>
                          </a:solidFill>
                          <a:latin typeface="Arial"/>
                        </a:rPr>
                        <a:t>1%</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fontAlgn="ctr"/>
                      <a:r>
                        <a:rPr lang="it-IT" sz="1400" b="0" i="0" u="none" strike="noStrike" dirty="0">
                          <a:latin typeface="Arial"/>
                        </a:rPr>
                        <a:t>7%</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fontAlgn="ctr"/>
                      <a:r>
                        <a:rPr lang="it-IT" sz="1400" b="0" i="0" u="none" strike="noStrike" dirty="0" smtClean="0">
                          <a:latin typeface="Arial"/>
                        </a:rPr>
                        <a:t>1%</a:t>
                      </a:r>
                      <a:endParaRPr lang="it-IT" sz="1400" b="0" i="0" u="none" strike="noStrike" dirty="0">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rtl="0" fontAlgn="ctr"/>
                      <a:r>
                        <a:rPr lang="it-IT" sz="1400" b="0" i="0" u="none" strike="noStrike" dirty="0">
                          <a:solidFill>
                            <a:srgbClr val="000000"/>
                          </a:solidFill>
                          <a:effectLst/>
                          <a:latin typeface="Arial"/>
                        </a:rPr>
                        <a:t>3%</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rtl="0" fontAlgn="ctr"/>
                      <a:r>
                        <a:rPr lang="it-IT" sz="1400" b="0" i="0" u="none" strike="noStrike" dirty="0">
                          <a:solidFill>
                            <a:srgbClr val="000000"/>
                          </a:solidFill>
                          <a:effectLst/>
                          <a:latin typeface="Arial"/>
                        </a:rPr>
                        <a:t>4%</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rtl="0" fontAlgn="ctr"/>
                      <a:r>
                        <a:rPr lang="it-IT" sz="1400" b="0" i="0" u="none" strike="noStrike" dirty="0">
                          <a:solidFill>
                            <a:srgbClr val="000000"/>
                          </a:solidFill>
                          <a:latin typeface="Arial"/>
                        </a:rPr>
                        <a:t>7%</a:t>
                      </a:r>
                    </a:p>
                  </a:txBody>
                  <a:tcPr marL="0" marR="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rtl="0" fontAlgn="ctr"/>
                      <a:r>
                        <a:rPr lang="it-IT" sz="1400" b="0" i="0" u="none" strike="noStrike">
                          <a:solidFill>
                            <a:srgbClr val="000000"/>
                          </a:solidFill>
                          <a:effectLst/>
                          <a:latin typeface="Arial"/>
                        </a:rPr>
                        <a:t>7%</a:t>
                      </a:r>
                    </a:p>
                  </a:txBody>
                  <a:tcPr marL="9525" marR="9525" marT="9525" marB="0" anchor="ctr">
                    <a:lnL w="5715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r>
              <a:tr h="5095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1" u="none" strike="noStrike" cap="none" normalizeH="0" baseline="0" smtClean="0">
                          <a:ln>
                            <a:noFill/>
                          </a:ln>
                          <a:solidFill>
                            <a:schemeClr val="tx1"/>
                          </a:solidFill>
                          <a:effectLst/>
                          <a:latin typeface="Arial" pitchFamily="34" charset="0"/>
                        </a:rPr>
                        <a:t>Media</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ctr"/>
                      <a:r>
                        <a:rPr lang="it-IT" sz="1400" b="1" i="0" u="none" strike="noStrike" dirty="0">
                          <a:solidFill>
                            <a:srgbClr val="000000"/>
                          </a:solidFill>
                          <a:latin typeface="Arial"/>
                        </a:rPr>
                        <a:t>7,7</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ctr"/>
                      <a:r>
                        <a:rPr lang="it-IT" sz="1400" b="1" i="0" u="none" strike="noStrike" dirty="0" smtClean="0">
                          <a:solidFill>
                            <a:srgbClr val="000000"/>
                          </a:solidFill>
                          <a:latin typeface="Arial"/>
                        </a:rPr>
                        <a:t>7,3</a:t>
                      </a:r>
                      <a:endParaRPr lang="it-IT" sz="1400" b="1" i="0" u="none" strike="noStrike" dirty="0">
                        <a:solidFill>
                          <a:srgbClr val="000000"/>
                        </a:solidFill>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ctr"/>
                      <a:r>
                        <a:rPr lang="it-IT" sz="1400" b="1" i="0" u="none" strike="noStrike" dirty="0" smtClean="0">
                          <a:solidFill>
                            <a:srgbClr val="000000"/>
                          </a:solidFill>
                          <a:latin typeface="Arial"/>
                        </a:rPr>
                        <a:t>7,7</a:t>
                      </a:r>
                      <a:endParaRPr lang="it-IT" sz="1400" b="1" i="0" u="none" strike="noStrike" dirty="0">
                        <a:solidFill>
                          <a:srgbClr val="000000"/>
                        </a:solidFill>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ctr"/>
                      <a:r>
                        <a:rPr lang="it-IT" sz="1400" b="1" i="0" u="none" strike="noStrike" dirty="0" smtClean="0">
                          <a:solidFill>
                            <a:srgbClr val="000000"/>
                          </a:solidFill>
                          <a:latin typeface="Arial"/>
                        </a:rPr>
                        <a:t>7,6</a:t>
                      </a:r>
                      <a:endParaRPr lang="it-IT" sz="1400" b="1" i="0" u="none" strike="noStrike" dirty="0">
                        <a:solidFill>
                          <a:srgbClr val="000000"/>
                        </a:solidFill>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ctr"/>
                      <a:r>
                        <a:rPr lang="it-IT" sz="1400" b="1" i="0" u="none" strike="noStrike" dirty="0">
                          <a:solidFill>
                            <a:srgbClr val="000000"/>
                          </a:solidFill>
                          <a:effectLst/>
                          <a:latin typeface="Arial"/>
                        </a:rPr>
                        <a:t>7,4</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ctr"/>
                      <a:r>
                        <a:rPr lang="it-IT" sz="1400" b="1" i="0" u="none" strike="noStrike" dirty="0">
                          <a:solidFill>
                            <a:srgbClr val="000000"/>
                          </a:solidFill>
                          <a:latin typeface="Arial"/>
                        </a:rPr>
                        <a:t>7,6</a:t>
                      </a:r>
                    </a:p>
                  </a:txBody>
                  <a:tcPr marL="0" marR="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ctr"/>
                      <a:r>
                        <a:rPr lang="it-IT" sz="1400" b="1" i="0" u="none" strike="noStrike" dirty="0">
                          <a:effectLst/>
                          <a:latin typeface="Arial"/>
                        </a:rPr>
                        <a:t>7,3</a:t>
                      </a:r>
                    </a:p>
                  </a:txBody>
                  <a:tcPr marL="9525" marR="9525" marT="9525" marB="0" anchor="ctr">
                    <a:lnL w="5715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r>
            </a:tbl>
          </a:graphicData>
        </a:graphic>
      </p:graphicFrame>
      <p:sp>
        <p:nvSpPr>
          <p:cNvPr id="8" name="Segnaposto numero diapositiva 7"/>
          <p:cNvSpPr>
            <a:spLocks noGrp="1"/>
          </p:cNvSpPr>
          <p:nvPr>
            <p:ph type="sldNum" sz="quarter" idx="10"/>
          </p:nvPr>
        </p:nvSpPr>
        <p:spPr/>
        <p:txBody>
          <a:bodyPr/>
          <a:lstStyle/>
          <a:p>
            <a:pPr>
              <a:defRPr/>
            </a:pPr>
            <a:fld id="{3A8FB3DD-5895-4E8E-84A9-B49835C3FA02}" type="slidenum">
              <a:rPr lang="it-IT" smtClean="0"/>
              <a:pPr>
                <a:defRPr/>
              </a:pPr>
              <a:t>104</a:t>
            </a:fld>
            <a:endParaRPr lang="it-IT"/>
          </a:p>
        </p:txBody>
      </p:sp>
      <p:sp>
        <p:nvSpPr>
          <p:cNvPr id="9" name="Text Box 3"/>
          <p:cNvSpPr txBox="1">
            <a:spLocks noChangeArrowheads="1"/>
          </p:cNvSpPr>
          <p:nvPr/>
        </p:nvSpPr>
        <p:spPr bwMode="auto">
          <a:xfrm>
            <a:off x="755650" y="1000125"/>
            <a:ext cx="8137525" cy="620713"/>
          </a:xfrm>
          <a:prstGeom prst="rect">
            <a:avLst/>
          </a:prstGeom>
          <a:noFill/>
          <a:ln w="9525">
            <a:noFill/>
            <a:miter lim="800000"/>
            <a:headEnd/>
            <a:tailEnd/>
          </a:ln>
        </p:spPr>
        <p:txBody>
          <a:bodyPr lIns="169695" tIns="124443" rIns="169695" bIns="124443" anchor="ctr">
            <a:spAutoFit/>
          </a:bodyPr>
          <a:lstStyle/>
          <a:p>
            <a:pPr marL="266700" indent="-266700" defTabSz="957263">
              <a:buClr>
                <a:srgbClr val="000000"/>
              </a:buClr>
              <a:buSzPct val="100000"/>
              <a:buFontTx/>
              <a:buBlip>
                <a:blip r:embed="rId2"/>
              </a:buBlip>
              <a:defRPr/>
            </a:pPr>
            <a:r>
              <a:rPr lang="it-IT" sz="1200" dirty="0">
                <a:solidFill>
                  <a:schemeClr val="tx1"/>
                </a:solidFill>
                <a:latin typeface="+mn-lt"/>
                <a:cs typeface="Arial" pitchFamily="34" charset="0"/>
              </a:rPr>
              <a:t>Considerando complessivamente il sito Internet di Acquedotto del Fiora Spa, che voto dà su una scala da 1 a 10 dove 1 è il minimo della qualità e 10 il massimo?</a:t>
            </a:r>
          </a:p>
        </p:txBody>
      </p:sp>
      <p:sp>
        <p:nvSpPr>
          <p:cNvPr id="12" name="Text Box 10"/>
          <p:cNvSpPr txBox="1">
            <a:spLocks noChangeArrowheads="1"/>
          </p:cNvSpPr>
          <p:nvPr/>
        </p:nvSpPr>
        <p:spPr bwMode="auto">
          <a:xfrm>
            <a:off x="3203848" y="5949280"/>
            <a:ext cx="4392488" cy="648512"/>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endParaRPr lang="it-IT" sz="900" strike="sngStrike" dirty="0">
              <a:solidFill>
                <a:schemeClr val="tx1"/>
              </a:solidFill>
              <a:latin typeface="Arial" charset="0"/>
            </a:endParaRPr>
          </a:p>
          <a:p>
            <a:pPr algn="ctr" defTabSz="449263">
              <a:buClr>
                <a:srgbClr val="000000"/>
              </a:buClr>
              <a:buSzPct val="100000"/>
              <a:buFont typeface="Times" pitchFamily="18" charset="0"/>
              <a:buNone/>
              <a:defRPr/>
            </a:pPr>
            <a:r>
              <a:rPr lang="it-IT" sz="900" dirty="0">
                <a:solidFill>
                  <a:schemeClr val="tx1"/>
                </a:solidFill>
              </a:rPr>
              <a:t>UNIVERSO: </a:t>
            </a:r>
            <a:r>
              <a:rPr lang="it-IT" sz="900" dirty="0">
                <a:solidFill>
                  <a:schemeClr val="tx1"/>
                </a:solidFill>
                <a:latin typeface="Arial" charset="0"/>
              </a:rPr>
              <a:t>229.490</a:t>
            </a:r>
            <a:r>
              <a:rPr lang="it-IT" sz="900" dirty="0">
                <a:solidFill>
                  <a:schemeClr val="tx1"/>
                </a:solidFill>
              </a:rPr>
              <a:t> UTENZE</a:t>
            </a:r>
          </a:p>
          <a:p>
            <a:pPr algn="ctr" defTabSz="449263">
              <a:buClr>
                <a:srgbClr val="000000"/>
              </a:buClr>
              <a:buSzPct val="100000"/>
              <a:buFont typeface="Times" pitchFamily="18" charset="0"/>
              <a:buNone/>
              <a:defRPr/>
            </a:pPr>
            <a:r>
              <a:rPr lang="it-IT" sz="900">
                <a:solidFill>
                  <a:schemeClr val="tx1"/>
                </a:solidFill>
              </a:rPr>
              <a:t>BASE: SI SONO COLLEGATI AL SITO INTERNET  150  AD HOC)</a:t>
            </a:r>
            <a:endParaRPr lang="it-IT" sz="900" dirty="0">
              <a:solidFill>
                <a:schemeClr val="tx1"/>
              </a:solidFill>
            </a:endParaRPr>
          </a:p>
          <a:p>
            <a:pPr algn="ctr" defTabSz="449263">
              <a:buClr>
                <a:srgbClr val="000000"/>
              </a:buClr>
              <a:buSzPct val="100000"/>
              <a:buFont typeface="Times" pitchFamily="18" charset="0"/>
              <a:buNone/>
              <a:defRPr/>
            </a:pPr>
            <a:endParaRPr lang="it-IT" sz="900" strike="sngStrike" dirty="0">
              <a:solidFill>
                <a:schemeClr val="tx1"/>
              </a:solidFill>
              <a:latin typeface="Arial" charset="0"/>
            </a:endParaRP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0"/>
          </p:nvPr>
        </p:nvSpPr>
        <p:spPr/>
        <p:txBody>
          <a:bodyPr/>
          <a:lstStyle/>
          <a:p>
            <a:pPr>
              <a:defRPr/>
            </a:pPr>
            <a:fld id="{88074A7B-04E2-402A-9238-B983A85ADA01}" type="slidenum">
              <a:rPr lang="it-IT" smtClean="0"/>
              <a:pPr>
                <a:defRPr/>
              </a:pPr>
              <a:t>105</a:t>
            </a:fld>
            <a:endParaRPr lang="it-IT"/>
          </a:p>
        </p:txBody>
      </p:sp>
      <p:graphicFrame>
        <p:nvGraphicFramePr>
          <p:cNvPr id="283650" name="Object 3"/>
          <p:cNvGraphicFramePr>
            <a:graphicFrameLocks noChangeAspect="1"/>
          </p:cNvGraphicFramePr>
          <p:nvPr/>
        </p:nvGraphicFramePr>
        <p:xfrm>
          <a:off x="717550" y="1160463"/>
          <a:ext cx="6149975" cy="4494212"/>
        </p:xfrm>
        <a:graphic>
          <a:graphicData uri="http://schemas.openxmlformats.org/presentationml/2006/ole">
            <p:oleObj spid="_x0000_s283650" r:id="rId3" imgW="6151397" imgH="4499238" progId="Excel.Chart.8">
              <p:embed/>
            </p:oleObj>
          </a:graphicData>
        </a:graphic>
      </p:graphicFrame>
      <p:sp>
        <p:nvSpPr>
          <p:cNvPr id="283651" name="Text Box 4"/>
          <p:cNvSpPr txBox="1">
            <a:spLocks noChangeAspect="1" noChangeArrowheads="1"/>
          </p:cNvSpPr>
          <p:nvPr/>
        </p:nvSpPr>
        <p:spPr bwMode="auto">
          <a:xfrm>
            <a:off x="6875463" y="1700213"/>
            <a:ext cx="2017712" cy="438150"/>
          </a:xfrm>
          <a:prstGeom prst="rect">
            <a:avLst/>
          </a:prstGeom>
          <a:noFill/>
          <a:ln w="9525">
            <a:noFill/>
            <a:miter lim="800000"/>
            <a:headEnd/>
            <a:tailEnd/>
          </a:ln>
        </p:spPr>
        <p:txBody>
          <a:bodyPr>
            <a:spAutoFit/>
          </a:bodyPr>
          <a:lstStyle/>
          <a:p>
            <a:pPr algn="ctr">
              <a:spcBef>
                <a:spcPct val="50000"/>
              </a:spcBef>
              <a:buClr>
                <a:srgbClr val="000000"/>
              </a:buClr>
              <a:buSzPct val="100000"/>
              <a:buFont typeface="Times" pitchFamily="18" charset="0"/>
              <a:buNone/>
            </a:pPr>
            <a:r>
              <a:rPr lang="it-IT" sz="900" b="1">
                <a:solidFill>
                  <a:schemeClr val="tx1"/>
                </a:solidFill>
                <a:latin typeface="Arial" charset="0"/>
              </a:rPr>
              <a:t>VOTO MEDIO</a:t>
            </a:r>
          </a:p>
          <a:p>
            <a:pPr algn="ctr">
              <a:spcBef>
                <a:spcPct val="50000"/>
              </a:spcBef>
              <a:buClr>
                <a:srgbClr val="000000"/>
              </a:buClr>
              <a:buSzPct val="100000"/>
              <a:buFont typeface="Times" pitchFamily="18" charset="0"/>
              <a:buNone/>
            </a:pPr>
            <a:r>
              <a:rPr lang="it-IT" sz="900" b="1">
                <a:solidFill>
                  <a:schemeClr val="tx1"/>
                </a:solidFill>
                <a:latin typeface="Arial" charset="0"/>
              </a:rPr>
              <a:t>(su una scala da 1 a 10)</a:t>
            </a:r>
          </a:p>
        </p:txBody>
      </p:sp>
      <p:sp>
        <p:nvSpPr>
          <p:cNvPr id="7" name="Rettangolo arrotondato 6"/>
          <p:cNvSpPr/>
          <p:nvPr/>
        </p:nvSpPr>
        <p:spPr bwMode="auto">
          <a:xfrm>
            <a:off x="7019925" y="1484313"/>
            <a:ext cx="1657350" cy="4321175"/>
          </a:xfrm>
          <a:prstGeom prst="roundRect">
            <a:avLst/>
          </a:prstGeom>
          <a:noFill/>
          <a:ln w="12700" cap="flat" cmpd="sng" algn="ctr">
            <a:solidFill>
              <a:srgbClr val="696969"/>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dirty="0">
              <a:solidFill>
                <a:schemeClr val="bg1">
                  <a:lumMod val="50000"/>
                </a:schemeClr>
              </a:solidFill>
            </a:endParaRPr>
          </a:p>
        </p:txBody>
      </p:sp>
      <p:sp>
        <p:nvSpPr>
          <p:cNvPr id="10" name="Ovale 9"/>
          <p:cNvSpPr/>
          <p:nvPr/>
        </p:nvSpPr>
        <p:spPr bwMode="auto">
          <a:xfrm>
            <a:off x="7164388" y="2595563"/>
            <a:ext cx="647700" cy="360362"/>
          </a:xfrm>
          <a:prstGeom prst="ellipse">
            <a:avLst/>
          </a:prstGeom>
          <a:noFill/>
          <a:ln w="38100" cap="flat" cmpd="sng" algn="ctr">
            <a:solidFill>
              <a:srgbClr val="FF000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283654" name="Text Box 4"/>
          <p:cNvSpPr txBox="1">
            <a:spLocks noChangeAspect="1" noChangeArrowheads="1"/>
          </p:cNvSpPr>
          <p:nvPr/>
        </p:nvSpPr>
        <p:spPr bwMode="auto">
          <a:xfrm>
            <a:off x="7127875" y="2112963"/>
            <a:ext cx="1044575" cy="246062"/>
          </a:xfrm>
          <a:prstGeom prst="rect">
            <a:avLst/>
          </a:prstGeom>
          <a:noFill/>
          <a:ln w="9525">
            <a:noFill/>
            <a:miter lim="800000"/>
            <a:headEnd/>
            <a:tailEnd/>
          </a:ln>
        </p:spPr>
        <p:txBody>
          <a:bodyPr>
            <a:spAutoFit/>
          </a:bodyPr>
          <a:lstStyle/>
          <a:p>
            <a:pPr>
              <a:spcBef>
                <a:spcPct val="50000"/>
              </a:spcBef>
              <a:buClr>
                <a:srgbClr val="000000"/>
              </a:buClr>
              <a:buSzPct val="100000"/>
              <a:buFont typeface="Times" pitchFamily="18" charset="0"/>
              <a:buNone/>
            </a:pPr>
            <a:r>
              <a:rPr lang="it-IT" sz="1000" b="1">
                <a:solidFill>
                  <a:schemeClr val="tx1"/>
                </a:solidFill>
                <a:latin typeface="Arial" charset="0"/>
              </a:rPr>
              <a:t>ISEM.2014</a:t>
            </a:r>
          </a:p>
        </p:txBody>
      </p:sp>
      <p:sp>
        <p:nvSpPr>
          <p:cNvPr id="16" name="Ovale 15"/>
          <p:cNvSpPr/>
          <p:nvPr/>
        </p:nvSpPr>
        <p:spPr bwMode="auto">
          <a:xfrm>
            <a:off x="7164388" y="3490913"/>
            <a:ext cx="647700" cy="360362"/>
          </a:xfrm>
          <a:prstGeom prst="ellipse">
            <a:avLst/>
          </a:prstGeom>
          <a:noFill/>
          <a:ln w="38100" cap="flat" cmpd="sng" algn="ctr">
            <a:solidFill>
              <a:srgbClr val="FF000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19" name="Ovale 18"/>
          <p:cNvSpPr/>
          <p:nvPr/>
        </p:nvSpPr>
        <p:spPr bwMode="auto">
          <a:xfrm>
            <a:off x="7138988" y="5156200"/>
            <a:ext cx="647700" cy="360363"/>
          </a:xfrm>
          <a:prstGeom prst="ellipse">
            <a:avLst/>
          </a:prstGeom>
          <a:noFill/>
          <a:ln w="38100" cap="flat" cmpd="sng" algn="ctr">
            <a:solidFill>
              <a:srgbClr val="FF000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22" name="Ovale 21"/>
          <p:cNvSpPr/>
          <p:nvPr/>
        </p:nvSpPr>
        <p:spPr bwMode="auto">
          <a:xfrm>
            <a:off x="7164388" y="4365625"/>
            <a:ext cx="647700" cy="360363"/>
          </a:xfrm>
          <a:prstGeom prst="ellipse">
            <a:avLst/>
          </a:prstGeom>
          <a:noFill/>
          <a:ln w="38100" cap="flat" cmpd="sng" algn="ctr">
            <a:solidFill>
              <a:srgbClr val="FF000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283658" name="Text Box 4"/>
          <p:cNvSpPr txBox="1">
            <a:spLocks noChangeAspect="1" noChangeArrowheads="1"/>
          </p:cNvSpPr>
          <p:nvPr/>
        </p:nvSpPr>
        <p:spPr bwMode="auto">
          <a:xfrm>
            <a:off x="7885113" y="2112963"/>
            <a:ext cx="1044575" cy="246062"/>
          </a:xfrm>
          <a:prstGeom prst="rect">
            <a:avLst/>
          </a:prstGeom>
          <a:noFill/>
          <a:ln w="9525">
            <a:noFill/>
            <a:miter lim="800000"/>
            <a:headEnd/>
            <a:tailEnd/>
          </a:ln>
        </p:spPr>
        <p:txBody>
          <a:bodyPr>
            <a:spAutoFit/>
          </a:bodyPr>
          <a:lstStyle/>
          <a:p>
            <a:pPr>
              <a:spcBef>
                <a:spcPct val="50000"/>
              </a:spcBef>
              <a:buClr>
                <a:srgbClr val="000000"/>
              </a:buClr>
              <a:buSzPct val="100000"/>
              <a:buFont typeface="Times" pitchFamily="18" charset="0"/>
              <a:buNone/>
            </a:pPr>
            <a:r>
              <a:rPr lang="it-IT" sz="1000" b="1">
                <a:solidFill>
                  <a:schemeClr val="tx1"/>
                </a:solidFill>
                <a:latin typeface="Arial" charset="0"/>
              </a:rPr>
              <a:t>IISEM.2014</a:t>
            </a:r>
          </a:p>
        </p:txBody>
      </p:sp>
      <p:sp>
        <p:nvSpPr>
          <p:cNvPr id="31" name="Ovale 30"/>
          <p:cNvSpPr/>
          <p:nvPr/>
        </p:nvSpPr>
        <p:spPr bwMode="auto">
          <a:xfrm>
            <a:off x="7929563" y="2595563"/>
            <a:ext cx="647700" cy="360362"/>
          </a:xfrm>
          <a:prstGeom prst="ellipse">
            <a:avLst/>
          </a:prstGeom>
          <a:noFill/>
          <a:ln w="38100" cap="flat" cmpd="sng" algn="ctr">
            <a:solidFill>
              <a:srgbClr val="00B05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32" name="Ovale 31"/>
          <p:cNvSpPr/>
          <p:nvPr/>
        </p:nvSpPr>
        <p:spPr bwMode="auto">
          <a:xfrm>
            <a:off x="7929563" y="3490913"/>
            <a:ext cx="647700" cy="360362"/>
          </a:xfrm>
          <a:prstGeom prst="ellipse">
            <a:avLst/>
          </a:prstGeom>
          <a:noFill/>
          <a:ln w="38100" cap="flat" cmpd="sng" algn="ctr">
            <a:solidFill>
              <a:srgbClr val="00B05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33" name="Ovale 32"/>
          <p:cNvSpPr/>
          <p:nvPr/>
        </p:nvSpPr>
        <p:spPr bwMode="auto">
          <a:xfrm>
            <a:off x="7904163" y="5156200"/>
            <a:ext cx="647700" cy="360363"/>
          </a:xfrm>
          <a:prstGeom prst="ellipse">
            <a:avLst/>
          </a:prstGeom>
          <a:noFill/>
          <a:ln w="38100" cap="flat" cmpd="sng" algn="ctr">
            <a:solidFill>
              <a:srgbClr val="00B05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34" name="Ovale 33"/>
          <p:cNvSpPr/>
          <p:nvPr/>
        </p:nvSpPr>
        <p:spPr bwMode="auto">
          <a:xfrm>
            <a:off x="7929563" y="4365625"/>
            <a:ext cx="647700" cy="360363"/>
          </a:xfrm>
          <a:prstGeom prst="ellipse">
            <a:avLst/>
          </a:prstGeom>
          <a:noFill/>
          <a:ln w="38100" cap="flat" cmpd="sng" algn="ctr">
            <a:solidFill>
              <a:srgbClr val="00B05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35" name="CasellaDiTesto 34"/>
          <p:cNvSpPr txBox="1"/>
          <p:nvPr/>
        </p:nvSpPr>
        <p:spPr>
          <a:xfrm>
            <a:off x="8040688" y="2620963"/>
            <a:ext cx="433387" cy="307975"/>
          </a:xfrm>
          <a:prstGeom prst="rect">
            <a:avLst/>
          </a:prstGeom>
          <a:noFill/>
        </p:spPr>
        <p:txBody>
          <a:bodyPr wrap="none">
            <a:spAutoFit/>
          </a:bodyPr>
          <a:lstStyle/>
          <a:p>
            <a:pPr>
              <a:defRPr/>
            </a:pPr>
            <a:r>
              <a:rPr lang="it-IT" b="1" dirty="0">
                <a:solidFill>
                  <a:schemeClr val="tx1"/>
                </a:solidFill>
                <a:latin typeface="+mn-lt"/>
              </a:rPr>
              <a:t>7,7</a:t>
            </a:r>
            <a:endParaRPr lang="it-IT" b="1" dirty="0">
              <a:solidFill>
                <a:schemeClr val="tx1"/>
              </a:solidFill>
              <a:latin typeface="+mn-lt"/>
            </a:endParaRPr>
          </a:p>
        </p:txBody>
      </p:sp>
      <p:sp>
        <p:nvSpPr>
          <p:cNvPr id="36" name="CasellaDiTesto 35"/>
          <p:cNvSpPr txBox="1"/>
          <p:nvPr/>
        </p:nvSpPr>
        <p:spPr>
          <a:xfrm>
            <a:off x="8040688" y="3516313"/>
            <a:ext cx="433387" cy="307975"/>
          </a:xfrm>
          <a:prstGeom prst="rect">
            <a:avLst/>
          </a:prstGeom>
          <a:noFill/>
        </p:spPr>
        <p:txBody>
          <a:bodyPr wrap="none">
            <a:spAutoFit/>
          </a:bodyPr>
          <a:lstStyle/>
          <a:p>
            <a:pPr>
              <a:defRPr/>
            </a:pPr>
            <a:r>
              <a:rPr lang="it-IT" b="1" dirty="0">
                <a:solidFill>
                  <a:schemeClr val="tx1"/>
                </a:solidFill>
                <a:latin typeface="+mn-lt"/>
              </a:rPr>
              <a:t>7,5</a:t>
            </a:r>
            <a:endParaRPr lang="it-IT" b="1" dirty="0">
              <a:solidFill>
                <a:schemeClr val="tx1"/>
              </a:solidFill>
              <a:latin typeface="+mn-lt"/>
            </a:endParaRPr>
          </a:p>
        </p:txBody>
      </p:sp>
      <p:sp>
        <p:nvSpPr>
          <p:cNvPr id="37" name="CasellaDiTesto 36"/>
          <p:cNvSpPr txBox="1"/>
          <p:nvPr/>
        </p:nvSpPr>
        <p:spPr>
          <a:xfrm>
            <a:off x="8015288" y="5183188"/>
            <a:ext cx="433387" cy="307975"/>
          </a:xfrm>
          <a:prstGeom prst="rect">
            <a:avLst/>
          </a:prstGeom>
          <a:noFill/>
        </p:spPr>
        <p:txBody>
          <a:bodyPr wrap="none">
            <a:spAutoFit/>
          </a:bodyPr>
          <a:lstStyle/>
          <a:p>
            <a:pPr>
              <a:defRPr/>
            </a:pPr>
            <a:r>
              <a:rPr lang="it-IT" b="1" dirty="0">
                <a:solidFill>
                  <a:schemeClr val="tx1"/>
                </a:solidFill>
                <a:latin typeface="+mn-lt"/>
              </a:rPr>
              <a:t>7,2</a:t>
            </a:r>
            <a:endParaRPr lang="it-IT" b="1" dirty="0">
              <a:solidFill>
                <a:schemeClr val="tx1"/>
              </a:solidFill>
              <a:latin typeface="+mn-lt"/>
            </a:endParaRPr>
          </a:p>
        </p:txBody>
      </p:sp>
      <p:sp>
        <p:nvSpPr>
          <p:cNvPr id="38" name="CasellaDiTesto 37"/>
          <p:cNvSpPr txBox="1"/>
          <p:nvPr/>
        </p:nvSpPr>
        <p:spPr>
          <a:xfrm>
            <a:off x="8040688" y="4391025"/>
            <a:ext cx="433387" cy="307975"/>
          </a:xfrm>
          <a:prstGeom prst="rect">
            <a:avLst/>
          </a:prstGeom>
          <a:noFill/>
        </p:spPr>
        <p:txBody>
          <a:bodyPr wrap="none">
            <a:spAutoFit/>
          </a:bodyPr>
          <a:lstStyle/>
          <a:p>
            <a:pPr>
              <a:defRPr/>
            </a:pPr>
            <a:r>
              <a:rPr lang="it-IT" b="1" dirty="0">
                <a:solidFill>
                  <a:schemeClr val="tx1"/>
                </a:solidFill>
                <a:latin typeface="+mn-lt"/>
              </a:rPr>
              <a:t>7,4</a:t>
            </a:r>
            <a:endParaRPr lang="it-IT" b="1" dirty="0">
              <a:solidFill>
                <a:schemeClr val="tx1"/>
              </a:solidFill>
              <a:latin typeface="+mn-lt"/>
            </a:endParaRPr>
          </a:p>
        </p:txBody>
      </p:sp>
      <p:sp>
        <p:nvSpPr>
          <p:cNvPr id="283667"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LA SODDISFAZIONE</a:t>
            </a:r>
            <a:br>
              <a:rPr lang="it-IT" sz="2100">
                <a:solidFill>
                  <a:srgbClr val="3366CC"/>
                </a:solidFill>
                <a:cs typeface="Arial" charset="0"/>
              </a:rPr>
            </a:br>
            <a:r>
              <a:rPr lang="it-IT" sz="2100" i="1">
                <a:solidFill>
                  <a:srgbClr val="3366CC"/>
                </a:solidFill>
                <a:cs typeface="Arial" charset="0"/>
              </a:rPr>
              <a:t>2° SEMESTRE 2014</a:t>
            </a:r>
          </a:p>
        </p:txBody>
      </p:sp>
      <p:sp>
        <p:nvSpPr>
          <p:cNvPr id="42" name="Rectangle 102"/>
          <p:cNvSpPr>
            <a:spLocks noChangeArrowheads="1"/>
          </p:cNvSpPr>
          <p:nvPr/>
        </p:nvSpPr>
        <p:spPr bwMode="auto">
          <a:xfrm>
            <a:off x="1162050" y="914400"/>
            <a:ext cx="7740650" cy="66675"/>
          </a:xfrm>
          <a:prstGeom prst="rect">
            <a:avLst/>
          </a:prstGeom>
          <a:gradFill rotWithShape="1">
            <a:gsLst>
              <a:gs pos="0">
                <a:srgbClr val="DDDDDD"/>
              </a:gs>
              <a:gs pos="100000">
                <a:srgbClr val="C0C0C0"/>
              </a:gs>
            </a:gsLst>
            <a:path path="shape">
              <a:fillToRect l="50000" t="50000" r="50000" b="50000"/>
            </a:path>
          </a:gradFill>
          <a:ln w="9525" algn="ctr">
            <a:solidFill>
              <a:srgbClr val="808080"/>
            </a:solidFill>
            <a:miter lim="800000"/>
            <a:headEnd/>
            <a:tailEnd/>
          </a:ln>
        </p:spPr>
        <p:txBody>
          <a:bodyPr wrap="none" lIns="90000" tIns="46800" rIns="90000" bIns="46800" anchor="ctr"/>
          <a:lstStyle/>
          <a:p>
            <a:pPr algn="ctr" fontAlgn="auto">
              <a:spcBef>
                <a:spcPts val="0"/>
              </a:spcBef>
              <a:spcAft>
                <a:spcPts val="0"/>
              </a:spcAft>
              <a:defRPr/>
            </a:pPr>
            <a:endParaRPr lang="it-IT" sz="1800" b="1" kern="0">
              <a:solidFill>
                <a:srgbClr val="000000"/>
              </a:solidFill>
            </a:endParaRPr>
          </a:p>
        </p:txBody>
      </p:sp>
      <p:sp>
        <p:nvSpPr>
          <p:cNvPr id="43" name="Rectangle 101"/>
          <p:cNvSpPr>
            <a:spLocks noChangeArrowheads="1"/>
          </p:cNvSpPr>
          <p:nvPr/>
        </p:nvSpPr>
        <p:spPr bwMode="auto">
          <a:xfrm>
            <a:off x="1189038" y="5949950"/>
            <a:ext cx="7596187" cy="77788"/>
          </a:xfrm>
          <a:prstGeom prst="rect">
            <a:avLst/>
          </a:prstGeom>
          <a:gradFill rotWithShape="1">
            <a:gsLst>
              <a:gs pos="0">
                <a:srgbClr val="DDDDDD"/>
              </a:gs>
              <a:gs pos="100000">
                <a:srgbClr val="C0C0C0"/>
              </a:gs>
            </a:gsLst>
            <a:path path="shape">
              <a:fillToRect l="50000" t="50000" r="50000" b="50000"/>
            </a:path>
          </a:gradFill>
          <a:ln w="9525" algn="ctr">
            <a:solidFill>
              <a:srgbClr val="808080"/>
            </a:solidFill>
            <a:miter lim="800000"/>
            <a:headEnd/>
            <a:tailEnd/>
          </a:ln>
        </p:spPr>
        <p:txBody>
          <a:bodyPr wrap="none" lIns="90000" tIns="46800" rIns="90000" bIns="46800" anchor="ctr"/>
          <a:lstStyle/>
          <a:p>
            <a:pPr algn="ctr" fontAlgn="auto">
              <a:spcBef>
                <a:spcPts val="0"/>
              </a:spcBef>
              <a:spcAft>
                <a:spcPts val="0"/>
              </a:spcAft>
              <a:defRPr/>
            </a:pPr>
            <a:endParaRPr lang="it-IT" sz="1800" b="1" kern="0">
              <a:solidFill>
                <a:srgbClr val="000000"/>
              </a:solidFill>
            </a:endParaRPr>
          </a:p>
        </p:txBody>
      </p:sp>
      <p:sp>
        <p:nvSpPr>
          <p:cNvPr id="44" name="Rectangle 100"/>
          <p:cNvSpPr>
            <a:spLocks noChangeArrowheads="1"/>
          </p:cNvSpPr>
          <p:nvPr/>
        </p:nvSpPr>
        <p:spPr bwMode="auto">
          <a:xfrm>
            <a:off x="755650" y="981075"/>
            <a:ext cx="8353425" cy="4968875"/>
          </a:xfrm>
          <a:prstGeom prst="rect">
            <a:avLst/>
          </a:prstGeom>
          <a:noFill/>
          <a:ln w="9525" algn="ctr">
            <a:solidFill>
              <a:srgbClr val="808080"/>
            </a:solidFill>
            <a:miter lim="800000"/>
            <a:headEnd/>
            <a:tailEnd/>
          </a:ln>
        </p:spPr>
        <p:txBody>
          <a:bodyPr wrap="none" lIns="90000" tIns="46800" rIns="90000" bIns="46800" anchor="ctr"/>
          <a:lstStyle/>
          <a:p>
            <a:pPr algn="ctr" fontAlgn="auto">
              <a:spcBef>
                <a:spcPts val="0"/>
              </a:spcBef>
              <a:spcAft>
                <a:spcPts val="0"/>
              </a:spcAft>
              <a:defRPr/>
            </a:pPr>
            <a:endParaRPr lang="it-IT" sz="1800" b="1" kern="0">
              <a:solidFill>
                <a:srgbClr val="000000"/>
              </a:solidFill>
            </a:endParaRPr>
          </a:p>
        </p:txBody>
      </p:sp>
      <p:sp>
        <p:nvSpPr>
          <p:cNvPr id="283671" name="Text Box 4"/>
          <p:cNvSpPr txBox="1">
            <a:spLocks noChangeAspect="1" noChangeArrowheads="1"/>
          </p:cNvSpPr>
          <p:nvPr/>
        </p:nvSpPr>
        <p:spPr bwMode="auto">
          <a:xfrm>
            <a:off x="1476375" y="1052513"/>
            <a:ext cx="6264275" cy="246062"/>
          </a:xfrm>
          <a:prstGeom prst="rect">
            <a:avLst/>
          </a:prstGeom>
          <a:noFill/>
          <a:ln w="9525">
            <a:noFill/>
            <a:miter lim="800000"/>
            <a:headEnd/>
            <a:tailEnd/>
          </a:ln>
        </p:spPr>
        <p:txBody>
          <a:bodyPr>
            <a:spAutoFit/>
          </a:bodyPr>
          <a:lstStyle/>
          <a:p>
            <a:pPr algn="ctr">
              <a:spcBef>
                <a:spcPct val="50000"/>
              </a:spcBef>
              <a:buClr>
                <a:srgbClr val="000000"/>
              </a:buClr>
              <a:buSzPct val="100000"/>
              <a:buFont typeface="Times" pitchFamily="18" charset="0"/>
              <a:buNone/>
            </a:pPr>
            <a:r>
              <a:rPr lang="it-IT" sz="1000" b="1">
                <a:solidFill>
                  <a:schemeClr val="tx1"/>
                </a:solidFill>
                <a:latin typeface="Arial" charset="0"/>
              </a:rPr>
              <a:t>% CLIENTI SODDISFATTI  (voto da 6 a 10)</a:t>
            </a:r>
          </a:p>
        </p:txBody>
      </p:sp>
      <p:sp>
        <p:nvSpPr>
          <p:cNvPr id="41" name="CasellaDiTesto 40"/>
          <p:cNvSpPr txBox="1"/>
          <p:nvPr/>
        </p:nvSpPr>
        <p:spPr>
          <a:xfrm>
            <a:off x="7261225" y="2636838"/>
            <a:ext cx="433388" cy="307975"/>
          </a:xfrm>
          <a:prstGeom prst="rect">
            <a:avLst/>
          </a:prstGeom>
          <a:noFill/>
        </p:spPr>
        <p:txBody>
          <a:bodyPr wrap="none">
            <a:spAutoFit/>
          </a:bodyPr>
          <a:lstStyle/>
          <a:p>
            <a:pPr>
              <a:defRPr/>
            </a:pPr>
            <a:r>
              <a:rPr lang="it-IT" b="1" dirty="0">
                <a:solidFill>
                  <a:schemeClr val="tx1"/>
                </a:solidFill>
                <a:latin typeface="+mn-lt"/>
              </a:rPr>
              <a:t>7,6</a:t>
            </a:r>
            <a:endParaRPr lang="it-IT" b="1" dirty="0">
              <a:solidFill>
                <a:schemeClr val="tx1"/>
              </a:solidFill>
              <a:latin typeface="+mn-lt"/>
            </a:endParaRPr>
          </a:p>
        </p:txBody>
      </p:sp>
      <p:sp>
        <p:nvSpPr>
          <p:cNvPr id="48" name="CasellaDiTesto 47"/>
          <p:cNvSpPr txBox="1"/>
          <p:nvPr/>
        </p:nvSpPr>
        <p:spPr>
          <a:xfrm>
            <a:off x="7261225" y="3532188"/>
            <a:ext cx="433388" cy="307975"/>
          </a:xfrm>
          <a:prstGeom prst="rect">
            <a:avLst/>
          </a:prstGeom>
          <a:noFill/>
        </p:spPr>
        <p:txBody>
          <a:bodyPr wrap="none">
            <a:spAutoFit/>
          </a:bodyPr>
          <a:lstStyle/>
          <a:p>
            <a:pPr>
              <a:defRPr/>
            </a:pPr>
            <a:r>
              <a:rPr lang="it-IT" b="1" dirty="0">
                <a:solidFill>
                  <a:schemeClr val="tx1"/>
                </a:solidFill>
                <a:latin typeface="+mn-lt"/>
              </a:rPr>
              <a:t>7,8</a:t>
            </a:r>
            <a:endParaRPr lang="it-IT" b="1" dirty="0">
              <a:solidFill>
                <a:schemeClr val="tx1"/>
              </a:solidFill>
              <a:latin typeface="+mn-lt"/>
            </a:endParaRPr>
          </a:p>
        </p:txBody>
      </p:sp>
      <p:sp>
        <p:nvSpPr>
          <p:cNvPr id="49" name="CasellaDiTesto 48"/>
          <p:cNvSpPr txBox="1"/>
          <p:nvPr/>
        </p:nvSpPr>
        <p:spPr>
          <a:xfrm>
            <a:off x="7235825" y="5199063"/>
            <a:ext cx="433388" cy="307975"/>
          </a:xfrm>
          <a:prstGeom prst="rect">
            <a:avLst/>
          </a:prstGeom>
          <a:noFill/>
        </p:spPr>
        <p:txBody>
          <a:bodyPr wrap="none">
            <a:spAutoFit/>
          </a:bodyPr>
          <a:lstStyle/>
          <a:p>
            <a:pPr>
              <a:defRPr/>
            </a:pPr>
            <a:r>
              <a:rPr lang="it-IT" b="1" dirty="0">
                <a:solidFill>
                  <a:schemeClr val="tx1"/>
                </a:solidFill>
                <a:latin typeface="+mn-lt"/>
              </a:rPr>
              <a:t>7,3</a:t>
            </a:r>
            <a:endParaRPr lang="it-IT" b="1" dirty="0">
              <a:solidFill>
                <a:schemeClr val="tx1"/>
              </a:solidFill>
              <a:latin typeface="+mn-lt"/>
            </a:endParaRPr>
          </a:p>
        </p:txBody>
      </p:sp>
      <p:sp>
        <p:nvSpPr>
          <p:cNvPr id="50" name="CasellaDiTesto 49"/>
          <p:cNvSpPr txBox="1"/>
          <p:nvPr/>
        </p:nvSpPr>
        <p:spPr>
          <a:xfrm>
            <a:off x="7261225" y="4406900"/>
            <a:ext cx="433388" cy="307975"/>
          </a:xfrm>
          <a:prstGeom prst="rect">
            <a:avLst/>
          </a:prstGeom>
          <a:noFill/>
        </p:spPr>
        <p:txBody>
          <a:bodyPr wrap="none">
            <a:spAutoFit/>
          </a:bodyPr>
          <a:lstStyle/>
          <a:p>
            <a:pPr>
              <a:defRPr/>
            </a:pPr>
            <a:r>
              <a:rPr lang="it-IT" b="1" dirty="0">
                <a:solidFill>
                  <a:schemeClr val="tx1"/>
                </a:solidFill>
                <a:latin typeface="+mn-lt"/>
              </a:rPr>
              <a:t>7,4</a:t>
            </a:r>
            <a:endParaRPr lang="it-IT" b="1" dirty="0">
              <a:solidFill>
                <a:schemeClr val="tx1"/>
              </a:solidFill>
              <a:latin typeface="+mn-lt"/>
            </a:endParaRPr>
          </a:p>
        </p:txBody>
      </p:sp>
      <p:sp>
        <p:nvSpPr>
          <p:cNvPr id="51" name="Text Box 10"/>
          <p:cNvSpPr txBox="1">
            <a:spLocks noChangeArrowheads="1"/>
          </p:cNvSpPr>
          <p:nvPr/>
        </p:nvSpPr>
        <p:spPr bwMode="auto">
          <a:xfrm>
            <a:off x="3203848" y="5949280"/>
            <a:ext cx="4392488" cy="648512"/>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endParaRPr lang="it-IT" sz="900" strike="sngStrike" dirty="0">
              <a:solidFill>
                <a:schemeClr val="tx1"/>
              </a:solidFill>
              <a:latin typeface="Arial" charset="0"/>
            </a:endParaRPr>
          </a:p>
          <a:p>
            <a:pPr algn="ctr" defTabSz="449263">
              <a:buClr>
                <a:srgbClr val="000000"/>
              </a:buClr>
              <a:buSzPct val="100000"/>
              <a:buFont typeface="Times" pitchFamily="18" charset="0"/>
              <a:buNone/>
              <a:defRPr/>
            </a:pPr>
            <a:r>
              <a:rPr lang="it-IT" sz="900" dirty="0">
                <a:solidFill>
                  <a:schemeClr val="tx1"/>
                </a:solidFill>
              </a:rPr>
              <a:t>UNIVERSO: </a:t>
            </a:r>
            <a:r>
              <a:rPr lang="it-IT" sz="900" dirty="0">
                <a:solidFill>
                  <a:schemeClr val="tx1"/>
                </a:solidFill>
                <a:latin typeface="Arial" charset="0"/>
              </a:rPr>
              <a:t>229.490</a:t>
            </a:r>
            <a:r>
              <a:rPr lang="it-IT" sz="900" dirty="0">
                <a:solidFill>
                  <a:schemeClr val="tx1"/>
                </a:solidFill>
              </a:rPr>
              <a:t> UTENZE</a:t>
            </a:r>
          </a:p>
          <a:p>
            <a:pPr algn="ctr" defTabSz="449263">
              <a:buClr>
                <a:srgbClr val="000000"/>
              </a:buClr>
              <a:buSzPct val="100000"/>
              <a:buFont typeface="Times" pitchFamily="18" charset="0"/>
              <a:buNone/>
              <a:defRPr/>
            </a:pPr>
            <a:r>
              <a:rPr lang="it-IT" sz="900" dirty="0">
                <a:solidFill>
                  <a:schemeClr val="tx1"/>
                </a:solidFill>
              </a:rPr>
              <a:t>BASE: : SI SONO COLLEGATI AL SITO INTERNET  (154  AD HOC)</a:t>
            </a:r>
          </a:p>
          <a:p>
            <a:pPr algn="ctr" defTabSz="449263">
              <a:buClr>
                <a:srgbClr val="000000"/>
              </a:buClr>
              <a:buSzPct val="100000"/>
              <a:buFont typeface="Times" pitchFamily="18" charset="0"/>
              <a:buNone/>
              <a:defRPr/>
            </a:pPr>
            <a:endParaRPr lang="it-IT" sz="900" strike="sngStrike" dirty="0">
              <a:solidFill>
                <a:schemeClr val="tx1"/>
              </a:solidFill>
              <a:latin typeface="Arial" charset="0"/>
            </a:endParaRPr>
          </a:p>
        </p:txBody>
      </p:sp>
      <p:sp>
        <p:nvSpPr>
          <p:cNvPr id="283677" name="Freccia in giù 34"/>
          <p:cNvSpPr>
            <a:spLocks noChangeArrowheads="1"/>
          </p:cNvSpPr>
          <p:nvPr/>
        </p:nvSpPr>
        <p:spPr bwMode="auto">
          <a:xfrm>
            <a:off x="8694738" y="3516313"/>
            <a:ext cx="360362" cy="287337"/>
          </a:xfrm>
          <a:prstGeom prst="downArrow">
            <a:avLst>
              <a:gd name="adj1" fmla="val 50000"/>
              <a:gd name="adj2" fmla="val 50000"/>
            </a:avLst>
          </a:prstGeom>
          <a:solidFill>
            <a:schemeClr val="tx1"/>
          </a:solidFill>
          <a:ln w="12700" algn="ctr">
            <a:noFill/>
            <a:round/>
            <a:headEnd/>
            <a:tailEnd/>
          </a:ln>
        </p:spPr>
        <p:txBody>
          <a:bodyPr lIns="90000" tIns="46800" rIns="90000" bIns="46800"/>
          <a:lstStyle/>
          <a:p>
            <a:pPr algn="ctr" defTabSz="449263">
              <a:buClr>
                <a:srgbClr val="000000"/>
              </a:buClr>
              <a:buSzPct val="100000"/>
              <a:buFont typeface="Times" pitchFamily="18" charset="0"/>
              <a:buNone/>
            </a:pPr>
            <a:endParaRPr lang="it-IT"/>
          </a:p>
        </p:txBody>
      </p:sp>
      <p:sp>
        <p:nvSpPr>
          <p:cNvPr id="283678" name="Freccia in giù 34"/>
          <p:cNvSpPr>
            <a:spLocks noChangeArrowheads="1"/>
          </p:cNvSpPr>
          <p:nvPr/>
        </p:nvSpPr>
        <p:spPr bwMode="auto">
          <a:xfrm>
            <a:off x="8680450" y="2613025"/>
            <a:ext cx="360363" cy="287338"/>
          </a:xfrm>
          <a:prstGeom prst="downArrow">
            <a:avLst>
              <a:gd name="adj1" fmla="val 50000"/>
              <a:gd name="adj2" fmla="val 50000"/>
            </a:avLst>
          </a:prstGeom>
          <a:solidFill>
            <a:schemeClr val="tx1"/>
          </a:solidFill>
          <a:ln w="12700" algn="ctr">
            <a:noFill/>
            <a:round/>
            <a:headEnd/>
            <a:tailEnd/>
          </a:ln>
        </p:spPr>
        <p:txBody>
          <a:bodyPr lIns="90000" tIns="46800" rIns="90000" bIns="46800"/>
          <a:lstStyle/>
          <a:p>
            <a:pPr algn="ctr" defTabSz="449263">
              <a:buClr>
                <a:srgbClr val="000000"/>
              </a:buClr>
              <a:buSzPct val="100000"/>
              <a:buFont typeface="Times" pitchFamily="18" charset="0"/>
              <a:buNone/>
            </a:pPr>
            <a:endParaRPr lang="it-IT"/>
          </a:p>
        </p:txBody>
      </p:sp>
      <p:sp>
        <p:nvSpPr>
          <p:cNvPr id="3" name="Uguale 2"/>
          <p:cNvSpPr/>
          <p:nvPr/>
        </p:nvSpPr>
        <p:spPr bwMode="auto">
          <a:xfrm>
            <a:off x="8677275" y="4316413"/>
            <a:ext cx="457200" cy="457200"/>
          </a:xfrm>
          <a:prstGeom prst="mathEqual">
            <a:avLst/>
          </a:prstGeom>
          <a:solidFill>
            <a:schemeClr val="tx1"/>
          </a:solidFill>
          <a:ln w="12700" cap="flat" cmpd="sng" algn="ctr">
            <a:no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p>
        </p:txBody>
      </p:sp>
      <p:sp>
        <p:nvSpPr>
          <p:cNvPr id="283680" name="Freccia in giù 34"/>
          <p:cNvSpPr>
            <a:spLocks noChangeArrowheads="1"/>
          </p:cNvSpPr>
          <p:nvPr/>
        </p:nvSpPr>
        <p:spPr bwMode="auto">
          <a:xfrm>
            <a:off x="8675688" y="5195888"/>
            <a:ext cx="360362" cy="287337"/>
          </a:xfrm>
          <a:prstGeom prst="downArrow">
            <a:avLst>
              <a:gd name="adj1" fmla="val 50000"/>
              <a:gd name="adj2" fmla="val 50000"/>
            </a:avLst>
          </a:prstGeom>
          <a:solidFill>
            <a:schemeClr val="tx1"/>
          </a:solidFill>
          <a:ln w="12700" algn="ctr">
            <a:noFill/>
            <a:round/>
            <a:headEnd/>
            <a:tailEnd/>
          </a:ln>
        </p:spPr>
        <p:txBody>
          <a:bodyPr lIns="90000" tIns="46800" rIns="90000" bIns="46800"/>
          <a:lstStyle/>
          <a:p>
            <a:pPr algn="ctr" defTabSz="449263">
              <a:buClr>
                <a:srgbClr val="000000"/>
              </a:buClr>
              <a:buSzPct val="100000"/>
              <a:buFont typeface="Times" pitchFamily="18" charset="0"/>
              <a:buNone/>
            </a:pPr>
            <a:endParaRPr lang="it-IT"/>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3"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LA SODDISFAZIONE</a:t>
            </a:r>
            <a:br>
              <a:rPr lang="it-IT" sz="2100">
                <a:solidFill>
                  <a:srgbClr val="3366CC"/>
                </a:solidFill>
                <a:cs typeface="Arial" charset="0"/>
              </a:rPr>
            </a:br>
            <a:r>
              <a:rPr lang="it-IT" sz="2100" i="1">
                <a:solidFill>
                  <a:srgbClr val="3366CC"/>
                </a:solidFill>
                <a:cs typeface="Arial" charset="0"/>
              </a:rPr>
              <a:t>2° SEMESTRE 2014 </a:t>
            </a:r>
          </a:p>
        </p:txBody>
      </p:sp>
      <p:sp>
        <p:nvSpPr>
          <p:cNvPr id="601097" name="Text Box 9"/>
          <p:cNvSpPr txBox="1">
            <a:spLocks noChangeArrowheads="1"/>
          </p:cNvSpPr>
          <p:nvPr/>
        </p:nvSpPr>
        <p:spPr bwMode="auto">
          <a:xfrm rot="-5400000">
            <a:off x="-2617788" y="2693988"/>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SITO INTERNET</a:t>
            </a:r>
            <a:br>
              <a:rPr lang="it-IT" sz="1800" dirty="0">
                <a:solidFill>
                  <a:schemeClr val="bg1"/>
                </a:solidFill>
              </a:rPr>
            </a:br>
            <a:r>
              <a:rPr lang="it-IT" sz="1800" i="1" dirty="0">
                <a:solidFill>
                  <a:schemeClr val="bg1"/>
                </a:solidFill>
              </a:rPr>
              <a:t>% utenti soddisfatti, insoddisfatti e voto medio</a:t>
            </a:r>
            <a:endParaRPr lang="it-IT" sz="1800" i="1" dirty="0">
              <a:solidFill>
                <a:schemeClr val="bg1"/>
              </a:solidFill>
              <a:effectLst>
                <a:outerShdw blurRad="38100" dist="38100" dir="2700000" algn="tl">
                  <a:srgbClr val="C0C0C0"/>
                </a:outerShdw>
              </a:effectLst>
            </a:endParaRPr>
          </a:p>
        </p:txBody>
      </p:sp>
      <p:sp>
        <p:nvSpPr>
          <p:cNvPr id="14" name="Segnaposto numero diapositiva 13"/>
          <p:cNvSpPr>
            <a:spLocks noGrp="1"/>
          </p:cNvSpPr>
          <p:nvPr>
            <p:ph type="sldNum" sz="quarter" idx="10"/>
          </p:nvPr>
        </p:nvSpPr>
        <p:spPr/>
        <p:txBody>
          <a:bodyPr/>
          <a:lstStyle/>
          <a:p>
            <a:pPr>
              <a:defRPr/>
            </a:pPr>
            <a:fld id="{1646CB1D-2504-4A7E-8723-9768A0BACFA6}" type="slidenum">
              <a:rPr lang="it-IT" smtClean="0"/>
              <a:pPr>
                <a:defRPr/>
              </a:pPr>
              <a:t>106</a:t>
            </a:fld>
            <a:endParaRPr lang="it-IT"/>
          </a:p>
        </p:txBody>
      </p:sp>
      <p:graphicFrame>
        <p:nvGraphicFramePr>
          <p:cNvPr id="17" name="Group 761"/>
          <p:cNvGraphicFramePr>
            <a:graphicFrameLocks noGrp="1"/>
          </p:cNvGraphicFramePr>
          <p:nvPr/>
        </p:nvGraphicFramePr>
        <p:xfrm>
          <a:off x="755650" y="930275"/>
          <a:ext cx="8137525" cy="4967288"/>
        </p:xfrm>
        <a:graphic>
          <a:graphicData uri="http://schemas.openxmlformats.org/drawingml/2006/table">
            <a:tbl>
              <a:tblPr>
                <a:tableStyleId>{EB344D84-9AFB-497E-A393-DC336BA19D2E}</a:tableStyleId>
              </a:tblPr>
              <a:tblGrid>
                <a:gridCol w="1152127"/>
                <a:gridCol w="576064"/>
                <a:gridCol w="576064"/>
                <a:gridCol w="648072"/>
                <a:gridCol w="432048"/>
                <a:gridCol w="648072"/>
                <a:gridCol w="576064"/>
                <a:gridCol w="648072"/>
                <a:gridCol w="504056"/>
                <a:gridCol w="720080"/>
                <a:gridCol w="576064"/>
                <a:gridCol w="634261"/>
                <a:gridCol w="445860"/>
              </a:tblGrid>
              <a:tr h="648072">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200" b="1" u="none" strike="noStrike" cap="none" normalizeH="0" baseline="0" dirty="0" smtClean="0">
                          <a:ln>
                            <a:noFill/>
                          </a:ln>
                          <a:solidFill>
                            <a:schemeClr val="tx1"/>
                          </a:solidFill>
                          <a:effectLst/>
                        </a:rPr>
                        <a:t>ASPETTI DEL SITO INTERNET</a:t>
                      </a: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tc gridSpan="4">
                  <a:txBody>
                    <a:bodyPr/>
                    <a:lstStyle/>
                    <a:p>
                      <a:pPr algn="ctr"/>
                      <a:r>
                        <a:rPr lang="it-IT" sz="1400" b="1" dirty="0" smtClean="0"/>
                        <a:t>II</a:t>
                      </a:r>
                      <a:r>
                        <a:rPr lang="it-IT" sz="1400" b="1" baseline="0" dirty="0" smtClean="0"/>
                        <a:t> </a:t>
                      </a:r>
                      <a:r>
                        <a:rPr lang="it-IT" sz="1400" b="1" dirty="0" smtClean="0"/>
                        <a:t>SEMESTRE 2013</a:t>
                      </a:r>
                      <a:endParaRPr lang="it-IT" sz="1400" b="1" i="0" dirty="0"/>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tc hMerge="1">
                  <a:txBody>
                    <a:bodyPr/>
                    <a:lstStyle/>
                    <a:p>
                      <a:endParaRPr lang="it-IT"/>
                    </a:p>
                  </a:txBody>
                  <a:tcPr/>
                </a:tc>
                <a:tc hMerge="1">
                  <a:txBody>
                    <a:bodyPr/>
                    <a:lstStyle/>
                    <a:p>
                      <a:endParaRPr lang="it-IT"/>
                    </a:p>
                  </a:txBody>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tc>
                <a:tc gridSpan="4">
                  <a:txBody>
                    <a:bodyPr/>
                    <a:lstStyle/>
                    <a:p>
                      <a:pPr algn="ctr"/>
                      <a:r>
                        <a:rPr lang="it-IT" sz="1400" b="1" dirty="0" smtClean="0"/>
                        <a:t>I</a:t>
                      </a:r>
                      <a:r>
                        <a:rPr lang="it-IT" sz="1400" b="1" baseline="0" dirty="0" smtClean="0"/>
                        <a:t> </a:t>
                      </a:r>
                      <a:r>
                        <a:rPr lang="it-IT" sz="1400" b="1" dirty="0" smtClean="0"/>
                        <a:t>SEMESTRE 2014</a:t>
                      </a:r>
                      <a:endParaRPr lang="it-IT" sz="1400" b="1" i="0" dirty="0"/>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tc hMerge="1">
                  <a:txBody>
                    <a:bodyPr/>
                    <a:lstStyle/>
                    <a:p>
                      <a:endParaRPr lang="it-IT"/>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tc hMerge="1">
                  <a:txBody>
                    <a:bodyPr/>
                    <a:lstStyle/>
                    <a:p>
                      <a:endParaRPr lang="it-IT"/>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tc gridSpan="4">
                  <a:txBody>
                    <a:bodyPr/>
                    <a:lstStyle/>
                    <a:p>
                      <a:pPr algn="ctr"/>
                      <a:r>
                        <a:rPr lang="it-IT" sz="1400" b="1" dirty="0" smtClean="0"/>
                        <a:t>II</a:t>
                      </a:r>
                      <a:r>
                        <a:rPr lang="it-IT" sz="1400" b="1" baseline="0" dirty="0" smtClean="0"/>
                        <a:t> </a:t>
                      </a:r>
                      <a:r>
                        <a:rPr lang="it-IT" sz="1400" b="1" dirty="0" smtClean="0"/>
                        <a:t>SEMESTRE 2014</a:t>
                      </a:r>
                      <a:endParaRPr lang="it-IT" sz="1400" b="1" i="0" dirty="0"/>
                    </a:p>
                  </a:txBody>
                  <a:tcPr marL="90000" marR="90000" marT="46800" marB="46800" anchor="ctr" horzOverflow="overflow">
                    <a:lnL w="127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solidFill>
                      <a:srgbClr val="FFFFCC"/>
                    </a:solidFill>
                  </a:tcPr>
                </a:tc>
                <a:tc hMerge="1">
                  <a:txBody>
                    <a:bodyPr/>
                    <a:lstStyle/>
                    <a:p>
                      <a:endParaRPr lang="it-IT"/>
                    </a:p>
                  </a:txBody>
                  <a:tcPr/>
                </a:tc>
                <a:tc hMerge="1">
                  <a:txBody>
                    <a:bodyPr/>
                    <a:lstStyle/>
                    <a:p>
                      <a:endParaRPr lang="it-IT"/>
                    </a:p>
                  </a:txBody>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tc>
              </a:tr>
              <a:tr h="901296">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200" b="0"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err="1" smtClean="0">
                          <a:ln>
                            <a:noFill/>
                          </a:ln>
                          <a:effectLst/>
                        </a:rPr>
                        <a:t>Grav</a:t>
                      </a:r>
                      <a:r>
                        <a:rPr kumimoji="0" lang="it-IT" sz="1000" i="1" u="none" strike="noStrike" cap="none" normalizeH="0" baseline="0" dirty="0" smtClean="0">
                          <a:ln>
                            <a:noFill/>
                          </a:ln>
                          <a:effectLst/>
                        </a:rPr>
                        <a:t>. Insoddisfatti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Insoddisfatti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Valore Medio</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err="1" smtClean="0">
                          <a:ln>
                            <a:noFill/>
                          </a:ln>
                          <a:effectLst/>
                        </a:rPr>
                        <a:t>Grav</a:t>
                      </a:r>
                      <a:r>
                        <a:rPr kumimoji="0" lang="it-IT" sz="1000" i="1" u="none" strike="noStrike" cap="none" normalizeH="0" baseline="0" dirty="0" smtClean="0">
                          <a:ln>
                            <a:noFill/>
                          </a:ln>
                          <a:effectLst/>
                        </a:rPr>
                        <a:t>. Insoddisfatti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Insoddisfatti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Valore Medio</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err="1" smtClean="0">
                          <a:ln>
                            <a:noFill/>
                          </a:ln>
                          <a:effectLst/>
                        </a:rPr>
                        <a:t>Grav</a:t>
                      </a:r>
                      <a:r>
                        <a:rPr kumimoji="0" lang="it-IT" sz="1000" i="1" u="none" strike="noStrike" cap="none" normalizeH="0" baseline="0" dirty="0" smtClean="0">
                          <a:ln>
                            <a:noFill/>
                          </a:ln>
                          <a:effectLst/>
                        </a:rPr>
                        <a:t>. Insoddisfatti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Insoddisfatti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Valore Medio</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r>
              <a:tr h="1049442">
                <a:tc>
                  <a:txBody>
                    <a:bodyPr/>
                    <a:lstStyle/>
                    <a:p>
                      <a:pPr algn="l" rtl="0" fontAlgn="ctr"/>
                      <a:r>
                        <a:rPr lang="it-IT" sz="1200" b="0" i="1" u="none" strike="noStrike" dirty="0">
                          <a:solidFill>
                            <a:srgbClr val="000000"/>
                          </a:solidFill>
                          <a:latin typeface="Arial"/>
                        </a:rPr>
                        <a:t>Reperibilità </a:t>
                      </a:r>
                      <a:r>
                        <a:rPr lang="it-IT" sz="1200" b="0" i="1" u="none" strike="noStrike" dirty="0" smtClean="0">
                          <a:solidFill>
                            <a:srgbClr val="000000"/>
                          </a:solidFill>
                          <a:latin typeface="Arial"/>
                        </a:rPr>
                        <a:t>dell’ </a:t>
                      </a:r>
                      <a:r>
                        <a:rPr lang="it-IT" sz="1200" b="0" i="1" u="none" strike="noStrike" dirty="0">
                          <a:solidFill>
                            <a:srgbClr val="000000"/>
                          </a:solidFill>
                          <a:latin typeface="Arial"/>
                        </a:rPr>
                        <a:t>indirizzo internet</a:t>
                      </a:r>
                    </a:p>
                  </a:txBody>
                  <a:tcPr marL="9525" marR="9525" marT="9525" marB="0" anchor="ctr">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solidFill>
                      <a:srgbClr val="FFFFCC"/>
                    </a:solidFill>
                  </a:tcPr>
                </a:tc>
                <a:tc>
                  <a:txBody>
                    <a:bodyPr/>
                    <a:lstStyle/>
                    <a:p>
                      <a:pPr algn="ctr" fontAlgn="ctr"/>
                      <a:r>
                        <a:rPr lang="it-IT" sz="1400" b="0" i="0" u="none" strike="noStrike" dirty="0" smtClean="0">
                          <a:effectLst/>
                          <a:latin typeface="Arial"/>
                        </a:rPr>
                        <a:t>1%</a:t>
                      </a:r>
                      <a:endParaRPr lang="it-IT" sz="1400" b="0" i="0" u="none" strike="noStrike" dirty="0">
                        <a:effectLst/>
                        <a:latin typeface="Arial"/>
                      </a:endParaRPr>
                    </a:p>
                  </a:txBody>
                  <a:tcPr marL="9525" marR="9525" marT="9525" marB="0" anchor="ctr">
                    <a:lnL w="127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dirty="0">
                          <a:effectLst/>
                          <a:latin typeface="Arial"/>
                        </a:rPr>
                        <a:t>2%</a:t>
                      </a:r>
                    </a:p>
                  </a:txBody>
                  <a:tcPr marL="9525" marR="9525" marT="9525" marB="0" anchor="ct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dirty="0">
                          <a:effectLst/>
                          <a:latin typeface="Arial"/>
                        </a:rPr>
                        <a:t>97%</a:t>
                      </a:r>
                    </a:p>
                  </a:txBody>
                  <a:tcPr marL="9525" marR="9525" marT="9525" marB="0" anchor="ct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dirty="0">
                          <a:effectLst/>
                          <a:latin typeface="Arial"/>
                        </a:rPr>
                        <a:t>7,8</a:t>
                      </a:r>
                    </a:p>
                  </a:txBody>
                  <a:tcPr marL="9525" marR="9525" marT="9525" marB="0" anchor="ctr">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dirty="0">
                          <a:latin typeface="Arial"/>
                        </a:rPr>
                        <a:t>1%</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dirty="0">
                          <a:latin typeface="Arial"/>
                        </a:rPr>
                        <a:t>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dirty="0">
                          <a:latin typeface="Arial"/>
                        </a:rPr>
                        <a:t>94%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dirty="0">
                          <a:latin typeface="Arial"/>
                        </a:rPr>
                        <a:t>7,9</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1" i="0" u="none" strike="noStrike">
                          <a:effectLst/>
                          <a:latin typeface="Arial"/>
                        </a:rPr>
                        <a:t>1%</a:t>
                      </a:r>
                    </a:p>
                  </a:txBody>
                  <a:tcPr marL="9525" marR="9525" marT="9525" marB="0" anchor="ctr">
                    <a:lnL w="127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1" i="0" u="none" strike="noStrike">
                          <a:effectLst/>
                          <a:latin typeface="Arial"/>
                        </a:rPr>
                        <a:t>4%</a:t>
                      </a:r>
                    </a:p>
                  </a:txBody>
                  <a:tcPr marL="9525" marR="9525" marT="9525" marB="0" anchor="ct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1" i="0" u="none" strike="noStrike">
                          <a:effectLst/>
                          <a:latin typeface="Arial"/>
                        </a:rPr>
                        <a:t>95%</a:t>
                      </a:r>
                    </a:p>
                  </a:txBody>
                  <a:tcPr marL="9525" marR="9525" marT="9525" marB="0" anchor="ct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1" i="0" u="none" strike="noStrike">
                          <a:effectLst/>
                          <a:latin typeface="Arial"/>
                        </a:rPr>
                        <a:t>7,7</a:t>
                      </a:r>
                    </a:p>
                  </a:txBody>
                  <a:tcPr marL="9525" marR="9525" marT="9525" marB="0" anchor="ct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r>
              <a:tr h="729017">
                <a:tc>
                  <a:txBody>
                    <a:bodyPr/>
                    <a:lstStyle/>
                    <a:p>
                      <a:pPr algn="l" rtl="0" fontAlgn="ctr"/>
                      <a:r>
                        <a:rPr lang="it-IT" sz="1200" b="0" i="1" u="none" strike="noStrike" dirty="0">
                          <a:solidFill>
                            <a:srgbClr val="000000"/>
                          </a:solidFill>
                          <a:latin typeface="Arial"/>
                        </a:rPr>
                        <a:t>Facilità di navigazione </a:t>
                      </a:r>
                      <a:r>
                        <a:rPr lang="it-IT" sz="1200" b="0" i="1" u="none" strike="noStrike" dirty="0" smtClean="0">
                          <a:solidFill>
                            <a:srgbClr val="000000"/>
                          </a:solidFill>
                          <a:latin typeface="Arial"/>
                        </a:rPr>
                        <a:t>all’ </a:t>
                      </a:r>
                      <a:r>
                        <a:rPr lang="it-IT" sz="1200" b="0" i="1" u="none" strike="noStrike" dirty="0">
                          <a:solidFill>
                            <a:srgbClr val="000000"/>
                          </a:solidFill>
                          <a:latin typeface="Arial"/>
                        </a:rPr>
                        <a:t>interno del sito</a:t>
                      </a: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solidFill>
                      <a:srgbClr val="FFFFCC"/>
                    </a:solidFill>
                  </a:tcPr>
                </a:tc>
                <a:tc>
                  <a:txBody>
                    <a:bodyPr/>
                    <a:lstStyle/>
                    <a:p>
                      <a:pPr algn="ctr" fontAlgn="ctr"/>
                      <a:r>
                        <a:rPr lang="it-IT" sz="1400" b="0" i="0" u="none" strike="noStrike" dirty="0">
                          <a:effectLst/>
                          <a:latin typeface="Arial"/>
                        </a:rPr>
                        <a:t>2%</a:t>
                      </a: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dirty="0">
                          <a:effectLst/>
                          <a:latin typeface="Arial"/>
                        </a:rPr>
                        <a:t>2%</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dirty="0">
                          <a:effectLst/>
                          <a:latin typeface="Arial"/>
                        </a:rPr>
                        <a:t>96%</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dirty="0">
                          <a:effectLst/>
                          <a:latin typeface="Arial"/>
                        </a:rPr>
                        <a:t>7,6</a:t>
                      </a: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dirty="0">
                          <a:latin typeface="Arial"/>
                        </a:rPr>
                        <a:t>1%</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dirty="0">
                          <a:latin typeface="Arial"/>
                        </a:rPr>
                        <a:t>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dirty="0">
                          <a:latin typeface="Arial"/>
                        </a:rPr>
                        <a:t>95%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dirty="0" smtClean="0">
                          <a:latin typeface="Arial"/>
                        </a:rPr>
                        <a:t>7,8</a:t>
                      </a:r>
                      <a:endParaRPr lang="it-IT" sz="1400" b="0" i="0" u="none" strike="noStrike" dirty="0">
                        <a:latin typeface="Arial"/>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1" i="0" u="none" strike="noStrike">
                          <a:effectLst/>
                          <a:latin typeface="Arial"/>
                        </a:rPr>
                        <a:t>2%</a:t>
                      </a: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1" i="0" u="none" strike="noStrike">
                          <a:effectLst/>
                          <a:latin typeface="Arial"/>
                        </a:rPr>
                        <a:t>3%</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1" i="0" u="none" strike="noStrike">
                          <a:effectLst/>
                          <a:latin typeface="Arial"/>
                        </a:rPr>
                        <a:t>95%</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1" i="0" u="none" strike="noStrike" dirty="0">
                          <a:effectLst/>
                          <a:latin typeface="Arial"/>
                        </a:rPr>
                        <a:t>7,5</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r>
              <a:tr h="729017">
                <a:tc>
                  <a:txBody>
                    <a:bodyPr/>
                    <a:lstStyle/>
                    <a:p>
                      <a:pPr algn="l" fontAlgn="ctr"/>
                      <a:r>
                        <a:rPr lang="it-IT" sz="1200" b="0" i="1" u="none" strike="noStrike" dirty="0" smtClean="0">
                          <a:solidFill>
                            <a:srgbClr val="000000"/>
                          </a:solidFill>
                          <a:latin typeface="+mn-lt"/>
                        </a:rPr>
                        <a:t>Gamma di operazioni che si possono svolgere sul sito</a:t>
                      </a:r>
                      <a:endParaRPr lang="it-IT" sz="1200" b="0" i="1" u="none" strike="noStrike" dirty="0">
                        <a:solidFill>
                          <a:srgbClr val="000000"/>
                        </a:solidFill>
                        <a:latin typeface="+mn-lt"/>
                      </a:endParaRP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solidFill>
                      <a:srgbClr val="FFFFCC"/>
                    </a:solidFill>
                  </a:tcPr>
                </a:tc>
                <a:tc>
                  <a:txBody>
                    <a:bodyPr/>
                    <a:lstStyle/>
                    <a:p>
                      <a:pPr algn="ctr" fontAlgn="ctr"/>
                      <a:r>
                        <a:rPr lang="it-IT" sz="1400" b="0" i="0" u="none" strike="noStrike" dirty="0">
                          <a:effectLst/>
                          <a:latin typeface="Arial"/>
                        </a:rPr>
                        <a:t>3%</a:t>
                      </a: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dirty="0">
                          <a:effectLst/>
                          <a:latin typeface="Arial"/>
                        </a:rPr>
                        <a:t>5%</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dirty="0">
                          <a:effectLst/>
                          <a:latin typeface="Arial"/>
                        </a:rPr>
                        <a:t>92%</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dirty="0">
                          <a:effectLst/>
                          <a:latin typeface="Arial"/>
                        </a:rPr>
                        <a:t>7,3</a:t>
                      </a: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dirty="0">
                          <a:latin typeface="Arial"/>
                        </a:rPr>
                        <a:t>3%</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dirty="0">
                          <a:latin typeface="Arial"/>
                        </a:rPr>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dirty="0">
                          <a:latin typeface="Arial"/>
                        </a:rPr>
                        <a:t>94%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dirty="0">
                          <a:latin typeface="Arial"/>
                        </a:rPr>
                        <a:t>7,5</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1" i="0" u="none" strike="noStrike">
                          <a:effectLst/>
                          <a:latin typeface="Arial"/>
                        </a:rPr>
                        <a:t>4%</a:t>
                      </a: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1" i="0" u="none" strike="noStrike">
                          <a:effectLst/>
                          <a:latin typeface="Arial"/>
                        </a:rPr>
                        <a:t>3%</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1" i="0" u="none" strike="noStrike">
                          <a:effectLst/>
                          <a:latin typeface="Arial"/>
                        </a:rPr>
                        <a:t>93%</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1" i="0" u="none" strike="noStrike" dirty="0">
                          <a:effectLst/>
                          <a:latin typeface="Arial"/>
                        </a:rPr>
                        <a:t>7,4</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r>
              <a:tr h="899718">
                <a:tc>
                  <a:txBody>
                    <a:bodyPr/>
                    <a:lstStyle/>
                    <a:p>
                      <a:pPr algn="l" rtl="0" fontAlgn="ctr"/>
                      <a:r>
                        <a:rPr lang="it-IT" sz="1200" b="0" i="1" u="none" strike="noStrike" dirty="0">
                          <a:solidFill>
                            <a:srgbClr val="000000"/>
                          </a:solidFill>
                          <a:latin typeface="Arial"/>
                        </a:rPr>
                        <a:t>Ricchezza delle informazioni presenti sul sito</a:t>
                      </a: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solidFill>
                      <a:srgbClr val="FFFFCC"/>
                    </a:solidFill>
                  </a:tcPr>
                </a:tc>
                <a:tc>
                  <a:txBody>
                    <a:bodyPr/>
                    <a:lstStyle/>
                    <a:p>
                      <a:pPr algn="ctr" fontAlgn="ctr"/>
                      <a:r>
                        <a:rPr lang="it-IT" sz="1400" b="0" i="0" u="none" strike="noStrike" dirty="0">
                          <a:effectLst/>
                          <a:latin typeface="Arial"/>
                        </a:rPr>
                        <a:t>3%</a:t>
                      </a: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tcPr>
                </a:tc>
                <a:tc>
                  <a:txBody>
                    <a:bodyPr/>
                    <a:lstStyle/>
                    <a:p>
                      <a:pPr algn="ctr" fontAlgn="ctr"/>
                      <a:r>
                        <a:rPr lang="it-IT" sz="1400" b="0" i="0" u="none" strike="noStrike" dirty="0">
                          <a:effectLst/>
                          <a:latin typeface="Arial"/>
                        </a:rPr>
                        <a:t>4%</a:t>
                      </a:r>
                    </a:p>
                  </a:txBody>
                  <a:tcPr marL="9525" marR="9525" marT="9525" marB="0" anchor="ctr">
                    <a:lnT w="19050" cap="flat" cmpd="sng" algn="ctr">
                      <a:solidFill>
                        <a:schemeClr val="tx1"/>
                      </a:solidFill>
                      <a:prstDash val="sysDot"/>
                      <a:round/>
                      <a:headEnd type="none" w="med" len="med"/>
                      <a:tailEnd type="none" w="med" len="med"/>
                    </a:lnT>
                  </a:tcPr>
                </a:tc>
                <a:tc>
                  <a:txBody>
                    <a:bodyPr/>
                    <a:lstStyle/>
                    <a:p>
                      <a:pPr algn="ctr" fontAlgn="ctr"/>
                      <a:r>
                        <a:rPr lang="it-IT" sz="1400" b="0" i="0" u="none" strike="noStrike" dirty="0">
                          <a:effectLst/>
                          <a:latin typeface="Arial"/>
                        </a:rPr>
                        <a:t>93%</a:t>
                      </a:r>
                    </a:p>
                  </a:txBody>
                  <a:tcPr marL="9525" marR="9525" marT="9525" marB="0" anchor="ctr">
                    <a:lnT w="19050" cap="flat" cmpd="sng" algn="ctr">
                      <a:solidFill>
                        <a:schemeClr val="tx1"/>
                      </a:solidFill>
                      <a:prstDash val="sysDot"/>
                      <a:round/>
                      <a:headEnd type="none" w="med" len="med"/>
                      <a:tailEnd type="none" w="med" len="med"/>
                    </a:lnT>
                  </a:tcPr>
                </a:tc>
                <a:tc>
                  <a:txBody>
                    <a:bodyPr/>
                    <a:lstStyle/>
                    <a:p>
                      <a:pPr algn="ctr" fontAlgn="ctr"/>
                      <a:r>
                        <a:rPr lang="it-IT" sz="1400" b="0" i="0" u="none" strike="noStrike" dirty="0">
                          <a:effectLst/>
                          <a:latin typeface="Arial"/>
                        </a:rPr>
                        <a:t>7,4</a:t>
                      </a: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tcPr>
                </a:tc>
                <a:tc>
                  <a:txBody>
                    <a:bodyPr/>
                    <a:lstStyle/>
                    <a:p>
                      <a:pPr algn="ctr" fontAlgn="ctr"/>
                      <a:r>
                        <a:rPr lang="it-IT" sz="1400" b="0" i="0" u="none" strike="noStrike" dirty="0">
                          <a:latin typeface="Arial"/>
                        </a:rPr>
                        <a:t>4%</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dirty="0">
                          <a:latin typeface="Arial"/>
                        </a:rPr>
                        <a:t>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dirty="0">
                          <a:latin typeface="Arial"/>
                        </a:rPr>
                        <a:t>91%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dirty="0">
                          <a:latin typeface="Arial"/>
                        </a:rPr>
                        <a:t>7,5</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1" i="0" u="none" strike="noStrike" dirty="0" smtClean="0">
                          <a:effectLst/>
                          <a:latin typeface="Arial"/>
                        </a:rPr>
                        <a:t>5%</a:t>
                      </a:r>
                      <a:endParaRPr lang="it-IT" sz="1400" b="1" i="0" u="none" strike="noStrike" dirty="0">
                        <a:effectLst/>
                        <a:latin typeface="Arial"/>
                      </a:endParaRP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tcPr>
                </a:tc>
                <a:tc>
                  <a:txBody>
                    <a:bodyPr/>
                    <a:lstStyle/>
                    <a:p>
                      <a:pPr algn="ctr" fontAlgn="ctr"/>
                      <a:r>
                        <a:rPr lang="it-IT" sz="1400" b="1" i="0" u="none" strike="noStrike">
                          <a:effectLst/>
                          <a:latin typeface="Arial"/>
                        </a:rPr>
                        <a:t>5%</a:t>
                      </a:r>
                    </a:p>
                  </a:txBody>
                  <a:tcPr marL="9525" marR="9525" marT="9525" marB="0" anchor="ctr">
                    <a:lnT w="19050" cap="flat" cmpd="sng" algn="ctr">
                      <a:solidFill>
                        <a:schemeClr val="tx1"/>
                      </a:solidFill>
                      <a:prstDash val="sysDot"/>
                      <a:round/>
                      <a:headEnd type="none" w="med" len="med"/>
                      <a:tailEnd type="none" w="med" len="med"/>
                    </a:lnT>
                  </a:tcPr>
                </a:tc>
                <a:tc>
                  <a:txBody>
                    <a:bodyPr/>
                    <a:lstStyle/>
                    <a:p>
                      <a:pPr algn="ctr" fontAlgn="ctr"/>
                      <a:r>
                        <a:rPr lang="it-IT" sz="1400" b="1" i="0" u="none" strike="noStrike">
                          <a:effectLst/>
                          <a:latin typeface="Arial"/>
                        </a:rPr>
                        <a:t>90%</a:t>
                      </a:r>
                    </a:p>
                  </a:txBody>
                  <a:tcPr marL="9525" marR="9525" marT="9525" marB="0" anchor="ctr">
                    <a:lnT w="19050" cap="flat" cmpd="sng" algn="ctr">
                      <a:solidFill>
                        <a:schemeClr val="tx1"/>
                      </a:solidFill>
                      <a:prstDash val="sysDot"/>
                      <a:round/>
                      <a:headEnd type="none" w="med" len="med"/>
                      <a:tailEnd type="none" w="med" len="med"/>
                    </a:lnT>
                  </a:tcPr>
                </a:tc>
                <a:tc>
                  <a:txBody>
                    <a:bodyPr/>
                    <a:lstStyle/>
                    <a:p>
                      <a:pPr algn="ctr" fontAlgn="ctr"/>
                      <a:r>
                        <a:rPr lang="it-IT" sz="1400" b="1" i="0" u="none" strike="noStrike" dirty="0">
                          <a:effectLst/>
                          <a:latin typeface="Arial"/>
                        </a:rPr>
                        <a:t>7,2</a:t>
                      </a:r>
                    </a:p>
                  </a:txBody>
                  <a:tcPr marL="9525" marR="9525" marT="9525" marB="0" anchor="ctr">
                    <a:lnT w="19050" cap="flat" cmpd="sng" algn="ctr">
                      <a:solidFill>
                        <a:schemeClr val="tx1"/>
                      </a:solidFill>
                      <a:prstDash val="sysDot"/>
                      <a:round/>
                      <a:headEnd type="none" w="med" len="med"/>
                      <a:tailEnd type="none" w="med" len="med"/>
                    </a:lnT>
                  </a:tcPr>
                </a:tc>
              </a:tr>
            </a:tbl>
          </a:graphicData>
        </a:graphic>
      </p:graphicFrame>
      <p:sp>
        <p:nvSpPr>
          <p:cNvPr id="284763" name="CasellaDiTesto 17"/>
          <p:cNvSpPr txBox="1">
            <a:spLocks noChangeArrowheads="1"/>
          </p:cNvSpPr>
          <p:nvPr/>
        </p:nvSpPr>
        <p:spPr bwMode="auto">
          <a:xfrm>
            <a:off x="1908175" y="2189163"/>
            <a:ext cx="560388"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(1-4)</a:t>
            </a:r>
          </a:p>
        </p:txBody>
      </p:sp>
      <p:sp>
        <p:nvSpPr>
          <p:cNvPr id="284764" name="CasellaDiTesto 18"/>
          <p:cNvSpPr txBox="1">
            <a:spLocks noChangeArrowheads="1"/>
          </p:cNvSpPr>
          <p:nvPr/>
        </p:nvSpPr>
        <p:spPr bwMode="auto">
          <a:xfrm>
            <a:off x="2582863" y="2170113"/>
            <a:ext cx="403225"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(5)</a:t>
            </a:r>
          </a:p>
        </p:txBody>
      </p:sp>
      <p:sp>
        <p:nvSpPr>
          <p:cNvPr id="284765" name="CasellaDiTesto 21"/>
          <p:cNvSpPr txBox="1">
            <a:spLocks noChangeArrowheads="1"/>
          </p:cNvSpPr>
          <p:nvPr/>
        </p:nvSpPr>
        <p:spPr bwMode="auto">
          <a:xfrm>
            <a:off x="3087688" y="2170113"/>
            <a:ext cx="660400"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(6-10)</a:t>
            </a:r>
          </a:p>
        </p:txBody>
      </p:sp>
      <p:sp>
        <p:nvSpPr>
          <p:cNvPr id="284766" name="CasellaDiTesto 24"/>
          <p:cNvSpPr txBox="1">
            <a:spLocks noChangeArrowheads="1"/>
          </p:cNvSpPr>
          <p:nvPr/>
        </p:nvSpPr>
        <p:spPr bwMode="auto">
          <a:xfrm>
            <a:off x="4211638" y="2170113"/>
            <a:ext cx="561975"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(1-4)</a:t>
            </a:r>
          </a:p>
        </p:txBody>
      </p:sp>
      <p:sp>
        <p:nvSpPr>
          <p:cNvPr id="284767" name="CasellaDiTesto 25"/>
          <p:cNvSpPr txBox="1">
            <a:spLocks noChangeArrowheads="1"/>
          </p:cNvSpPr>
          <p:nvPr/>
        </p:nvSpPr>
        <p:spPr bwMode="auto">
          <a:xfrm>
            <a:off x="4919663" y="2171700"/>
            <a:ext cx="401637"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(5)</a:t>
            </a:r>
          </a:p>
        </p:txBody>
      </p:sp>
      <p:sp>
        <p:nvSpPr>
          <p:cNvPr id="284768" name="CasellaDiTesto 26"/>
          <p:cNvSpPr txBox="1">
            <a:spLocks noChangeArrowheads="1"/>
          </p:cNvSpPr>
          <p:nvPr/>
        </p:nvSpPr>
        <p:spPr bwMode="auto">
          <a:xfrm>
            <a:off x="5422900" y="2171700"/>
            <a:ext cx="661988"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(6-10)</a:t>
            </a:r>
          </a:p>
        </p:txBody>
      </p:sp>
      <p:sp>
        <p:nvSpPr>
          <p:cNvPr id="284769" name="CasellaDiTesto 27"/>
          <p:cNvSpPr txBox="1">
            <a:spLocks noChangeArrowheads="1"/>
          </p:cNvSpPr>
          <p:nvPr/>
        </p:nvSpPr>
        <p:spPr bwMode="auto">
          <a:xfrm>
            <a:off x="6629400" y="2195513"/>
            <a:ext cx="560388"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(1-4)</a:t>
            </a:r>
          </a:p>
        </p:txBody>
      </p:sp>
      <p:sp>
        <p:nvSpPr>
          <p:cNvPr id="284770" name="CasellaDiTesto 28"/>
          <p:cNvSpPr txBox="1">
            <a:spLocks noChangeArrowheads="1"/>
          </p:cNvSpPr>
          <p:nvPr/>
        </p:nvSpPr>
        <p:spPr bwMode="auto">
          <a:xfrm>
            <a:off x="7304088" y="2176463"/>
            <a:ext cx="403225"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(5)</a:t>
            </a:r>
          </a:p>
        </p:txBody>
      </p:sp>
      <p:sp>
        <p:nvSpPr>
          <p:cNvPr id="284771" name="CasellaDiTesto 29"/>
          <p:cNvSpPr txBox="1">
            <a:spLocks noChangeArrowheads="1"/>
          </p:cNvSpPr>
          <p:nvPr/>
        </p:nvSpPr>
        <p:spPr bwMode="auto">
          <a:xfrm>
            <a:off x="7808913" y="2176463"/>
            <a:ext cx="660400"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(6-10)</a:t>
            </a:r>
          </a:p>
        </p:txBody>
      </p:sp>
      <p:sp>
        <p:nvSpPr>
          <p:cNvPr id="16" name="Text Box 10"/>
          <p:cNvSpPr txBox="1">
            <a:spLocks noChangeArrowheads="1"/>
          </p:cNvSpPr>
          <p:nvPr/>
        </p:nvSpPr>
        <p:spPr bwMode="auto">
          <a:xfrm>
            <a:off x="3203848" y="5949280"/>
            <a:ext cx="4392488" cy="648512"/>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endParaRPr lang="it-IT" sz="900" strike="sngStrike" dirty="0">
              <a:solidFill>
                <a:schemeClr val="tx1"/>
              </a:solidFill>
              <a:latin typeface="Arial" charset="0"/>
            </a:endParaRPr>
          </a:p>
          <a:p>
            <a:pPr algn="ctr" defTabSz="449263">
              <a:buClr>
                <a:srgbClr val="000000"/>
              </a:buClr>
              <a:buSzPct val="100000"/>
              <a:buFont typeface="Times" pitchFamily="18" charset="0"/>
              <a:buNone/>
              <a:defRPr/>
            </a:pPr>
            <a:r>
              <a:rPr lang="it-IT" sz="900" dirty="0">
                <a:solidFill>
                  <a:schemeClr val="tx1"/>
                </a:solidFill>
              </a:rPr>
              <a:t>UNIVERSO: </a:t>
            </a:r>
            <a:r>
              <a:rPr lang="it-IT" sz="900" dirty="0">
                <a:solidFill>
                  <a:schemeClr val="tx1"/>
                </a:solidFill>
                <a:latin typeface="Arial" charset="0"/>
              </a:rPr>
              <a:t>229.490</a:t>
            </a:r>
            <a:r>
              <a:rPr lang="it-IT" sz="900" dirty="0">
                <a:solidFill>
                  <a:schemeClr val="tx1"/>
                </a:solidFill>
              </a:rPr>
              <a:t> UTENZE</a:t>
            </a:r>
          </a:p>
          <a:p>
            <a:pPr algn="ctr" defTabSz="449263">
              <a:buClr>
                <a:srgbClr val="000000"/>
              </a:buClr>
              <a:buSzPct val="100000"/>
              <a:buFont typeface="Times" pitchFamily="18" charset="0"/>
              <a:buNone/>
              <a:defRPr/>
            </a:pPr>
            <a:r>
              <a:rPr lang="it-IT" sz="900" dirty="0">
                <a:solidFill>
                  <a:schemeClr val="tx1"/>
                </a:solidFill>
              </a:rPr>
              <a:t>BASE: : SI SONO COLLEGATI AL SITO INTERNET  (154  AD HOC)</a:t>
            </a:r>
          </a:p>
          <a:p>
            <a:pPr algn="ctr" defTabSz="449263">
              <a:buClr>
                <a:srgbClr val="000000"/>
              </a:buClr>
              <a:buSzPct val="100000"/>
              <a:buFont typeface="Times" pitchFamily="18" charset="0"/>
              <a:buNone/>
              <a:defRPr/>
            </a:pPr>
            <a:endParaRPr lang="it-IT" sz="900" strike="sngStrike" dirty="0">
              <a:solidFill>
                <a:schemeClr val="tx1"/>
              </a:solidFill>
              <a:latin typeface="Arial" charset="0"/>
            </a:endParaRPr>
          </a:p>
        </p:txBody>
      </p:sp>
      <p:sp>
        <p:nvSpPr>
          <p:cNvPr id="284773" name="Freccia in giù 2"/>
          <p:cNvSpPr>
            <a:spLocks noChangeArrowheads="1"/>
          </p:cNvSpPr>
          <p:nvPr/>
        </p:nvSpPr>
        <p:spPr bwMode="auto">
          <a:xfrm>
            <a:off x="6156325" y="2636838"/>
            <a:ext cx="280988" cy="144462"/>
          </a:xfrm>
          <a:prstGeom prst="downArrow">
            <a:avLst>
              <a:gd name="adj1" fmla="val 50000"/>
              <a:gd name="adj2" fmla="val 50000"/>
            </a:avLst>
          </a:prstGeom>
          <a:solidFill>
            <a:srgbClr val="FF0000"/>
          </a:solidFill>
          <a:ln w="12700" algn="ctr">
            <a:noFill/>
            <a:round/>
            <a:headEnd/>
            <a:tailEnd/>
          </a:ln>
        </p:spPr>
        <p:txBody>
          <a:bodyPr lIns="90000" tIns="46800" rIns="90000" bIns="46800"/>
          <a:lstStyle/>
          <a:p>
            <a:pPr algn="ctr" defTabSz="449263">
              <a:buClr>
                <a:srgbClr val="000000"/>
              </a:buClr>
              <a:buSzPct val="100000"/>
              <a:buFont typeface="Times" pitchFamily="18" charset="0"/>
              <a:buNone/>
            </a:pPr>
            <a:endParaRPr lang="it-IT"/>
          </a:p>
        </p:txBody>
      </p:sp>
      <p:sp>
        <p:nvSpPr>
          <p:cNvPr id="284774" name="Freccia in giù 19"/>
          <p:cNvSpPr>
            <a:spLocks noChangeArrowheads="1"/>
          </p:cNvSpPr>
          <p:nvPr/>
        </p:nvSpPr>
        <p:spPr bwMode="auto">
          <a:xfrm>
            <a:off x="6156325" y="4365625"/>
            <a:ext cx="280988" cy="142875"/>
          </a:xfrm>
          <a:prstGeom prst="downArrow">
            <a:avLst>
              <a:gd name="adj1" fmla="val 50000"/>
              <a:gd name="adj2" fmla="val 50000"/>
            </a:avLst>
          </a:prstGeom>
          <a:solidFill>
            <a:srgbClr val="FF0000"/>
          </a:solidFill>
          <a:ln w="12700" algn="ctr">
            <a:noFill/>
            <a:round/>
            <a:headEnd/>
            <a:tailEnd/>
          </a:ln>
        </p:spPr>
        <p:txBody>
          <a:bodyPr lIns="90000" tIns="46800" rIns="90000" bIns="46800"/>
          <a:lstStyle/>
          <a:p>
            <a:pPr algn="ctr" defTabSz="449263">
              <a:buClr>
                <a:srgbClr val="000000"/>
              </a:buClr>
              <a:buSzPct val="100000"/>
              <a:buFont typeface="Times" pitchFamily="18" charset="0"/>
              <a:buNone/>
            </a:pPr>
            <a:endParaRPr lang="it-IT"/>
          </a:p>
        </p:txBody>
      </p:sp>
      <p:sp>
        <p:nvSpPr>
          <p:cNvPr id="284775" name="Freccia in giù 20"/>
          <p:cNvSpPr>
            <a:spLocks noChangeArrowheads="1"/>
          </p:cNvSpPr>
          <p:nvPr/>
        </p:nvSpPr>
        <p:spPr bwMode="auto">
          <a:xfrm>
            <a:off x="6156325" y="5157788"/>
            <a:ext cx="280988" cy="142875"/>
          </a:xfrm>
          <a:prstGeom prst="downArrow">
            <a:avLst>
              <a:gd name="adj1" fmla="val 50000"/>
              <a:gd name="adj2" fmla="val 50000"/>
            </a:avLst>
          </a:prstGeom>
          <a:solidFill>
            <a:srgbClr val="FF0000"/>
          </a:solidFill>
          <a:ln w="12700" algn="ctr">
            <a:noFill/>
            <a:round/>
            <a:headEnd/>
            <a:tailEnd/>
          </a:ln>
        </p:spPr>
        <p:txBody>
          <a:bodyPr lIns="90000" tIns="46800" rIns="90000" bIns="46800"/>
          <a:lstStyle/>
          <a:p>
            <a:pPr algn="ctr" defTabSz="449263">
              <a:buClr>
                <a:srgbClr val="000000"/>
              </a:buClr>
              <a:buSzPct val="100000"/>
              <a:buFont typeface="Times" pitchFamily="18" charset="0"/>
              <a:buNone/>
            </a:pPr>
            <a:endParaRPr lang="it-IT"/>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7"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IL LIVELLO DI IMPORTANZA DEGLI ASPETTI DEL SITO INTERNET - </a:t>
            </a:r>
            <a:r>
              <a:rPr lang="it-IT" sz="2100" i="1">
                <a:solidFill>
                  <a:srgbClr val="3366CC"/>
                </a:solidFill>
                <a:cs typeface="Arial" charset="0"/>
              </a:rPr>
              <a:t> 2° SEMESTRE 2014 </a:t>
            </a:r>
          </a:p>
        </p:txBody>
      </p:sp>
      <p:sp>
        <p:nvSpPr>
          <p:cNvPr id="601097"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SITO INTERNET</a:t>
            </a:r>
            <a:br>
              <a:rPr lang="it-IT" sz="1800" dirty="0">
                <a:solidFill>
                  <a:schemeClr val="bg1"/>
                </a:solidFill>
              </a:rPr>
            </a:br>
            <a:r>
              <a:rPr lang="it-IT" sz="1800" i="1" dirty="0">
                <a:solidFill>
                  <a:schemeClr val="bg1"/>
                </a:solidFill>
              </a:rPr>
              <a:t>Importanza</a:t>
            </a:r>
            <a:endParaRPr lang="it-IT" sz="1800" i="1" dirty="0">
              <a:solidFill>
                <a:schemeClr val="bg1"/>
              </a:solidFill>
              <a:effectLst>
                <a:outerShdw blurRad="38100" dist="38100" dir="2700000" algn="tl">
                  <a:srgbClr val="C0C0C0"/>
                </a:outerShdw>
              </a:effectLst>
            </a:endParaRPr>
          </a:p>
        </p:txBody>
      </p:sp>
      <p:sp>
        <p:nvSpPr>
          <p:cNvPr id="513032" name="Text Box 3"/>
          <p:cNvSpPr txBox="1">
            <a:spLocks noChangeArrowheads="1"/>
          </p:cNvSpPr>
          <p:nvPr/>
        </p:nvSpPr>
        <p:spPr bwMode="auto">
          <a:xfrm>
            <a:off x="755650" y="1093788"/>
            <a:ext cx="8137525" cy="436562"/>
          </a:xfrm>
          <a:prstGeom prst="rect">
            <a:avLst/>
          </a:prstGeom>
          <a:noFill/>
          <a:ln w="9525">
            <a:noFill/>
            <a:miter lim="800000"/>
            <a:headEnd/>
            <a:tailEnd/>
          </a:ln>
        </p:spPr>
        <p:txBody>
          <a:bodyPr lIns="169695" tIns="124443" rIns="169695" bIns="124443" anchor="ctr">
            <a:spAutoFit/>
          </a:bodyPr>
          <a:lstStyle/>
          <a:p>
            <a:pPr marL="266700" indent="-266700" defTabSz="957263">
              <a:buClr>
                <a:srgbClr val="000000"/>
              </a:buClr>
              <a:buSzPct val="100000"/>
              <a:buFont typeface="Times" pitchFamily="18" charset="0"/>
              <a:buBlip>
                <a:blip r:embed="rId3"/>
              </a:buBlip>
              <a:defRPr/>
            </a:pPr>
            <a:r>
              <a:rPr lang="it-IT" sz="1200" dirty="0">
                <a:solidFill>
                  <a:schemeClr val="tx1"/>
                </a:solidFill>
                <a:latin typeface="+mn-lt"/>
                <a:cs typeface="Arial" pitchFamily="34" charset="0"/>
              </a:rPr>
              <a:t>Quali dei seguenti aspetti sono per Lei i due più importanti?</a:t>
            </a:r>
            <a:endParaRPr lang="it-IT" sz="1200" dirty="0">
              <a:solidFill>
                <a:schemeClr val="tx1"/>
              </a:solidFill>
              <a:latin typeface="+mn-lt"/>
              <a:cs typeface="Arial" pitchFamily="34" charset="0"/>
            </a:endParaRPr>
          </a:p>
        </p:txBody>
      </p:sp>
      <p:sp>
        <p:nvSpPr>
          <p:cNvPr id="8" name="Segnaposto numero diapositiva 7"/>
          <p:cNvSpPr>
            <a:spLocks noGrp="1"/>
          </p:cNvSpPr>
          <p:nvPr>
            <p:ph type="sldNum" sz="quarter" idx="10"/>
          </p:nvPr>
        </p:nvSpPr>
        <p:spPr/>
        <p:txBody>
          <a:bodyPr/>
          <a:lstStyle/>
          <a:p>
            <a:pPr>
              <a:defRPr/>
            </a:pPr>
            <a:fld id="{ABBA63E7-F2A4-48D3-84B5-A18E118CEE82}" type="slidenum">
              <a:rPr lang="it-IT" smtClean="0"/>
              <a:pPr>
                <a:defRPr/>
              </a:pPr>
              <a:t>107</a:t>
            </a:fld>
            <a:endParaRPr lang="it-IT"/>
          </a:p>
        </p:txBody>
      </p:sp>
      <p:graphicFrame>
        <p:nvGraphicFramePr>
          <p:cNvPr id="285701" name="Object 3"/>
          <p:cNvGraphicFramePr>
            <a:graphicFrameLocks noChangeAspect="1"/>
          </p:cNvGraphicFramePr>
          <p:nvPr/>
        </p:nvGraphicFramePr>
        <p:xfrm>
          <a:off x="1136650" y="1506538"/>
          <a:ext cx="7224713" cy="4664075"/>
        </p:xfrm>
        <a:graphic>
          <a:graphicData uri="http://schemas.openxmlformats.org/presentationml/2006/ole">
            <p:oleObj spid="_x0000_s285701" r:id="rId4" imgW="7230483" imgH="4663844" progId="Excel.Chart.8">
              <p:embed/>
            </p:oleObj>
          </a:graphicData>
        </a:graphic>
      </p:graphicFrame>
      <p:sp>
        <p:nvSpPr>
          <p:cNvPr id="10" name="Text Box 10"/>
          <p:cNvSpPr txBox="1">
            <a:spLocks noChangeArrowheads="1"/>
          </p:cNvSpPr>
          <p:nvPr/>
        </p:nvSpPr>
        <p:spPr bwMode="auto">
          <a:xfrm>
            <a:off x="3203848" y="5949280"/>
            <a:ext cx="4392488" cy="648512"/>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endParaRPr lang="it-IT" sz="900" strike="sngStrike" dirty="0">
              <a:solidFill>
                <a:schemeClr val="tx1"/>
              </a:solidFill>
              <a:latin typeface="Arial" charset="0"/>
            </a:endParaRPr>
          </a:p>
          <a:p>
            <a:pPr algn="ctr" defTabSz="449263">
              <a:buClr>
                <a:srgbClr val="000000"/>
              </a:buClr>
              <a:buSzPct val="100000"/>
              <a:buFont typeface="Times" pitchFamily="18" charset="0"/>
              <a:buNone/>
              <a:defRPr/>
            </a:pPr>
            <a:r>
              <a:rPr lang="it-IT" sz="900" dirty="0">
                <a:solidFill>
                  <a:schemeClr val="tx1"/>
                </a:solidFill>
              </a:rPr>
              <a:t>UNIVERSO: </a:t>
            </a:r>
            <a:r>
              <a:rPr lang="it-IT" sz="900" dirty="0">
                <a:solidFill>
                  <a:schemeClr val="tx1"/>
                </a:solidFill>
                <a:latin typeface="Arial" charset="0"/>
              </a:rPr>
              <a:t>229.490</a:t>
            </a:r>
            <a:r>
              <a:rPr lang="it-IT" sz="900" dirty="0">
                <a:solidFill>
                  <a:schemeClr val="tx1"/>
                </a:solidFill>
              </a:rPr>
              <a:t> UTENZE</a:t>
            </a:r>
          </a:p>
          <a:p>
            <a:pPr algn="ctr" defTabSz="449263">
              <a:buClr>
                <a:srgbClr val="000000"/>
              </a:buClr>
              <a:buSzPct val="100000"/>
              <a:buFont typeface="Times" pitchFamily="18" charset="0"/>
              <a:buNone/>
              <a:defRPr/>
            </a:pPr>
            <a:r>
              <a:rPr lang="it-IT" sz="900" dirty="0">
                <a:solidFill>
                  <a:schemeClr val="tx1"/>
                </a:solidFill>
              </a:rPr>
              <a:t>BASE: : SI SONO COLLEGATI AL SITO INTERNET  (154  AD HOC)</a:t>
            </a:r>
          </a:p>
          <a:p>
            <a:pPr algn="ctr" defTabSz="449263">
              <a:buClr>
                <a:srgbClr val="000000"/>
              </a:buClr>
              <a:buSzPct val="100000"/>
              <a:buFont typeface="Times" pitchFamily="18" charset="0"/>
              <a:buNone/>
              <a:defRPr/>
            </a:pPr>
            <a:endParaRPr lang="it-IT" sz="900" strike="sngStrike" dirty="0">
              <a:solidFill>
                <a:schemeClr val="tx1"/>
              </a:solidFill>
              <a:latin typeface="Arial" charset="0"/>
            </a:endParaRP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6721" name="Grafico 31"/>
          <p:cNvGraphicFramePr>
            <a:graphicFrameLocks/>
          </p:cNvGraphicFramePr>
          <p:nvPr/>
        </p:nvGraphicFramePr>
        <p:xfrm>
          <a:off x="1784350" y="1290638"/>
          <a:ext cx="6367463" cy="4189412"/>
        </p:xfrm>
        <a:graphic>
          <a:graphicData uri="http://schemas.openxmlformats.org/presentationml/2006/ole">
            <p:oleObj spid="_x0000_s286721" r:id="rId3" imgW="6364776" imgH="4188315" progId="Excel.Chart.8">
              <p:embed/>
            </p:oleObj>
          </a:graphicData>
        </a:graphic>
      </p:graphicFrame>
      <p:sp>
        <p:nvSpPr>
          <p:cNvPr id="286722"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buFont typeface="Times" pitchFamily="18" charset="0"/>
              <a:buNone/>
            </a:pPr>
            <a:r>
              <a:rPr lang="it-IT" sz="2100">
                <a:solidFill>
                  <a:srgbClr val="3366CC"/>
                </a:solidFill>
                <a:cs typeface="Arial" charset="0"/>
              </a:rPr>
              <a:t>LA MAPPA DELLE PRIORITÀ </a:t>
            </a:r>
            <a:r>
              <a:rPr lang="it-IT" sz="1600" i="1">
                <a:solidFill>
                  <a:srgbClr val="3366CC"/>
                </a:solidFill>
                <a:cs typeface="Arial" charset="0"/>
              </a:rPr>
              <a:t>– CONTATTO CON LA CLIENTELA</a:t>
            </a:r>
          </a:p>
          <a:p>
            <a:pPr>
              <a:spcBef>
                <a:spcPct val="20000"/>
              </a:spcBef>
              <a:buFont typeface="Times" pitchFamily="18" charset="0"/>
              <a:buNone/>
            </a:pPr>
            <a:r>
              <a:rPr lang="it-IT" sz="1600" i="1">
                <a:solidFill>
                  <a:srgbClr val="3366CC"/>
                </a:solidFill>
                <a:cs typeface="Arial" charset="0"/>
              </a:rPr>
              <a:t>SITO INTERNET</a:t>
            </a:r>
          </a:p>
        </p:txBody>
      </p:sp>
      <p:sp>
        <p:nvSpPr>
          <p:cNvPr id="52" name="Text Box 9"/>
          <p:cNvSpPr txBox="1">
            <a:spLocks noChangeArrowheads="1"/>
          </p:cNvSpPr>
          <p:nvPr/>
        </p:nvSpPr>
        <p:spPr bwMode="auto">
          <a:xfrm rot="16200000">
            <a:off x="-2682081" y="2864644"/>
            <a:ext cx="5946775" cy="366713"/>
          </a:xfrm>
          <a:prstGeom prst="rect">
            <a:avLst/>
          </a:prstGeom>
          <a:noFill/>
          <a:ln w="12700" algn="ctr">
            <a:noFill/>
            <a:miter lim="800000"/>
            <a:headEnd/>
            <a:tailEnd/>
          </a:ln>
          <a:effectLst/>
        </p:spPr>
        <p:txBody>
          <a:bodyPr lIns="90000" tIns="46800" rIns="90000" bIns="46800">
            <a:spAutoFit/>
          </a:bodyPr>
          <a:lstStyle/>
          <a:p>
            <a:pPr defTabSz="449263">
              <a:spcBef>
                <a:spcPct val="50000"/>
              </a:spcBef>
              <a:buClr>
                <a:srgbClr val="000000"/>
              </a:buClr>
              <a:buSzPct val="100000"/>
              <a:buFont typeface="Times" pitchFamily="18" charset="0"/>
              <a:buNone/>
              <a:defRPr/>
            </a:pPr>
            <a:r>
              <a:rPr lang="it-IT" sz="1800" dirty="0">
                <a:solidFill>
                  <a:schemeClr val="bg1"/>
                </a:solidFill>
              </a:rPr>
              <a:t>LE PRIORITÀ </a:t>
            </a:r>
            <a:r>
              <a:rPr lang="it-IT" sz="1800" dirty="0" err="1">
                <a:solidFill>
                  <a:schemeClr val="bg1"/>
                </a:solidFill>
              </a:rPr>
              <a:t>DI</a:t>
            </a:r>
            <a:r>
              <a:rPr lang="it-IT" sz="1800" dirty="0">
                <a:solidFill>
                  <a:schemeClr val="bg1"/>
                </a:solidFill>
              </a:rPr>
              <a:t> INTERVENTO</a:t>
            </a:r>
            <a:endParaRPr lang="it-IT" sz="1800" dirty="0">
              <a:solidFill>
                <a:schemeClr val="bg1"/>
              </a:solidFill>
              <a:effectLst>
                <a:outerShdw blurRad="38100" dist="38100" dir="2700000" algn="tl">
                  <a:srgbClr val="C0C0C0"/>
                </a:outerShdw>
              </a:effectLst>
            </a:endParaRPr>
          </a:p>
        </p:txBody>
      </p:sp>
      <p:sp>
        <p:nvSpPr>
          <p:cNvPr id="28" name="Rectangle 22"/>
          <p:cNvSpPr>
            <a:spLocks noChangeArrowheads="1"/>
          </p:cNvSpPr>
          <p:nvPr/>
        </p:nvSpPr>
        <p:spPr bwMode="auto">
          <a:xfrm>
            <a:off x="5724525" y="2566988"/>
            <a:ext cx="1781175" cy="357187"/>
          </a:xfrm>
          <a:prstGeom prst="rect">
            <a:avLst/>
          </a:prstGeom>
          <a:noFill/>
          <a:ln w="12700" algn="ctr">
            <a:noFill/>
            <a:miter lim="800000"/>
            <a:headEnd/>
            <a:tailEnd/>
          </a:ln>
        </p:spPr>
        <p:txBody>
          <a:bodyPr lIns="90000" tIns="46800" rIns="90000" bIns="46800" anchor="ctr"/>
          <a:lstStyle/>
          <a:p>
            <a:pPr algn="r" defTabSz="449263">
              <a:buClr>
                <a:srgbClr val="000000"/>
              </a:buClr>
              <a:buSzPct val="100000"/>
              <a:buFont typeface="Times" pitchFamily="18" charset="0"/>
              <a:buNone/>
              <a:defRPr/>
            </a:pPr>
            <a:r>
              <a:rPr lang="it-IT" sz="900" dirty="0">
                <a:solidFill>
                  <a:schemeClr val="tx1"/>
                </a:solidFill>
                <a:latin typeface="+mn-lt"/>
              </a:rPr>
              <a:t>FACILITA’ </a:t>
            </a:r>
            <a:r>
              <a:rPr lang="it-IT" sz="900" dirty="0" err="1">
                <a:solidFill>
                  <a:schemeClr val="tx1"/>
                </a:solidFill>
                <a:latin typeface="+mn-lt"/>
              </a:rPr>
              <a:t>DI</a:t>
            </a:r>
            <a:r>
              <a:rPr lang="it-IT" sz="900" dirty="0">
                <a:solidFill>
                  <a:schemeClr val="tx1"/>
                </a:solidFill>
                <a:latin typeface="+mn-lt"/>
              </a:rPr>
              <a:t> NAVIGAZIONE</a:t>
            </a:r>
          </a:p>
        </p:txBody>
      </p:sp>
      <p:sp>
        <p:nvSpPr>
          <p:cNvPr id="29" name="Rectangle 22"/>
          <p:cNvSpPr>
            <a:spLocks noChangeArrowheads="1"/>
          </p:cNvSpPr>
          <p:nvPr/>
        </p:nvSpPr>
        <p:spPr bwMode="auto">
          <a:xfrm>
            <a:off x="5089525" y="4152900"/>
            <a:ext cx="1785938" cy="428625"/>
          </a:xfrm>
          <a:prstGeom prst="rect">
            <a:avLst/>
          </a:prstGeom>
          <a:noFill/>
          <a:ln w="12700" algn="ctr">
            <a:noFill/>
            <a:miter lim="800000"/>
            <a:headEnd/>
            <a:tailEnd/>
          </a:ln>
        </p:spPr>
        <p:txBody>
          <a:bodyPr lIns="90000" tIns="46800" rIns="90000" bIns="46800" anchor="ctr"/>
          <a:lstStyle/>
          <a:p>
            <a:pPr algn="r" defTabSz="449263">
              <a:buClr>
                <a:srgbClr val="000000"/>
              </a:buClr>
              <a:buSzPct val="100000"/>
              <a:buFont typeface="Times" pitchFamily="18" charset="0"/>
              <a:buNone/>
              <a:defRPr/>
            </a:pPr>
            <a:r>
              <a:rPr lang="it-IT" sz="900" dirty="0">
                <a:solidFill>
                  <a:schemeClr val="tx1"/>
                </a:solidFill>
                <a:latin typeface="+mn-lt"/>
              </a:rPr>
              <a:t>RICCHEZZA DIELLE INFORMAZIONI PRESENTI SUL SITO</a:t>
            </a:r>
          </a:p>
        </p:txBody>
      </p:sp>
      <p:sp>
        <p:nvSpPr>
          <p:cNvPr id="30" name="Rectangle 22"/>
          <p:cNvSpPr>
            <a:spLocks noChangeArrowheads="1"/>
          </p:cNvSpPr>
          <p:nvPr/>
        </p:nvSpPr>
        <p:spPr bwMode="auto">
          <a:xfrm>
            <a:off x="2360613" y="2276475"/>
            <a:ext cx="1419225" cy="381000"/>
          </a:xfrm>
          <a:prstGeom prst="rect">
            <a:avLst/>
          </a:prstGeom>
          <a:noFill/>
          <a:ln w="12700" algn="ctr">
            <a:noFill/>
            <a:miter lim="800000"/>
            <a:headEnd/>
            <a:tailEnd/>
          </a:ln>
        </p:spPr>
        <p:txBody>
          <a:bodyPr lIns="90000" tIns="46800" rIns="90000" bIns="46800" anchor="ctr"/>
          <a:lstStyle/>
          <a:p>
            <a:pPr defTabSz="449263">
              <a:buClr>
                <a:srgbClr val="000000"/>
              </a:buClr>
              <a:buSzPct val="100000"/>
              <a:buFont typeface="Times" pitchFamily="18" charset="0"/>
              <a:buNone/>
              <a:defRPr/>
            </a:pPr>
            <a:r>
              <a:rPr lang="it-IT" sz="900" dirty="0">
                <a:solidFill>
                  <a:schemeClr val="tx1"/>
                </a:solidFill>
                <a:latin typeface="+mn-lt"/>
              </a:rPr>
              <a:t>REPERIBILITA’ DELL’INDIRIZZO INTERNET</a:t>
            </a:r>
          </a:p>
        </p:txBody>
      </p:sp>
      <p:sp>
        <p:nvSpPr>
          <p:cNvPr id="31" name="Text Box 4"/>
          <p:cNvSpPr txBox="1">
            <a:spLocks noChangeArrowheads="1"/>
          </p:cNvSpPr>
          <p:nvPr/>
        </p:nvSpPr>
        <p:spPr bwMode="auto">
          <a:xfrm>
            <a:off x="1916113" y="1058863"/>
            <a:ext cx="1230312" cy="249237"/>
          </a:xfrm>
          <a:prstGeom prst="rect">
            <a:avLst/>
          </a:prstGeom>
          <a:solidFill>
            <a:schemeClr val="accent1"/>
          </a:solidFill>
          <a:ln w="9525" algn="ctr">
            <a:solidFill>
              <a:schemeClr val="accent1"/>
            </a:solid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000" b="1" dirty="0">
                <a:solidFill>
                  <a:schemeClr val="bg1"/>
                </a:solidFill>
                <a:latin typeface="+mn-lt"/>
                <a:cs typeface="Arial" pitchFamily="34" charset="0"/>
              </a:rPr>
              <a:t>SORVEGLIARE</a:t>
            </a:r>
          </a:p>
        </p:txBody>
      </p:sp>
      <p:sp>
        <p:nvSpPr>
          <p:cNvPr id="32" name="Text Box 5"/>
          <p:cNvSpPr txBox="1">
            <a:spLocks noChangeArrowheads="1"/>
          </p:cNvSpPr>
          <p:nvPr/>
        </p:nvSpPr>
        <p:spPr bwMode="auto">
          <a:xfrm>
            <a:off x="6743700" y="1058863"/>
            <a:ext cx="1231900" cy="249237"/>
          </a:xfrm>
          <a:prstGeom prst="rect">
            <a:avLst/>
          </a:prstGeom>
          <a:solidFill>
            <a:schemeClr val="folHlink"/>
          </a:solidFill>
          <a:ln w="9525" algn="ctr">
            <a:solidFill>
              <a:schemeClr val="folHlink"/>
            </a:solid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000" b="1" dirty="0">
                <a:solidFill>
                  <a:schemeClr val="bg1"/>
                </a:solidFill>
                <a:latin typeface="+mn-lt"/>
                <a:cs typeface="Arial" pitchFamily="34" charset="0"/>
              </a:rPr>
              <a:t>COMUNICARE</a:t>
            </a:r>
          </a:p>
        </p:txBody>
      </p:sp>
      <p:sp>
        <p:nvSpPr>
          <p:cNvPr id="33" name="Text Box 6"/>
          <p:cNvSpPr txBox="1">
            <a:spLocks noChangeArrowheads="1"/>
          </p:cNvSpPr>
          <p:nvPr/>
        </p:nvSpPr>
        <p:spPr bwMode="auto">
          <a:xfrm>
            <a:off x="6786563" y="5480050"/>
            <a:ext cx="1184275" cy="230188"/>
          </a:xfrm>
          <a:prstGeom prst="rect">
            <a:avLst/>
          </a:prstGeom>
          <a:solidFill>
            <a:srgbClr val="CC3300"/>
          </a:solidFill>
          <a:ln w="9525" algn="ctr">
            <a:solidFill>
              <a:srgbClr val="CC3300"/>
            </a:solidFill>
            <a:miter lim="800000"/>
            <a:headEnd/>
            <a:tailEnd/>
          </a:ln>
        </p:spPr>
        <p:txBody>
          <a:bodyPr lIns="90000" tIns="46800" rIns="90000" bIns="46800"/>
          <a:lstStyle/>
          <a:p>
            <a:pPr algn="ctr" defTabSz="449263">
              <a:spcBef>
                <a:spcPct val="50000"/>
              </a:spcBef>
              <a:buClr>
                <a:srgbClr val="000000"/>
              </a:buClr>
              <a:buSzPct val="100000"/>
              <a:buFont typeface="Times" pitchFamily="18" charset="0"/>
              <a:buNone/>
              <a:defRPr/>
            </a:pPr>
            <a:r>
              <a:rPr lang="it-IT" sz="1000" b="1" dirty="0">
                <a:solidFill>
                  <a:schemeClr val="bg1"/>
                </a:solidFill>
                <a:latin typeface="+mn-lt"/>
                <a:cs typeface="Arial" pitchFamily="34" charset="0"/>
              </a:rPr>
              <a:t>MIGLIORARE</a:t>
            </a:r>
          </a:p>
        </p:txBody>
      </p:sp>
      <p:sp>
        <p:nvSpPr>
          <p:cNvPr id="34" name="Text Box 7"/>
          <p:cNvSpPr txBox="1">
            <a:spLocks noChangeArrowheads="1"/>
          </p:cNvSpPr>
          <p:nvPr/>
        </p:nvSpPr>
        <p:spPr bwMode="auto">
          <a:xfrm>
            <a:off x="1882775" y="5475288"/>
            <a:ext cx="1182688" cy="230187"/>
          </a:xfrm>
          <a:prstGeom prst="rect">
            <a:avLst/>
          </a:prstGeom>
          <a:solidFill>
            <a:srgbClr val="FF66CC"/>
          </a:solidFill>
          <a:ln w="9525" algn="ctr">
            <a:solidFill>
              <a:srgbClr val="FF66CC"/>
            </a:solidFill>
            <a:miter lim="800000"/>
            <a:headEnd/>
            <a:tailEnd/>
          </a:ln>
        </p:spPr>
        <p:txBody>
          <a:bodyPr lIns="90000" tIns="46800" rIns="90000" bIns="46800"/>
          <a:lstStyle/>
          <a:p>
            <a:pPr algn="ctr" defTabSz="449263">
              <a:spcBef>
                <a:spcPct val="50000"/>
              </a:spcBef>
              <a:buClr>
                <a:srgbClr val="000000"/>
              </a:buClr>
              <a:buSzPct val="100000"/>
              <a:buFont typeface="Times" pitchFamily="18" charset="0"/>
              <a:buNone/>
              <a:defRPr/>
            </a:pPr>
            <a:r>
              <a:rPr lang="it-IT" sz="1000" b="1" dirty="0">
                <a:solidFill>
                  <a:schemeClr val="bg1"/>
                </a:solidFill>
                <a:latin typeface="+mn-lt"/>
                <a:cs typeface="Arial" pitchFamily="34" charset="0"/>
              </a:rPr>
              <a:t>PERFEZIONARE</a:t>
            </a:r>
          </a:p>
        </p:txBody>
      </p:sp>
      <p:sp>
        <p:nvSpPr>
          <p:cNvPr id="35" name="Text Box 8"/>
          <p:cNvSpPr txBox="1">
            <a:spLocks noChangeArrowheads="1"/>
          </p:cNvSpPr>
          <p:nvPr/>
        </p:nvSpPr>
        <p:spPr bwMode="auto">
          <a:xfrm>
            <a:off x="1857375" y="5749925"/>
            <a:ext cx="6072188" cy="371475"/>
          </a:xfrm>
          <a:prstGeom prst="rect">
            <a:avLst/>
          </a:prstGeom>
          <a:noFill/>
          <a:ln w="9525" algn="ctr">
            <a:no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800" dirty="0">
                <a:solidFill>
                  <a:schemeClr val="tx1"/>
                </a:solidFill>
                <a:latin typeface="+mn-lt"/>
                <a:cs typeface="Arial" pitchFamily="34" charset="0"/>
              </a:rPr>
              <a:t>IMPORTANZA</a:t>
            </a:r>
          </a:p>
        </p:txBody>
      </p:sp>
      <p:sp>
        <p:nvSpPr>
          <p:cNvPr id="36" name="Text Box 9"/>
          <p:cNvSpPr txBox="1">
            <a:spLocks noChangeArrowheads="1"/>
          </p:cNvSpPr>
          <p:nvPr/>
        </p:nvSpPr>
        <p:spPr bwMode="auto">
          <a:xfrm rot="16200000">
            <a:off x="-514349" y="3159125"/>
            <a:ext cx="4248150" cy="371475"/>
          </a:xfrm>
          <a:prstGeom prst="rect">
            <a:avLst/>
          </a:prstGeom>
          <a:noFill/>
          <a:ln w="9525" algn="ctr">
            <a:no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800" dirty="0">
                <a:solidFill>
                  <a:schemeClr val="tx1"/>
                </a:solidFill>
                <a:latin typeface="+mn-lt"/>
                <a:cs typeface="Arial" pitchFamily="34" charset="0"/>
              </a:rPr>
              <a:t>SODDISFAZIONE</a:t>
            </a:r>
          </a:p>
        </p:txBody>
      </p:sp>
      <p:sp>
        <p:nvSpPr>
          <p:cNvPr id="39" name="Text Box 36"/>
          <p:cNvSpPr txBox="1">
            <a:spLocks noChangeArrowheads="1"/>
          </p:cNvSpPr>
          <p:nvPr/>
        </p:nvSpPr>
        <p:spPr bwMode="auto">
          <a:xfrm rot="16200000">
            <a:off x="1350169" y="4874419"/>
            <a:ext cx="790575" cy="249237"/>
          </a:xfrm>
          <a:prstGeom prst="rect">
            <a:avLst/>
          </a:prstGeom>
          <a:noFill/>
          <a:ln w="9525" algn="ctr">
            <a:no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000" i="1">
                <a:solidFill>
                  <a:schemeClr val="tx1"/>
                </a:solidFill>
                <a:latin typeface="+mn-lt"/>
                <a:cs typeface="Arial" pitchFamily="34" charset="0"/>
              </a:rPr>
              <a:t>BASSA</a:t>
            </a:r>
          </a:p>
        </p:txBody>
      </p:sp>
      <p:pic>
        <p:nvPicPr>
          <p:cNvPr id="286734" name="Picture 40" descr="AEN_159"/>
          <p:cNvPicPr>
            <a:picLocks noChangeAspect="1" noChangeArrowheads="1"/>
          </p:cNvPicPr>
          <p:nvPr/>
        </p:nvPicPr>
        <p:blipFill>
          <a:blip r:embed="rId4"/>
          <a:srcRect/>
          <a:stretch>
            <a:fillRect/>
          </a:stretch>
        </p:blipFill>
        <p:spPr bwMode="auto">
          <a:xfrm>
            <a:off x="8001000" y="714375"/>
            <a:ext cx="582613" cy="595313"/>
          </a:xfrm>
          <a:prstGeom prst="rect">
            <a:avLst/>
          </a:prstGeom>
          <a:solidFill>
            <a:schemeClr val="bg1"/>
          </a:solidFill>
          <a:ln w="28575">
            <a:noFill/>
            <a:miter lim="800000"/>
            <a:headEnd/>
            <a:tailEnd/>
          </a:ln>
        </p:spPr>
      </p:pic>
      <p:pic>
        <p:nvPicPr>
          <p:cNvPr id="286735" name="Picture 41" descr="lente"/>
          <p:cNvPicPr>
            <a:picLocks noChangeAspect="1" noChangeArrowheads="1"/>
          </p:cNvPicPr>
          <p:nvPr/>
        </p:nvPicPr>
        <p:blipFill>
          <a:blip r:embed="rId5"/>
          <a:srcRect/>
          <a:stretch>
            <a:fillRect/>
          </a:stretch>
        </p:blipFill>
        <p:spPr bwMode="auto">
          <a:xfrm>
            <a:off x="1285875" y="752475"/>
            <a:ext cx="639763" cy="642938"/>
          </a:xfrm>
          <a:prstGeom prst="rect">
            <a:avLst/>
          </a:prstGeom>
          <a:solidFill>
            <a:schemeClr val="bg1"/>
          </a:solidFill>
          <a:ln w="28575">
            <a:noFill/>
            <a:miter lim="800000"/>
            <a:headEnd/>
            <a:tailEnd/>
          </a:ln>
        </p:spPr>
      </p:pic>
      <p:pic>
        <p:nvPicPr>
          <p:cNvPr id="286736" name="Picture 46" descr="BWBW0157"/>
          <p:cNvPicPr>
            <a:picLocks noChangeAspect="1" noChangeArrowheads="1"/>
          </p:cNvPicPr>
          <p:nvPr/>
        </p:nvPicPr>
        <p:blipFill>
          <a:blip r:embed="rId6"/>
          <a:srcRect/>
          <a:stretch>
            <a:fillRect/>
          </a:stretch>
        </p:blipFill>
        <p:spPr bwMode="auto">
          <a:xfrm>
            <a:off x="1360488" y="5429250"/>
            <a:ext cx="450850" cy="514350"/>
          </a:xfrm>
          <a:prstGeom prst="rect">
            <a:avLst/>
          </a:prstGeom>
          <a:noFill/>
          <a:ln w="9525">
            <a:noFill/>
            <a:miter lim="800000"/>
            <a:headEnd/>
            <a:tailEnd/>
          </a:ln>
        </p:spPr>
      </p:pic>
      <p:sp>
        <p:nvSpPr>
          <p:cNvPr id="45" name="Rectangle 23"/>
          <p:cNvSpPr>
            <a:spLocks noChangeArrowheads="1"/>
          </p:cNvSpPr>
          <p:nvPr/>
        </p:nvSpPr>
        <p:spPr bwMode="auto">
          <a:xfrm rot="16200000">
            <a:off x="4054475" y="1795463"/>
            <a:ext cx="1646237" cy="179388"/>
          </a:xfrm>
          <a:prstGeom prst="rect">
            <a:avLst/>
          </a:prstGeom>
          <a:noFill/>
          <a:ln w="12700" algn="ctr">
            <a:noFill/>
            <a:miter lim="800000"/>
            <a:headEnd/>
            <a:tailEnd/>
          </a:ln>
        </p:spPr>
        <p:txBody>
          <a:bodyPr lIns="90000" tIns="46800" rIns="90000" bIns="46800" anchor="ctr"/>
          <a:lstStyle/>
          <a:p>
            <a:pPr defTabSz="449263">
              <a:buClr>
                <a:srgbClr val="000000"/>
              </a:buClr>
              <a:buSzPct val="100000"/>
              <a:buFont typeface="Times" pitchFamily="18" charset="0"/>
              <a:buNone/>
              <a:defRPr/>
            </a:pPr>
            <a:r>
              <a:rPr lang="it-IT" sz="900" dirty="0">
                <a:solidFill>
                  <a:schemeClr val="tx1"/>
                </a:solidFill>
                <a:latin typeface="+mn-lt"/>
              </a:rPr>
              <a:t>Importanza media: </a:t>
            </a:r>
            <a:r>
              <a:rPr lang="it-IT" sz="900" dirty="0">
                <a:solidFill>
                  <a:schemeClr val="tx1"/>
                </a:solidFill>
                <a:latin typeface="+mn-lt"/>
              </a:rPr>
              <a:t>25%</a:t>
            </a:r>
            <a:endParaRPr lang="it-IT" sz="900" dirty="0">
              <a:solidFill>
                <a:schemeClr val="tx1"/>
              </a:solidFill>
              <a:latin typeface="+mn-lt"/>
            </a:endParaRPr>
          </a:p>
        </p:txBody>
      </p:sp>
      <p:sp>
        <p:nvSpPr>
          <p:cNvPr id="46" name="Text Box 36"/>
          <p:cNvSpPr txBox="1">
            <a:spLocks noChangeArrowheads="1"/>
          </p:cNvSpPr>
          <p:nvPr/>
        </p:nvSpPr>
        <p:spPr bwMode="auto">
          <a:xfrm>
            <a:off x="1714500" y="5870575"/>
            <a:ext cx="790575" cy="247650"/>
          </a:xfrm>
          <a:prstGeom prst="rect">
            <a:avLst/>
          </a:prstGeom>
          <a:noFill/>
          <a:ln w="9525" algn="ctr">
            <a:no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000" i="1" dirty="0">
                <a:solidFill>
                  <a:schemeClr val="tx1"/>
                </a:solidFill>
                <a:latin typeface="+mn-lt"/>
                <a:cs typeface="Arial" pitchFamily="34" charset="0"/>
              </a:rPr>
              <a:t>BASSA</a:t>
            </a:r>
          </a:p>
        </p:txBody>
      </p:sp>
      <p:sp>
        <p:nvSpPr>
          <p:cNvPr id="47" name="Rectangle 23"/>
          <p:cNvSpPr>
            <a:spLocks noChangeArrowheads="1"/>
          </p:cNvSpPr>
          <p:nvPr/>
        </p:nvSpPr>
        <p:spPr bwMode="auto">
          <a:xfrm>
            <a:off x="1835150" y="3141663"/>
            <a:ext cx="2374900" cy="227012"/>
          </a:xfrm>
          <a:prstGeom prst="rect">
            <a:avLst/>
          </a:prstGeom>
          <a:noFill/>
          <a:ln w="12700" algn="ctr">
            <a:noFill/>
            <a:miter lim="800000"/>
            <a:headEnd/>
            <a:tailEnd/>
          </a:ln>
        </p:spPr>
        <p:txBody>
          <a:bodyPr lIns="90000" tIns="46800" rIns="90000" bIns="46800" anchor="ctr"/>
          <a:lstStyle/>
          <a:p>
            <a:pPr defTabSz="449263">
              <a:buClr>
                <a:srgbClr val="000000"/>
              </a:buClr>
              <a:buSzPct val="100000"/>
              <a:buFont typeface="Times" pitchFamily="18" charset="0"/>
              <a:buNone/>
              <a:defRPr/>
            </a:pPr>
            <a:r>
              <a:rPr lang="it-IT" sz="900" dirty="0">
                <a:solidFill>
                  <a:schemeClr val="tx1"/>
                </a:solidFill>
                <a:latin typeface="+mn-lt"/>
              </a:rPr>
              <a:t>Soddisfazione complessiva:</a:t>
            </a:r>
            <a:r>
              <a:rPr lang="it-IT" sz="900" dirty="0">
                <a:solidFill>
                  <a:schemeClr val="tx1"/>
                </a:solidFill>
                <a:latin typeface="+mn-lt"/>
              </a:rPr>
              <a:t> </a:t>
            </a:r>
            <a:r>
              <a:rPr lang="it-IT" sz="900" b="1" dirty="0">
                <a:solidFill>
                  <a:schemeClr val="tx1"/>
                </a:solidFill>
                <a:latin typeface="+mn-lt"/>
              </a:rPr>
              <a:t>93,3%</a:t>
            </a:r>
            <a:endParaRPr lang="it-IT" sz="900" b="1" dirty="0">
              <a:solidFill>
                <a:schemeClr val="tx1"/>
              </a:solidFill>
              <a:latin typeface="+mn-lt"/>
            </a:endParaRPr>
          </a:p>
        </p:txBody>
      </p:sp>
      <p:pic>
        <p:nvPicPr>
          <p:cNvPr id="286740" name="Picture 45" descr="marketing_usability_main">
            <a:hlinkClick r:id="rId7"/>
          </p:cNvPr>
          <p:cNvPicPr>
            <a:picLocks noChangeAspect="1" noChangeArrowheads="1"/>
          </p:cNvPicPr>
          <p:nvPr/>
        </p:nvPicPr>
        <p:blipFill>
          <a:blip r:embed="rId8"/>
          <a:srcRect/>
          <a:stretch>
            <a:fillRect/>
          </a:stretch>
        </p:blipFill>
        <p:spPr bwMode="auto">
          <a:xfrm>
            <a:off x="8001000" y="5429250"/>
            <a:ext cx="747713" cy="592138"/>
          </a:xfrm>
          <a:prstGeom prst="rect">
            <a:avLst/>
          </a:prstGeom>
          <a:solidFill>
            <a:schemeClr val="bg1"/>
          </a:solidFill>
          <a:ln w="28575">
            <a:noFill/>
            <a:miter lim="800000"/>
            <a:headEnd/>
            <a:tailEnd/>
          </a:ln>
        </p:spPr>
      </p:pic>
      <p:sp>
        <p:nvSpPr>
          <p:cNvPr id="50" name="Text Box 36"/>
          <p:cNvSpPr txBox="1">
            <a:spLocks noChangeArrowheads="1"/>
          </p:cNvSpPr>
          <p:nvPr/>
        </p:nvSpPr>
        <p:spPr bwMode="auto">
          <a:xfrm rot="16200000">
            <a:off x="1348581" y="1397794"/>
            <a:ext cx="790575" cy="249238"/>
          </a:xfrm>
          <a:prstGeom prst="rect">
            <a:avLst/>
          </a:prstGeom>
          <a:noFill/>
          <a:ln w="9525" algn="ctr">
            <a:no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000" i="1" dirty="0">
                <a:solidFill>
                  <a:schemeClr val="tx1"/>
                </a:solidFill>
                <a:latin typeface="+mn-lt"/>
                <a:cs typeface="Arial" pitchFamily="34" charset="0"/>
              </a:rPr>
              <a:t>ALTA</a:t>
            </a:r>
          </a:p>
        </p:txBody>
      </p:sp>
      <p:sp>
        <p:nvSpPr>
          <p:cNvPr id="51" name="Text Box 36"/>
          <p:cNvSpPr txBox="1">
            <a:spLocks noChangeArrowheads="1"/>
          </p:cNvSpPr>
          <p:nvPr/>
        </p:nvSpPr>
        <p:spPr bwMode="auto">
          <a:xfrm>
            <a:off x="7412038" y="5861050"/>
            <a:ext cx="790575" cy="249238"/>
          </a:xfrm>
          <a:prstGeom prst="rect">
            <a:avLst/>
          </a:prstGeom>
          <a:noFill/>
          <a:ln w="9525" algn="ctr">
            <a:no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000" i="1" dirty="0">
                <a:solidFill>
                  <a:schemeClr val="tx1"/>
                </a:solidFill>
                <a:latin typeface="+mn-lt"/>
                <a:cs typeface="Arial" pitchFamily="34" charset="0"/>
              </a:rPr>
              <a:t>ALTA</a:t>
            </a:r>
          </a:p>
        </p:txBody>
      </p:sp>
      <p:sp>
        <p:nvSpPr>
          <p:cNvPr id="53" name="Rectangle 22"/>
          <p:cNvSpPr>
            <a:spLocks noChangeArrowheads="1"/>
          </p:cNvSpPr>
          <p:nvPr/>
        </p:nvSpPr>
        <p:spPr bwMode="auto">
          <a:xfrm>
            <a:off x="3346450" y="3652838"/>
            <a:ext cx="1447800" cy="357187"/>
          </a:xfrm>
          <a:prstGeom prst="rect">
            <a:avLst/>
          </a:prstGeom>
          <a:noFill/>
          <a:ln w="12700" algn="ctr">
            <a:noFill/>
            <a:miter lim="800000"/>
            <a:headEnd/>
            <a:tailEnd/>
          </a:ln>
        </p:spPr>
        <p:txBody>
          <a:bodyPr lIns="90000" tIns="46800" rIns="90000" bIns="46800" anchor="ctr"/>
          <a:lstStyle/>
          <a:p>
            <a:pPr algn="r" defTabSz="449263">
              <a:buClr>
                <a:srgbClr val="000000"/>
              </a:buClr>
              <a:buSzPct val="100000"/>
              <a:buFont typeface="Times" pitchFamily="18" charset="0"/>
              <a:buNone/>
              <a:defRPr/>
            </a:pPr>
            <a:r>
              <a:rPr lang="it-IT" sz="900" dirty="0">
                <a:solidFill>
                  <a:schemeClr val="tx1"/>
                </a:solidFill>
                <a:latin typeface="+mn-lt"/>
              </a:rPr>
              <a:t>GAMMA </a:t>
            </a:r>
            <a:r>
              <a:rPr lang="it-IT" sz="900" dirty="0" err="1">
                <a:solidFill>
                  <a:schemeClr val="tx1"/>
                </a:solidFill>
                <a:latin typeface="+mn-lt"/>
              </a:rPr>
              <a:t>DI</a:t>
            </a:r>
            <a:r>
              <a:rPr lang="it-IT" sz="900" dirty="0">
                <a:solidFill>
                  <a:schemeClr val="tx1"/>
                </a:solidFill>
                <a:latin typeface="+mn-lt"/>
              </a:rPr>
              <a:t> OPERAZIONI CHE SI POSSONO SVOLGERE</a:t>
            </a: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5" name="Rectangle 2"/>
          <p:cNvSpPr>
            <a:spLocks noChangeArrowheads="1"/>
          </p:cNvSpPr>
          <p:nvPr/>
        </p:nvSpPr>
        <p:spPr bwMode="auto">
          <a:xfrm>
            <a:off x="900113" y="3789363"/>
            <a:ext cx="8110537" cy="1727200"/>
          </a:xfrm>
          <a:prstGeom prst="rect">
            <a:avLst/>
          </a:prstGeom>
          <a:noFill/>
          <a:ln w="9525">
            <a:noFill/>
            <a:miter lim="800000"/>
            <a:headEnd/>
            <a:tailEnd/>
          </a:ln>
        </p:spPr>
        <p:txBody>
          <a:bodyPr lIns="0" tIns="0" rIns="0" bIns="0" anchor="ctr"/>
          <a:lstStyle/>
          <a:p>
            <a:pPr algn="r">
              <a:spcBef>
                <a:spcPct val="50000"/>
              </a:spcBef>
            </a:pPr>
            <a:endParaRPr kumimoji="1" lang="it-IT" sz="2400" i="1" u="sng">
              <a:solidFill>
                <a:schemeClr val="tx1"/>
              </a:solidFill>
            </a:endParaRPr>
          </a:p>
          <a:p>
            <a:pPr algn="r">
              <a:spcBef>
                <a:spcPct val="50000"/>
              </a:spcBef>
            </a:pPr>
            <a:endParaRPr kumimoji="1" lang="it-IT" sz="2400" i="1" u="sng">
              <a:solidFill>
                <a:schemeClr val="tx1"/>
              </a:solidFill>
            </a:endParaRPr>
          </a:p>
          <a:p>
            <a:pPr algn="r">
              <a:spcBef>
                <a:spcPct val="50000"/>
              </a:spcBef>
            </a:pPr>
            <a:r>
              <a:rPr kumimoji="1" lang="it-IT" sz="2400" b="1" i="1">
                <a:solidFill>
                  <a:schemeClr val="tx1"/>
                </a:solidFill>
              </a:rPr>
              <a:t>Lo sportello on line</a:t>
            </a:r>
          </a:p>
        </p:txBody>
      </p:sp>
      <p:sp>
        <p:nvSpPr>
          <p:cNvPr id="3" name="Segnaposto numero diapositiva 2"/>
          <p:cNvSpPr>
            <a:spLocks noGrp="1"/>
          </p:cNvSpPr>
          <p:nvPr>
            <p:ph type="sldNum" sz="quarter" idx="10"/>
          </p:nvPr>
        </p:nvSpPr>
        <p:spPr/>
        <p:txBody>
          <a:bodyPr/>
          <a:lstStyle/>
          <a:p>
            <a:pPr>
              <a:defRPr/>
            </a:pPr>
            <a:fld id="{A3DD5DE1-DD25-4518-B435-F54501E1A7DD}" type="slidenum">
              <a:rPr lang="it-IT" smtClean="0"/>
              <a:pPr>
                <a:defRPr/>
              </a:pPr>
              <a:t>109</a:t>
            </a:fld>
            <a:endParaRPr lang="it-IT"/>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8755" name="Group 99"/>
          <p:cNvGraphicFramePr>
            <a:graphicFrameLocks noGrp="1"/>
          </p:cNvGraphicFramePr>
          <p:nvPr/>
        </p:nvGraphicFramePr>
        <p:xfrm>
          <a:off x="684213" y="244475"/>
          <a:ext cx="8375650" cy="5921375"/>
        </p:xfrm>
        <a:graphic>
          <a:graphicData uri="http://schemas.openxmlformats.org/drawingml/2006/table">
            <a:tbl>
              <a:tblPr/>
              <a:tblGrid>
                <a:gridCol w="1202301"/>
                <a:gridCol w="649720"/>
                <a:gridCol w="2383577"/>
                <a:gridCol w="505130"/>
                <a:gridCol w="651313"/>
                <a:gridCol w="793836"/>
                <a:gridCol w="1012003"/>
                <a:gridCol w="1178414"/>
              </a:tblGrid>
              <a:tr h="312183">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700" b="1" i="0" u="none" strike="noStrike" cap="none" normalizeH="0" baseline="0" dirty="0" smtClean="0">
                          <a:ln>
                            <a:noFill/>
                          </a:ln>
                          <a:solidFill>
                            <a:schemeClr val="tx1"/>
                          </a:solidFill>
                          <a:effectLst/>
                          <a:latin typeface="Arial" charset="0"/>
                          <a:cs typeface="Lucida Sans Unicode" pitchFamily="34" charset="0"/>
                        </a:rPr>
                        <a:t>Fattore</a:t>
                      </a:r>
                    </a:p>
                  </a:txBody>
                  <a:tcPr marL="0" marR="0" marT="46800" marB="46800" anchor="ctr" horzOverflow="overflow">
                    <a:lnL>
                      <a:noFill/>
                    </a:lnL>
                    <a:lnR w="317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700" b="1" i="0" u="none" strike="noStrike" cap="none" normalizeH="0" baseline="0" dirty="0" smtClean="0">
                          <a:ln>
                            <a:noFill/>
                          </a:ln>
                          <a:solidFill>
                            <a:schemeClr val="tx1"/>
                          </a:solidFill>
                          <a:effectLst/>
                          <a:latin typeface="Arial" charset="0"/>
                          <a:cs typeface="Lucida Sans Unicode" pitchFamily="34" charset="0"/>
                        </a:rPr>
                        <a:t>Giudizio</a:t>
                      </a:r>
                      <a:br>
                        <a:rPr kumimoji="0" lang="it-IT" sz="700" b="1" i="0" u="none" strike="noStrike" cap="none" normalizeH="0" baseline="0" dirty="0" smtClean="0">
                          <a:ln>
                            <a:noFill/>
                          </a:ln>
                          <a:solidFill>
                            <a:schemeClr val="tx1"/>
                          </a:solidFill>
                          <a:effectLst/>
                          <a:latin typeface="Arial" charset="0"/>
                          <a:cs typeface="Lucida Sans Unicode" pitchFamily="34" charset="0"/>
                        </a:rPr>
                      </a:br>
                      <a:r>
                        <a:rPr kumimoji="0" lang="it-IT" sz="700" b="1" i="0" u="none" strike="noStrike" cap="none" normalizeH="0" baseline="0" dirty="0" smtClean="0">
                          <a:ln>
                            <a:noFill/>
                          </a:ln>
                          <a:solidFill>
                            <a:schemeClr val="tx1"/>
                          </a:solidFill>
                          <a:effectLst/>
                          <a:latin typeface="Arial" charset="0"/>
                          <a:cs typeface="Lucida Sans Unicode" pitchFamily="34" charset="0"/>
                        </a:rPr>
                        <a:t>globale</a:t>
                      </a:r>
                    </a:p>
                  </a:txBody>
                  <a:tcPr marL="0" marR="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700" b="1" i="0" u="none" strike="noStrike" cap="none" normalizeH="0" baseline="0" dirty="0" smtClean="0">
                          <a:ln>
                            <a:noFill/>
                          </a:ln>
                          <a:solidFill>
                            <a:schemeClr val="tx1"/>
                          </a:solidFill>
                          <a:effectLst/>
                          <a:latin typeface="Arial" charset="0"/>
                          <a:cs typeface="Lucida Sans Unicode" pitchFamily="34" charset="0"/>
                        </a:rPr>
                        <a:t>Aspetti</a:t>
                      </a:r>
                    </a:p>
                  </a:txBody>
                  <a:tcPr marL="0" marR="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700" b="1" i="0" u="none" strike="noStrike" cap="none" normalizeH="0" baseline="0" dirty="0" smtClean="0">
                          <a:ln>
                            <a:noFill/>
                          </a:ln>
                          <a:solidFill>
                            <a:schemeClr val="tx1"/>
                          </a:solidFill>
                          <a:effectLst/>
                          <a:latin typeface="Arial" charset="0"/>
                          <a:cs typeface="Lucida Sans Unicode" pitchFamily="34" charset="0"/>
                        </a:rPr>
                        <a:t>Importanza</a:t>
                      </a:r>
                    </a:p>
                  </a:txBody>
                  <a:tcPr marL="0" marR="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700" b="1" i="0" u="none" strike="noStrike" cap="none" normalizeH="0" baseline="0" dirty="0" smtClean="0">
                          <a:ln>
                            <a:noFill/>
                          </a:ln>
                          <a:solidFill>
                            <a:schemeClr val="tx1"/>
                          </a:solidFill>
                          <a:effectLst/>
                          <a:latin typeface="Arial" charset="0"/>
                          <a:cs typeface="Lucida Sans Unicode" pitchFamily="34" charset="0"/>
                        </a:rPr>
                        <a:t>% Soddisfatti</a:t>
                      </a:r>
                    </a:p>
                  </a:txBody>
                  <a:tcPr marL="0" marR="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700" b="1" i="0" u="none" strike="noStrike" cap="none" normalizeH="0" baseline="0" dirty="0" smtClean="0">
                          <a:ln>
                            <a:noFill/>
                          </a:ln>
                          <a:solidFill>
                            <a:schemeClr val="tx1"/>
                          </a:solidFill>
                          <a:effectLst/>
                          <a:latin typeface="Arial" charset="0"/>
                          <a:cs typeface="Lucida Sans Unicode" pitchFamily="34" charset="0"/>
                        </a:rPr>
                        <a:t>Voto medio soddisfazione</a:t>
                      </a:r>
                    </a:p>
                  </a:txBody>
                  <a:tcPr marL="0" marR="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700" b="1" i="0" u="none" strike="noStrike" cap="none" normalizeH="0" baseline="0" dirty="0" smtClean="0">
                          <a:ln>
                            <a:noFill/>
                          </a:ln>
                          <a:solidFill>
                            <a:schemeClr val="tx1"/>
                          </a:solidFill>
                          <a:effectLst/>
                          <a:latin typeface="Arial" charset="0"/>
                          <a:cs typeface="Lucida Sans Unicode" pitchFamily="34" charset="0"/>
                        </a:rPr>
                        <a:t>CSI SODDISFATTI</a:t>
                      </a:r>
                    </a:p>
                  </a:txBody>
                  <a:tcPr marL="0" marR="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700" b="1" i="0" u="none" strike="noStrike" cap="none" normalizeH="0" baseline="0" dirty="0" smtClean="0">
                          <a:ln>
                            <a:noFill/>
                          </a:ln>
                          <a:solidFill>
                            <a:schemeClr val="tx1"/>
                          </a:solidFill>
                          <a:effectLst/>
                          <a:latin typeface="Arial" charset="0"/>
                          <a:cs typeface="Lucida Sans Unicode" pitchFamily="34" charset="0"/>
                        </a:rPr>
                        <a:t>CSI INTENSITÀ</a:t>
                      </a:r>
                    </a:p>
                  </a:txBody>
                  <a:tcPr marL="0" marR="0" marT="46800" marB="46800" anchor="ctr" horzOverflow="overflow">
                    <a:lnL w="3175" cap="flat" cmpd="sng" algn="ctr">
                      <a:solidFill>
                        <a:schemeClr val="tx1"/>
                      </a:solidFill>
                      <a:prstDash val="sysDash"/>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r>
              <a:tr h="412472">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700" b="0" i="0" u="none" strike="noStrike" cap="none" normalizeH="0" baseline="0" dirty="0" smtClean="0">
                          <a:ln>
                            <a:noFill/>
                          </a:ln>
                          <a:solidFill>
                            <a:schemeClr val="tx1"/>
                          </a:solidFill>
                          <a:effectLst/>
                          <a:latin typeface="Arial" charset="0"/>
                          <a:cs typeface="Lucida Sans Unicode" pitchFamily="34" charset="0"/>
                        </a:rPr>
                        <a:t>RAPPORTO QUALITÀ-PREZZO</a:t>
                      </a:r>
                    </a:p>
                  </a:txBody>
                  <a:tcPr marL="0" marR="72000" marT="46800" marB="46800" anchor="ctr" horzOverflow="overflow">
                    <a:lnL>
                      <a:noFill/>
                    </a:lnL>
                    <a:lnR w="317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700" b="0" i="0" u="none" strike="noStrike" cap="none" normalizeH="0" baseline="0" dirty="0" smtClean="0">
                          <a:ln>
                            <a:noFill/>
                          </a:ln>
                          <a:solidFill>
                            <a:schemeClr val="tx1"/>
                          </a:solidFill>
                          <a:effectLst/>
                          <a:latin typeface="Arial" charset="0"/>
                          <a:cs typeface="Lucida Sans Unicode" pitchFamily="34" charset="0"/>
                        </a:rPr>
                        <a:t>Voto medio</a:t>
                      </a:r>
                      <a:br>
                        <a:rPr kumimoji="0" lang="it-IT" sz="700" b="0" i="0" u="none" strike="noStrike" cap="none" normalizeH="0" baseline="0" dirty="0" smtClean="0">
                          <a:ln>
                            <a:noFill/>
                          </a:ln>
                          <a:solidFill>
                            <a:schemeClr val="tx1"/>
                          </a:solidFill>
                          <a:effectLst/>
                          <a:latin typeface="Arial" charset="0"/>
                          <a:cs typeface="Lucida Sans Unicode" pitchFamily="34" charset="0"/>
                        </a:rPr>
                      </a:br>
                      <a:r>
                        <a:rPr kumimoji="0" lang="it-IT" sz="700" b="0" i="0" u="none" strike="noStrike" cap="none" normalizeH="0" baseline="0" dirty="0" smtClean="0">
                          <a:ln>
                            <a:noFill/>
                          </a:ln>
                          <a:solidFill>
                            <a:schemeClr val="tx1"/>
                          </a:solidFill>
                          <a:effectLst/>
                          <a:latin typeface="Arial" charset="0"/>
                          <a:cs typeface="Lucida Sans Unicode" pitchFamily="34" charset="0"/>
                        </a:rPr>
                        <a:t>1-10</a:t>
                      </a:r>
                    </a:p>
                  </a:txBody>
                  <a:tcPr marL="72000" marR="7200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700" b="0" i="0" u="none" strike="noStrike" cap="none" normalizeH="0" baseline="0" dirty="0" smtClean="0">
                          <a:ln>
                            <a:noFill/>
                          </a:ln>
                          <a:solidFill>
                            <a:schemeClr val="tx1"/>
                          </a:solidFill>
                          <a:effectLst/>
                          <a:latin typeface="Arial" charset="0"/>
                          <a:cs typeface="Lucida Sans Unicode" pitchFamily="34" charset="0"/>
                        </a:rPr>
                        <a:t>-</a:t>
                      </a:r>
                    </a:p>
                  </a:txBody>
                  <a:tcPr marL="0" marR="7200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700" b="0" i="0" u="none" strike="noStrike" cap="none" normalizeH="0" baseline="0" dirty="0" smtClean="0">
                          <a:ln>
                            <a:noFill/>
                          </a:ln>
                          <a:solidFill>
                            <a:schemeClr val="tx1"/>
                          </a:solidFill>
                          <a:effectLst/>
                          <a:latin typeface="Arial" charset="0"/>
                          <a:cs typeface="Lucida Sans Unicode" pitchFamily="34" charset="0"/>
                        </a:rPr>
                        <a:t>-</a:t>
                      </a:r>
                    </a:p>
                  </a:txBody>
                  <a:tcPr marL="72000" marR="7200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700" b="0" i="0" u="none" strike="noStrike" cap="none" normalizeH="0" baseline="0" smtClean="0">
                          <a:ln>
                            <a:noFill/>
                          </a:ln>
                          <a:solidFill>
                            <a:schemeClr val="tx1"/>
                          </a:solidFill>
                          <a:effectLst/>
                          <a:latin typeface="Arial" charset="0"/>
                          <a:cs typeface="Lucida Sans Unicode" pitchFamily="34" charset="0"/>
                        </a:rPr>
                        <a:t>% voti 6-10</a:t>
                      </a:r>
                    </a:p>
                  </a:txBody>
                  <a:tcPr marL="72000" marR="7200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700" b="0" i="0" u="none" strike="noStrike" cap="none" normalizeH="0" baseline="0" smtClean="0">
                          <a:ln>
                            <a:noFill/>
                          </a:ln>
                          <a:solidFill>
                            <a:schemeClr val="tx1"/>
                          </a:solidFill>
                          <a:effectLst/>
                          <a:latin typeface="Arial" charset="0"/>
                          <a:cs typeface="Lucida Sans Unicode" pitchFamily="34" charset="0"/>
                        </a:rPr>
                        <a:t>Voto medio</a:t>
                      </a:r>
                      <a:br>
                        <a:rPr kumimoji="0" lang="it-IT" sz="700" b="0" i="0" u="none" strike="noStrike" cap="none" normalizeH="0" baseline="0" smtClean="0">
                          <a:ln>
                            <a:noFill/>
                          </a:ln>
                          <a:solidFill>
                            <a:schemeClr val="tx1"/>
                          </a:solidFill>
                          <a:effectLst/>
                          <a:latin typeface="Arial" charset="0"/>
                          <a:cs typeface="Lucida Sans Unicode" pitchFamily="34" charset="0"/>
                        </a:rPr>
                      </a:br>
                      <a:r>
                        <a:rPr kumimoji="0" lang="it-IT" sz="700" b="0" i="0" u="none" strike="noStrike" cap="none" normalizeH="0" baseline="0" smtClean="0">
                          <a:ln>
                            <a:noFill/>
                          </a:ln>
                          <a:solidFill>
                            <a:schemeClr val="tx1"/>
                          </a:solidFill>
                          <a:effectLst/>
                          <a:latin typeface="Arial" charset="0"/>
                          <a:cs typeface="Lucida Sans Unicode" pitchFamily="34" charset="0"/>
                        </a:rPr>
                        <a:t>1-10</a:t>
                      </a:r>
                    </a:p>
                  </a:txBody>
                  <a:tcPr marL="72000" marR="7200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700" b="0" i="0" u="none" strike="noStrike" cap="none" normalizeH="0" baseline="0" smtClean="0">
                          <a:ln>
                            <a:noFill/>
                          </a:ln>
                          <a:solidFill>
                            <a:schemeClr val="tx1"/>
                          </a:solidFill>
                          <a:effectLst/>
                          <a:latin typeface="Arial" charset="0"/>
                          <a:cs typeface="Lucida Sans Unicode" pitchFamily="34" charset="0"/>
                        </a:rPr>
                        <a:t>= % soddisfatti</a:t>
                      </a:r>
                    </a:p>
                  </a:txBody>
                  <a:tcPr marL="0" marR="7200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700" b="0" i="0" u="none" strike="noStrike" cap="none" normalizeH="0" baseline="0" smtClean="0">
                          <a:ln>
                            <a:noFill/>
                          </a:ln>
                          <a:solidFill>
                            <a:schemeClr val="tx1"/>
                          </a:solidFill>
                          <a:effectLst/>
                          <a:latin typeface="Arial" charset="0"/>
                          <a:cs typeface="Lucida Sans Unicode" pitchFamily="34" charset="0"/>
                        </a:rPr>
                        <a:t>= voto medio sodd</a:t>
                      </a:r>
                    </a:p>
                  </a:txBody>
                  <a:tcPr marL="0" marR="72000" marT="46800" marB="46800" anchor="ctr" horzOverflow="overflow">
                    <a:lnL w="3175" cap="flat" cmpd="sng" algn="ctr">
                      <a:solidFill>
                        <a:schemeClr val="tx1"/>
                      </a:solidFill>
                      <a:prstDash val="sysDash"/>
                      <a:round/>
                      <a:headEnd type="none" w="med" len="med"/>
                      <a:tailEnd type="none" w="med" len="med"/>
                    </a:lnL>
                    <a:lnR>
                      <a:noFill/>
                    </a:lnR>
                    <a:lnT w="12700" cap="flat" cmpd="sng" algn="ctr">
                      <a:solidFill>
                        <a:schemeClr val="tx1"/>
                      </a:solidFill>
                      <a:prstDash val="solid"/>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r>
              <a:tr h="631423">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700" b="0" i="0" u="none" strike="noStrike" cap="none" normalizeH="0" baseline="0" dirty="0" smtClean="0">
                          <a:ln>
                            <a:noFill/>
                          </a:ln>
                          <a:solidFill>
                            <a:schemeClr val="tx1"/>
                          </a:solidFill>
                          <a:effectLst/>
                          <a:latin typeface="Arial" charset="0"/>
                          <a:cs typeface="Lucida Sans Unicode" pitchFamily="34" charset="0"/>
                        </a:rPr>
                        <a:t>ASPETTI TECNICI</a:t>
                      </a:r>
                    </a:p>
                  </a:txBody>
                  <a:tcPr marL="0" marR="72000" marT="46800" marB="46800" anchor="ctr" horzOverflow="overflow">
                    <a:lnL>
                      <a:noFill/>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700" b="0" i="0" u="none" strike="noStrike" cap="none" normalizeH="0" baseline="0" smtClean="0">
                          <a:ln>
                            <a:noFill/>
                          </a:ln>
                          <a:solidFill>
                            <a:schemeClr val="tx1"/>
                          </a:solidFill>
                          <a:effectLst/>
                          <a:latin typeface="Arial" charset="0"/>
                          <a:cs typeface="Lucida Sans Unicode" pitchFamily="34" charset="0"/>
                        </a:rPr>
                        <a:t>Voto medio </a:t>
                      </a:r>
                      <a:br>
                        <a:rPr kumimoji="0" lang="it-IT" sz="700" b="0" i="0" u="none" strike="noStrike" cap="none" normalizeH="0" baseline="0" smtClean="0">
                          <a:ln>
                            <a:noFill/>
                          </a:ln>
                          <a:solidFill>
                            <a:schemeClr val="tx1"/>
                          </a:solidFill>
                          <a:effectLst/>
                          <a:latin typeface="Arial" charset="0"/>
                          <a:cs typeface="Lucida Sans Unicode" pitchFamily="34" charset="0"/>
                        </a:rPr>
                      </a:br>
                      <a:r>
                        <a:rPr kumimoji="0" lang="it-IT" sz="700" b="0" i="0" u="none" strike="noStrike" cap="none" normalizeH="0" baseline="0" smtClean="0">
                          <a:ln>
                            <a:noFill/>
                          </a:ln>
                          <a:solidFill>
                            <a:schemeClr val="tx1"/>
                          </a:solidFill>
                          <a:effectLst/>
                          <a:latin typeface="Arial" charset="0"/>
                          <a:cs typeface="Lucida Sans Unicode" pitchFamily="34" charset="0"/>
                        </a:rPr>
                        <a:t>1-10</a:t>
                      </a:r>
                    </a:p>
                  </a:txBody>
                  <a:tcPr marL="72000" marR="7200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c>
                  <a:txBody>
                    <a:bodyPr/>
                    <a:lstStyle/>
                    <a:p>
                      <a:pPr marL="177800" marR="0" lvl="0" indent="-88900" algn="l" defTabSz="449263" rtl="0" eaLnBrk="1" fontAlgn="base" latinLnBrk="0" hangingPunct="1">
                        <a:lnSpc>
                          <a:spcPct val="100000"/>
                        </a:lnSpc>
                        <a:spcBef>
                          <a:spcPct val="0"/>
                        </a:spcBef>
                        <a:spcAft>
                          <a:spcPct val="0"/>
                        </a:spcAft>
                        <a:buClrTx/>
                        <a:buSzTx/>
                        <a:buFont typeface="Wingdings" pitchFamily="2" charset="2"/>
                        <a:buChar char="§"/>
                        <a:tabLst/>
                      </a:pPr>
                      <a:r>
                        <a:rPr kumimoji="0" lang="it-IT" sz="700" b="0" i="0" u="none" strike="noStrike" cap="none" normalizeH="0" baseline="0" dirty="0" smtClean="0">
                          <a:ln>
                            <a:noFill/>
                          </a:ln>
                          <a:solidFill>
                            <a:schemeClr val="tx1"/>
                          </a:solidFill>
                          <a:effectLst/>
                          <a:latin typeface="Arial" charset="0"/>
                          <a:cs typeface="Lucida Sans Unicode" pitchFamily="34" charset="0"/>
                        </a:rPr>
                        <a:t>Continuità del servizio</a:t>
                      </a:r>
                    </a:p>
                    <a:p>
                      <a:pPr marL="177800" marR="0" lvl="0" indent="-88900" algn="l" defTabSz="449263" rtl="0" eaLnBrk="1" fontAlgn="base" latinLnBrk="0" hangingPunct="1">
                        <a:lnSpc>
                          <a:spcPct val="100000"/>
                        </a:lnSpc>
                        <a:spcBef>
                          <a:spcPct val="0"/>
                        </a:spcBef>
                        <a:spcAft>
                          <a:spcPct val="0"/>
                        </a:spcAft>
                        <a:buClrTx/>
                        <a:buSzTx/>
                        <a:buFont typeface="Wingdings" pitchFamily="2" charset="2"/>
                        <a:buChar char="§"/>
                        <a:tabLst/>
                      </a:pPr>
                      <a:r>
                        <a:rPr kumimoji="0" lang="it-IT" sz="700" b="0" i="0" u="none" strike="noStrike" cap="none" normalizeH="0" baseline="0" dirty="0" smtClean="0">
                          <a:ln>
                            <a:noFill/>
                          </a:ln>
                          <a:solidFill>
                            <a:schemeClr val="tx1"/>
                          </a:solidFill>
                          <a:effectLst/>
                          <a:latin typeface="Arial" charset="0"/>
                          <a:cs typeface="Lucida Sans Unicode" pitchFamily="34" charset="0"/>
                        </a:rPr>
                        <a:t>Pressione dell’acqua</a:t>
                      </a:r>
                    </a:p>
                  </a:txBody>
                  <a:tcPr marL="0" marR="7200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700" b="0" i="0" u="none" strike="noStrike" cap="none" normalizeH="0" baseline="0" dirty="0" smtClean="0">
                          <a:ln>
                            <a:noFill/>
                          </a:ln>
                          <a:solidFill>
                            <a:schemeClr val="tx1"/>
                          </a:solidFill>
                          <a:effectLst/>
                          <a:latin typeface="Arial" charset="0"/>
                          <a:cs typeface="Lucida Sans Unicode" pitchFamily="34" charset="0"/>
                        </a:rPr>
                        <a:t>%  di citazione </a:t>
                      </a:r>
                    </a:p>
                  </a:txBody>
                  <a:tcPr marL="72000" marR="7200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700" b="0" i="0" u="none" strike="noStrike" cap="none" normalizeH="0" baseline="0" smtClean="0">
                          <a:ln>
                            <a:noFill/>
                          </a:ln>
                          <a:solidFill>
                            <a:schemeClr val="tx1"/>
                          </a:solidFill>
                          <a:effectLst/>
                          <a:latin typeface="Arial" charset="0"/>
                          <a:cs typeface="Lucida Sans Unicode" pitchFamily="34" charset="0"/>
                        </a:rPr>
                        <a:t>% voti 6-10</a:t>
                      </a:r>
                    </a:p>
                  </a:txBody>
                  <a:tcPr marL="72000" marR="7200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700" b="0" i="0" u="none" strike="noStrike" cap="none" normalizeH="0" baseline="0" smtClean="0">
                          <a:ln>
                            <a:noFill/>
                          </a:ln>
                          <a:solidFill>
                            <a:schemeClr val="tx1"/>
                          </a:solidFill>
                          <a:effectLst/>
                          <a:latin typeface="Arial" charset="0"/>
                          <a:cs typeface="Lucida Sans Unicode" pitchFamily="34" charset="0"/>
                        </a:rPr>
                        <a:t>Voto medio </a:t>
                      </a:r>
                      <a:br>
                        <a:rPr kumimoji="0" lang="it-IT" sz="700" b="0" i="0" u="none" strike="noStrike" cap="none" normalizeH="0" baseline="0" smtClean="0">
                          <a:ln>
                            <a:noFill/>
                          </a:ln>
                          <a:solidFill>
                            <a:schemeClr val="tx1"/>
                          </a:solidFill>
                          <a:effectLst/>
                          <a:latin typeface="Arial" charset="0"/>
                          <a:cs typeface="Lucida Sans Unicode" pitchFamily="34" charset="0"/>
                        </a:rPr>
                      </a:br>
                      <a:r>
                        <a:rPr kumimoji="0" lang="it-IT" sz="700" b="0" i="0" u="none" strike="noStrike" cap="none" normalizeH="0" baseline="0" smtClean="0">
                          <a:ln>
                            <a:noFill/>
                          </a:ln>
                          <a:solidFill>
                            <a:schemeClr val="tx1"/>
                          </a:solidFill>
                          <a:effectLst/>
                          <a:latin typeface="Arial" charset="0"/>
                          <a:cs typeface="Lucida Sans Unicode" pitchFamily="34" charset="0"/>
                        </a:rPr>
                        <a:t>1-10</a:t>
                      </a:r>
                    </a:p>
                  </a:txBody>
                  <a:tcPr marL="72000" marR="7200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700" b="0" i="0" u="none" strike="noStrike" cap="none" normalizeH="0" baseline="0" smtClean="0">
                          <a:ln>
                            <a:noFill/>
                          </a:ln>
                          <a:solidFill>
                            <a:schemeClr val="tx1"/>
                          </a:solidFill>
                          <a:effectLst/>
                          <a:latin typeface="Arial" charset="0"/>
                          <a:cs typeface="Lucida Sans Unicode" pitchFamily="34" charset="0"/>
                        </a:rPr>
                        <a:t>Media ponderata fra % soddisfatti e importanza di ciascun aspetto</a:t>
                      </a:r>
                    </a:p>
                  </a:txBody>
                  <a:tcPr marL="72000" marR="7200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700" b="0" i="0" u="none" strike="noStrike" cap="none" normalizeH="0" baseline="0" smtClean="0">
                          <a:ln>
                            <a:noFill/>
                          </a:ln>
                          <a:solidFill>
                            <a:schemeClr val="tx1"/>
                          </a:solidFill>
                          <a:effectLst/>
                          <a:latin typeface="Arial" charset="0"/>
                          <a:cs typeface="Lucida Sans Unicode" pitchFamily="34" charset="0"/>
                        </a:rPr>
                        <a:t>Media ponderata fra voto medio soddisfazione e importanza di ciascun aspetto</a:t>
                      </a:r>
                    </a:p>
                  </a:txBody>
                  <a:tcPr marL="72000" marR="72000" marT="46800" marB="46800" anchor="ctr" horzOverflow="overflow">
                    <a:lnL w="3175" cap="flat" cmpd="sng" algn="ctr">
                      <a:solidFill>
                        <a:schemeClr val="tx1"/>
                      </a:solidFill>
                      <a:prstDash val="sysDash"/>
                      <a:round/>
                      <a:headEnd type="none" w="med" len="med"/>
                      <a:tailEnd type="none" w="med" len="med"/>
                    </a:lnL>
                    <a:lnR>
                      <a:noFill/>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r>
              <a:tr h="631423">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700" b="0" i="0" u="none" strike="noStrike" cap="none" normalizeH="0" baseline="0" dirty="0" smtClean="0">
                          <a:ln>
                            <a:noFill/>
                          </a:ln>
                          <a:solidFill>
                            <a:schemeClr val="tx1"/>
                          </a:solidFill>
                          <a:effectLst/>
                          <a:latin typeface="Arial" pitchFamily="34" charset="0"/>
                        </a:rPr>
                        <a:t>INTERVENTO TECNICO</a:t>
                      </a:r>
                    </a:p>
                  </a:txBody>
                  <a:tcPr marL="0" marR="72000" marT="46800" marB="46800" anchor="ctr" horzOverflow="overflow">
                    <a:lnL>
                      <a:noFill/>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700" b="0" i="0" u="none" strike="noStrike" cap="none" normalizeH="0" baseline="0" dirty="0" smtClean="0">
                          <a:ln>
                            <a:noFill/>
                          </a:ln>
                          <a:solidFill>
                            <a:schemeClr val="tx1"/>
                          </a:solidFill>
                          <a:effectLst/>
                          <a:latin typeface="Arial" pitchFamily="34" charset="0"/>
                        </a:rPr>
                        <a:t>Voto medio </a:t>
                      </a:r>
                      <a:br>
                        <a:rPr kumimoji="0" lang="it-IT" sz="700" b="0" i="0" u="none" strike="noStrike" cap="none" normalizeH="0" baseline="0" dirty="0" smtClean="0">
                          <a:ln>
                            <a:noFill/>
                          </a:ln>
                          <a:solidFill>
                            <a:schemeClr val="tx1"/>
                          </a:solidFill>
                          <a:effectLst/>
                          <a:latin typeface="Arial" pitchFamily="34" charset="0"/>
                        </a:rPr>
                      </a:br>
                      <a:r>
                        <a:rPr kumimoji="0" lang="it-IT" sz="700" b="0" i="0" u="none" strike="noStrike" cap="none" normalizeH="0" baseline="0" dirty="0" smtClean="0">
                          <a:ln>
                            <a:noFill/>
                          </a:ln>
                          <a:solidFill>
                            <a:schemeClr val="tx1"/>
                          </a:solidFill>
                          <a:effectLst/>
                          <a:latin typeface="Arial" pitchFamily="34" charset="0"/>
                        </a:rPr>
                        <a:t>1-10</a:t>
                      </a:r>
                    </a:p>
                  </a:txBody>
                  <a:tcPr marL="72000" marR="7200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c>
                  <a:txBody>
                    <a:bodyPr/>
                    <a:lstStyle/>
                    <a:p>
                      <a:pPr marL="177800" marR="0" lvl="0" indent="-88900" algn="l" defTabSz="449263" rtl="0" eaLnBrk="1" fontAlgn="base" latinLnBrk="0" hangingPunct="1">
                        <a:lnSpc>
                          <a:spcPct val="100000"/>
                        </a:lnSpc>
                        <a:spcBef>
                          <a:spcPct val="0"/>
                        </a:spcBef>
                        <a:spcAft>
                          <a:spcPct val="0"/>
                        </a:spcAft>
                        <a:buClrTx/>
                        <a:buSzTx/>
                        <a:buFont typeface="Wingdings" pitchFamily="2" charset="2"/>
                        <a:buChar char="§"/>
                        <a:tabLst/>
                      </a:pPr>
                      <a:r>
                        <a:rPr kumimoji="0" lang="it-IT" sz="700" b="0" i="0" u="none" strike="noStrike" cap="none" normalizeH="0" baseline="0" dirty="0" smtClean="0">
                          <a:ln>
                            <a:noFill/>
                          </a:ln>
                          <a:solidFill>
                            <a:schemeClr val="tx1"/>
                          </a:solidFill>
                          <a:effectLst/>
                          <a:latin typeface="Arial" pitchFamily="34" charset="0"/>
                        </a:rPr>
                        <a:t>La rapidità con cui si è effettuato l’intervento</a:t>
                      </a:r>
                    </a:p>
                    <a:p>
                      <a:pPr marL="177800" marR="0" lvl="0" indent="-88900" algn="l" defTabSz="449263" rtl="0" eaLnBrk="1" fontAlgn="base" latinLnBrk="0" hangingPunct="1">
                        <a:lnSpc>
                          <a:spcPct val="100000"/>
                        </a:lnSpc>
                        <a:spcBef>
                          <a:spcPct val="0"/>
                        </a:spcBef>
                        <a:spcAft>
                          <a:spcPct val="0"/>
                        </a:spcAft>
                        <a:buClrTx/>
                        <a:buSzTx/>
                        <a:buFont typeface="Wingdings" pitchFamily="2" charset="2"/>
                        <a:buChar char="§"/>
                        <a:tabLst/>
                      </a:pPr>
                      <a:r>
                        <a:rPr kumimoji="0" lang="it-IT" sz="700" b="0" i="0" u="none" strike="noStrike" cap="none" normalizeH="0" baseline="0" dirty="0" smtClean="0">
                          <a:ln>
                            <a:noFill/>
                          </a:ln>
                          <a:solidFill>
                            <a:schemeClr val="tx1"/>
                          </a:solidFill>
                          <a:effectLst/>
                          <a:latin typeface="Arial" pitchFamily="34" charset="0"/>
                        </a:rPr>
                        <a:t>Il rispetto degli orari degli appuntamenti</a:t>
                      </a:r>
                    </a:p>
                    <a:p>
                      <a:pPr marL="177800" marR="0" lvl="0" indent="-88900" algn="l" defTabSz="449263" rtl="0" eaLnBrk="1" fontAlgn="base" latinLnBrk="0" hangingPunct="1">
                        <a:lnSpc>
                          <a:spcPct val="100000"/>
                        </a:lnSpc>
                        <a:spcBef>
                          <a:spcPct val="0"/>
                        </a:spcBef>
                        <a:spcAft>
                          <a:spcPct val="0"/>
                        </a:spcAft>
                        <a:buClrTx/>
                        <a:buSzTx/>
                        <a:buFont typeface="Wingdings" pitchFamily="2" charset="2"/>
                        <a:buChar char="§"/>
                        <a:tabLst/>
                      </a:pPr>
                      <a:r>
                        <a:rPr kumimoji="0" lang="it-IT" sz="700" b="0" i="0" u="none" strike="noStrike" cap="none" normalizeH="0" baseline="0" dirty="0" smtClean="0">
                          <a:ln>
                            <a:noFill/>
                          </a:ln>
                          <a:solidFill>
                            <a:schemeClr val="tx1"/>
                          </a:solidFill>
                          <a:effectLst/>
                          <a:latin typeface="Arial" pitchFamily="34" charset="0"/>
                        </a:rPr>
                        <a:t>La cortesia dei tecnici</a:t>
                      </a:r>
                    </a:p>
                    <a:p>
                      <a:pPr marL="177800" marR="0" lvl="0" indent="-88900" algn="l" defTabSz="449263" rtl="0" eaLnBrk="1" fontAlgn="base" latinLnBrk="0" hangingPunct="1">
                        <a:lnSpc>
                          <a:spcPct val="100000"/>
                        </a:lnSpc>
                        <a:spcBef>
                          <a:spcPct val="0"/>
                        </a:spcBef>
                        <a:spcAft>
                          <a:spcPct val="0"/>
                        </a:spcAft>
                        <a:buClrTx/>
                        <a:buSzTx/>
                        <a:buFont typeface="Wingdings" pitchFamily="2" charset="2"/>
                        <a:buChar char="§"/>
                        <a:tabLst/>
                      </a:pPr>
                      <a:r>
                        <a:rPr kumimoji="0" lang="it-IT" sz="700" b="0" i="0" u="none" strike="noStrike" cap="none" normalizeH="0" baseline="0" dirty="0" smtClean="0">
                          <a:ln>
                            <a:noFill/>
                          </a:ln>
                          <a:solidFill>
                            <a:schemeClr val="tx1"/>
                          </a:solidFill>
                          <a:effectLst/>
                          <a:latin typeface="Arial" pitchFamily="34" charset="0"/>
                        </a:rPr>
                        <a:t> La </a:t>
                      </a:r>
                      <a:r>
                        <a:rPr kumimoji="0" lang="it-IT" sz="700" b="0" i="0" u="none" strike="noStrike" cap="none" normalizeH="0" baseline="0" dirty="0" err="1" smtClean="0">
                          <a:ln>
                            <a:noFill/>
                          </a:ln>
                          <a:solidFill>
                            <a:schemeClr val="tx1"/>
                          </a:solidFill>
                          <a:effectLst/>
                          <a:latin typeface="Arial" pitchFamily="34" charset="0"/>
                        </a:rPr>
                        <a:t>risolutività</a:t>
                      </a:r>
                      <a:r>
                        <a:rPr kumimoji="0" lang="it-IT" sz="700" b="0" i="0" u="none" strike="noStrike" cap="none" normalizeH="0" baseline="0" dirty="0" smtClean="0">
                          <a:ln>
                            <a:noFill/>
                          </a:ln>
                          <a:solidFill>
                            <a:schemeClr val="tx1"/>
                          </a:solidFill>
                          <a:effectLst/>
                          <a:latin typeface="Arial" pitchFamily="34" charset="0"/>
                        </a:rPr>
                        <a:t> dell’intervento</a:t>
                      </a:r>
                    </a:p>
                  </a:txBody>
                  <a:tcPr marL="0" marR="7200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700" b="0" i="0" u="none" strike="noStrike" cap="none" normalizeH="0" baseline="0" dirty="0" smtClean="0">
                          <a:ln>
                            <a:noFill/>
                          </a:ln>
                          <a:solidFill>
                            <a:schemeClr val="tx1"/>
                          </a:solidFill>
                          <a:effectLst/>
                          <a:latin typeface="Arial" charset="0"/>
                          <a:cs typeface="Lucida Sans Unicode" pitchFamily="34" charset="0"/>
                        </a:rPr>
                        <a:t>%  di citazione </a:t>
                      </a:r>
                    </a:p>
                  </a:txBody>
                  <a:tcPr marL="72000" marR="7200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700" b="0" i="0" u="none" strike="noStrike" cap="none" normalizeH="0" baseline="0" dirty="0" smtClean="0">
                          <a:ln>
                            <a:noFill/>
                          </a:ln>
                          <a:solidFill>
                            <a:schemeClr val="tx1"/>
                          </a:solidFill>
                          <a:effectLst/>
                          <a:latin typeface="Arial" pitchFamily="34" charset="0"/>
                        </a:rPr>
                        <a:t>% voti 6-10</a:t>
                      </a:r>
                    </a:p>
                  </a:txBody>
                  <a:tcPr marL="72000" marR="7200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700" b="0" i="0" u="none" strike="noStrike" cap="none" normalizeH="0" baseline="0" dirty="0" smtClean="0">
                          <a:ln>
                            <a:noFill/>
                          </a:ln>
                          <a:solidFill>
                            <a:schemeClr val="tx1"/>
                          </a:solidFill>
                          <a:effectLst/>
                          <a:latin typeface="Arial" pitchFamily="34" charset="0"/>
                        </a:rPr>
                        <a:t>Voto medio </a:t>
                      </a:r>
                      <a:br>
                        <a:rPr kumimoji="0" lang="it-IT" sz="700" b="0" i="0" u="none" strike="noStrike" cap="none" normalizeH="0" baseline="0" dirty="0" smtClean="0">
                          <a:ln>
                            <a:noFill/>
                          </a:ln>
                          <a:solidFill>
                            <a:schemeClr val="tx1"/>
                          </a:solidFill>
                          <a:effectLst/>
                          <a:latin typeface="Arial" pitchFamily="34" charset="0"/>
                        </a:rPr>
                      </a:br>
                      <a:r>
                        <a:rPr kumimoji="0" lang="it-IT" sz="700" b="0" i="0" u="none" strike="noStrike" cap="none" normalizeH="0" baseline="0" dirty="0" smtClean="0">
                          <a:ln>
                            <a:noFill/>
                          </a:ln>
                          <a:solidFill>
                            <a:schemeClr val="tx1"/>
                          </a:solidFill>
                          <a:effectLst/>
                          <a:latin typeface="Arial" pitchFamily="34" charset="0"/>
                        </a:rPr>
                        <a:t>1-10</a:t>
                      </a:r>
                    </a:p>
                  </a:txBody>
                  <a:tcPr marL="72000" marR="7200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700" b="0" i="0" u="none" strike="noStrike" cap="none" normalizeH="0" baseline="0" dirty="0" smtClean="0">
                          <a:ln>
                            <a:noFill/>
                          </a:ln>
                          <a:solidFill>
                            <a:schemeClr val="tx1"/>
                          </a:solidFill>
                          <a:effectLst/>
                          <a:latin typeface="Arial" pitchFamily="34" charset="0"/>
                        </a:rPr>
                        <a:t>Media ponderata fra % soddisfatti e importanza di ciascun aspetto</a:t>
                      </a:r>
                    </a:p>
                  </a:txBody>
                  <a:tcPr marL="72000" marR="7200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700" b="0" i="0" u="none" strike="noStrike" cap="none" normalizeH="0" baseline="0" dirty="0" smtClean="0">
                          <a:ln>
                            <a:noFill/>
                          </a:ln>
                          <a:solidFill>
                            <a:schemeClr val="tx1"/>
                          </a:solidFill>
                          <a:effectLst/>
                          <a:latin typeface="Arial" pitchFamily="34" charset="0"/>
                        </a:rPr>
                        <a:t>Media ponderata fra voto medio soddisfazione e importanza di ciascun aspetto</a:t>
                      </a:r>
                    </a:p>
                  </a:txBody>
                  <a:tcPr marL="72000" marR="72000" marT="46800" marB="46800" anchor="ctr" horzOverflow="overflow">
                    <a:lnL w="3175" cap="flat" cmpd="sng" algn="ctr">
                      <a:solidFill>
                        <a:schemeClr val="tx1"/>
                      </a:solidFill>
                      <a:prstDash val="sysDash"/>
                      <a:round/>
                      <a:headEnd type="none" w="med" len="med"/>
                      <a:tailEnd type="none" w="med" len="med"/>
                    </a:lnL>
                    <a:lnR>
                      <a:noFill/>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r>
              <a:tr h="631423">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700" b="0" i="0" u="none" strike="noStrike" cap="none" normalizeH="0" baseline="0" dirty="0" smtClean="0">
                          <a:ln>
                            <a:noFill/>
                          </a:ln>
                          <a:solidFill>
                            <a:schemeClr val="tx1"/>
                          </a:solidFill>
                          <a:effectLst/>
                          <a:latin typeface="Arial" charset="0"/>
                          <a:cs typeface="Lucida Sans Unicode" pitchFamily="34" charset="0"/>
                        </a:rPr>
                        <a:t>FATTURAZIONE</a:t>
                      </a:r>
                    </a:p>
                  </a:txBody>
                  <a:tcPr marL="0" marR="72000" marT="46800" marB="46800" anchor="ctr" horzOverflow="overflow">
                    <a:lnL>
                      <a:noFill/>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700" b="0" i="0" u="none" strike="noStrike" cap="none" normalizeH="0" baseline="0" dirty="0" smtClean="0">
                          <a:ln>
                            <a:noFill/>
                          </a:ln>
                          <a:solidFill>
                            <a:schemeClr val="tx1"/>
                          </a:solidFill>
                          <a:effectLst/>
                          <a:latin typeface="Arial" charset="0"/>
                          <a:cs typeface="Lucida Sans Unicode" pitchFamily="34" charset="0"/>
                        </a:rPr>
                        <a:t>Voto medio </a:t>
                      </a:r>
                      <a:br>
                        <a:rPr kumimoji="0" lang="it-IT" sz="700" b="0" i="0" u="none" strike="noStrike" cap="none" normalizeH="0" baseline="0" dirty="0" smtClean="0">
                          <a:ln>
                            <a:noFill/>
                          </a:ln>
                          <a:solidFill>
                            <a:schemeClr val="tx1"/>
                          </a:solidFill>
                          <a:effectLst/>
                          <a:latin typeface="Arial" charset="0"/>
                          <a:cs typeface="Lucida Sans Unicode" pitchFamily="34" charset="0"/>
                        </a:rPr>
                      </a:br>
                      <a:r>
                        <a:rPr kumimoji="0" lang="it-IT" sz="700" b="0" i="0" u="none" strike="noStrike" cap="none" normalizeH="0" baseline="0" dirty="0" smtClean="0">
                          <a:ln>
                            <a:noFill/>
                          </a:ln>
                          <a:solidFill>
                            <a:schemeClr val="tx1"/>
                          </a:solidFill>
                          <a:effectLst/>
                          <a:latin typeface="Arial" charset="0"/>
                          <a:cs typeface="Lucida Sans Unicode" pitchFamily="34" charset="0"/>
                        </a:rPr>
                        <a:t>1-10</a:t>
                      </a:r>
                    </a:p>
                  </a:txBody>
                  <a:tcPr marL="72000" marR="7200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c>
                  <a:txBody>
                    <a:bodyPr/>
                    <a:lstStyle/>
                    <a:p>
                      <a:pPr marL="177800" marR="0" lvl="0" indent="-88900" algn="l" defTabSz="449263" rtl="0" eaLnBrk="1" fontAlgn="base" latinLnBrk="0" hangingPunct="1">
                        <a:lnSpc>
                          <a:spcPct val="100000"/>
                        </a:lnSpc>
                        <a:spcBef>
                          <a:spcPct val="0"/>
                        </a:spcBef>
                        <a:spcAft>
                          <a:spcPct val="0"/>
                        </a:spcAft>
                        <a:buClrTx/>
                        <a:buSzTx/>
                        <a:buFont typeface="Wingdings" pitchFamily="2" charset="2"/>
                        <a:buChar char="§"/>
                        <a:tabLst/>
                      </a:pPr>
                      <a:r>
                        <a:rPr kumimoji="0" lang="it-IT" sz="700" b="0" i="0" u="none" strike="noStrike" kern="1200" cap="none" normalizeH="0" baseline="0" dirty="0" smtClean="0">
                          <a:ln>
                            <a:noFill/>
                          </a:ln>
                          <a:solidFill>
                            <a:schemeClr val="tx1"/>
                          </a:solidFill>
                          <a:effectLst/>
                          <a:latin typeface="Arial" pitchFamily="34" charset="0"/>
                          <a:ea typeface="+mn-ea"/>
                          <a:cs typeface="+mn-cs"/>
                        </a:rPr>
                        <a:t>Regolarità nelle lettura dei contatori</a:t>
                      </a:r>
                    </a:p>
                    <a:p>
                      <a:pPr marL="177800" marR="0" lvl="0" indent="-88900" algn="l" defTabSz="449263" rtl="0" eaLnBrk="1" fontAlgn="base" latinLnBrk="0" hangingPunct="1">
                        <a:lnSpc>
                          <a:spcPct val="100000"/>
                        </a:lnSpc>
                        <a:spcBef>
                          <a:spcPct val="0"/>
                        </a:spcBef>
                        <a:spcAft>
                          <a:spcPct val="0"/>
                        </a:spcAft>
                        <a:buClrTx/>
                        <a:buSzTx/>
                        <a:buFont typeface="Wingdings" pitchFamily="2" charset="2"/>
                        <a:buChar char="§"/>
                        <a:tabLst/>
                      </a:pPr>
                      <a:r>
                        <a:rPr kumimoji="0" lang="it-IT" sz="700" b="0" i="0" u="none" strike="noStrike" kern="1200" cap="none" normalizeH="0" baseline="0" dirty="0" smtClean="0">
                          <a:ln>
                            <a:noFill/>
                          </a:ln>
                          <a:solidFill>
                            <a:schemeClr val="tx1"/>
                          </a:solidFill>
                          <a:effectLst/>
                          <a:latin typeface="Arial" pitchFamily="34" charset="0"/>
                          <a:ea typeface="+mn-ea"/>
                          <a:cs typeface="+mn-cs"/>
                        </a:rPr>
                        <a:t>i  consumi fatturati in bolletta rispecchiano quelli reali </a:t>
                      </a:r>
                    </a:p>
                    <a:p>
                      <a:pPr marL="177800" marR="0" lvl="0" indent="-88900" algn="l" defTabSz="449263" rtl="0" eaLnBrk="1" fontAlgn="base" latinLnBrk="0" hangingPunct="1">
                        <a:lnSpc>
                          <a:spcPct val="100000"/>
                        </a:lnSpc>
                        <a:spcBef>
                          <a:spcPct val="0"/>
                        </a:spcBef>
                        <a:spcAft>
                          <a:spcPct val="0"/>
                        </a:spcAft>
                        <a:buClrTx/>
                        <a:buSzTx/>
                        <a:buFont typeface="Wingdings" pitchFamily="2" charset="2"/>
                        <a:buChar char="§"/>
                        <a:tabLst/>
                      </a:pPr>
                      <a:r>
                        <a:rPr kumimoji="0" lang="it-IT" sz="700" b="0" i="0" u="none" strike="noStrike" kern="1200" cap="none" normalizeH="0" baseline="0" dirty="0" smtClean="0">
                          <a:ln>
                            <a:noFill/>
                          </a:ln>
                          <a:solidFill>
                            <a:schemeClr val="tx1"/>
                          </a:solidFill>
                          <a:effectLst/>
                          <a:latin typeface="Arial" pitchFamily="34" charset="0"/>
                          <a:ea typeface="+mn-ea"/>
                          <a:cs typeface="+mn-cs"/>
                        </a:rPr>
                        <a:t>Chiarezza e facilità di lettura della bolletta</a:t>
                      </a:r>
                    </a:p>
                  </a:txBody>
                  <a:tcPr marL="0" marR="7200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700" b="0" i="0" u="none" strike="noStrike" cap="none" normalizeH="0" baseline="0" smtClean="0">
                          <a:ln>
                            <a:noFill/>
                          </a:ln>
                          <a:solidFill>
                            <a:schemeClr val="tx1"/>
                          </a:solidFill>
                          <a:effectLst/>
                          <a:latin typeface="Arial" charset="0"/>
                          <a:cs typeface="Lucida Sans Unicode" pitchFamily="34" charset="0"/>
                        </a:rPr>
                        <a:t>%  di citazione </a:t>
                      </a:r>
                      <a:endParaRPr kumimoji="0" lang="it-IT" sz="700" b="0" i="0" u="none" strike="noStrike" cap="none" normalizeH="0" baseline="0" dirty="0" smtClean="0">
                        <a:ln>
                          <a:noFill/>
                        </a:ln>
                        <a:solidFill>
                          <a:schemeClr val="tx1"/>
                        </a:solidFill>
                        <a:effectLst/>
                        <a:latin typeface="Arial" charset="0"/>
                        <a:cs typeface="Lucida Sans Unicode" pitchFamily="34" charset="0"/>
                      </a:endParaRPr>
                    </a:p>
                  </a:txBody>
                  <a:tcPr marL="72000" marR="7200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700" b="0" i="0" u="none" strike="noStrike" cap="none" normalizeH="0" baseline="0" dirty="0" smtClean="0">
                          <a:ln>
                            <a:noFill/>
                          </a:ln>
                          <a:solidFill>
                            <a:schemeClr val="tx1"/>
                          </a:solidFill>
                          <a:effectLst/>
                          <a:latin typeface="Arial" charset="0"/>
                          <a:cs typeface="Lucida Sans Unicode" pitchFamily="34" charset="0"/>
                        </a:rPr>
                        <a:t>% voti 6-10</a:t>
                      </a:r>
                    </a:p>
                  </a:txBody>
                  <a:tcPr marL="72000" marR="7200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700" b="0" i="0" u="none" strike="noStrike" cap="none" normalizeH="0" baseline="0" dirty="0" smtClean="0">
                          <a:ln>
                            <a:noFill/>
                          </a:ln>
                          <a:solidFill>
                            <a:schemeClr val="tx1"/>
                          </a:solidFill>
                          <a:effectLst/>
                          <a:latin typeface="Arial" charset="0"/>
                          <a:cs typeface="Lucida Sans Unicode" pitchFamily="34" charset="0"/>
                        </a:rPr>
                        <a:t>Voto medio </a:t>
                      </a:r>
                      <a:br>
                        <a:rPr kumimoji="0" lang="it-IT" sz="700" b="0" i="0" u="none" strike="noStrike" cap="none" normalizeH="0" baseline="0" dirty="0" smtClean="0">
                          <a:ln>
                            <a:noFill/>
                          </a:ln>
                          <a:solidFill>
                            <a:schemeClr val="tx1"/>
                          </a:solidFill>
                          <a:effectLst/>
                          <a:latin typeface="Arial" charset="0"/>
                          <a:cs typeface="Lucida Sans Unicode" pitchFamily="34" charset="0"/>
                        </a:rPr>
                      </a:br>
                      <a:r>
                        <a:rPr kumimoji="0" lang="it-IT" sz="700" b="0" i="0" u="none" strike="noStrike" cap="none" normalizeH="0" baseline="0" dirty="0" smtClean="0">
                          <a:ln>
                            <a:noFill/>
                          </a:ln>
                          <a:solidFill>
                            <a:schemeClr val="tx1"/>
                          </a:solidFill>
                          <a:effectLst/>
                          <a:latin typeface="Arial" charset="0"/>
                          <a:cs typeface="Lucida Sans Unicode" pitchFamily="34" charset="0"/>
                        </a:rPr>
                        <a:t>1-10</a:t>
                      </a:r>
                    </a:p>
                  </a:txBody>
                  <a:tcPr marL="72000" marR="7200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700" b="0" i="0" u="none" strike="noStrike" cap="none" normalizeH="0" baseline="0" dirty="0" smtClean="0">
                          <a:ln>
                            <a:noFill/>
                          </a:ln>
                          <a:solidFill>
                            <a:schemeClr val="tx1"/>
                          </a:solidFill>
                          <a:effectLst/>
                          <a:latin typeface="Arial" charset="0"/>
                          <a:cs typeface="Lucida Sans Unicode" pitchFamily="34" charset="0"/>
                        </a:rPr>
                        <a:t>Media ponderata fra % soddisfatti e importanza di ciascun aspetto</a:t>
                      </a:r>
                    </a:p>
                  </a:txBody>
                  <a:tcPr marL="72000" marR="7200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700" b="0" i="0" u="none" strike="noStrike" cap="none" normalizeH="0" baseline="0" dirty="0" smtClean="0">
                          <a:ln>
                            <a:noFill/>
                          </a:ln>
                          <a:solidFill>
                            <a:schemeClr val="tx1"/>
                          </a:solidFill>
                          <a:effectLst/>
                          <a:latin typeface="Arial" charset="0"/>
                          <a:cs typeface="Lucida Sans Unicode" pitchFamily="34" charset="0"/>
                        </a:rPr>
                        <a:t>Media ponderata fra voto medio soddisfazione e importanza di ciascun aspetto</a:t>
                      </a:r>
                    </a:p>
                  </a:txBody>
                  <a:tcPr marL="72000" marR="72000" marT="46800" marB="46800" anchor="ctr" horzOverflow="overflow">
                    <a:lnL w="3175" cap="flat" cmpd="sng" algn="ctr">
                      <a:solidFill>
                        <a:schemeClr val="tx1"/>
                      </a:solidFill>
                      <a:prstDash val="sysDash"/>
                      <a:round/>
                      <a:headEnd type="none" w="med" len="med"/>
                      <a:tailEnd type="none" w="med" len="med"/>
                    </a:lnL>
                    <a:lnR>
                      <a:noFill/>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r>
              <a:tr h="1178799">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700" b="0" i="0" u="none" strike="noStrike" cap="none" normalizeH="0" baseline="0" dirty="0" smtClean="0">
                          <a:ln>
                            <a:noFill/>
                          </a:ln>
                          <a:solidFill>
                            <a:schemeClr val="tx1"/>
                          </a:solidFill>
                          <a:effectLst/>
                          <a:latin typeface="Arial" charset="0"/>
                          <a:cs typeface="Lucida Sans Unicode" pitchFamily="34" charset="0"/>
                        </a:rPr>
                        <a:t>SEGNALAZIONE GUASTI</a:t>
                      </a:r>
                    </a:p>
                  </a:txBody>
                  <a:tcPr marL="0" marR="72000" marT="46800" marB="46800" anchor="ctr" horzOverflow="overflow">
                    <a:lnL>
                      <a:noFill/>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700" b="0" i="0" u="none" strike="noStrike" cap="none" normalizeH="0" baseline="0" smtClean="0">
                          <a:ln>
                            <a:noFill/>
                          </a:ln>
                          <a:solidFill>
                            <a:schemeClr val="tx1"/>
                          </a:solidFill>
                          <a:effectLst/>
                          <a:latin typeface="Arial" charset="0"/>
                          <a:cs typeface="Lucida Sans Unicode" pitchFamily="34" charset="0"/>
                        </a:rPr>
                        <a:t>Voto medio</a:t>
                      </a:r>
                      <a:br>
                        <a:rPr kumimoji="0" lang="it-IT" sz="700" b="0" i="0" u="none" strike="noStrike" cap="none" normalizeH="0" baseline="0" smtClean="0">
                          <a:ln>
                            <a:noFill/>
                          </a:ln>
                          <a:solidFill>
                            <a:schemeClr val="tx1"/>
                          </a:solidFill>
                          <a:effectLst/>
                          <a:latin typeface="Arial" charset="0"/>
                          <a:cs typeface="Lucida Sans Unicode" pitchFamily="34" charset="0"/>
                        </a:rPr>
                      </a:br>
                      <a:r>
                        <a:rPr kumimoji="0" lang="it-IT" sz="700" b="0" i="0" u="none" strike="noStrike" cap="none" normalizeH="0" baseline="0" smtClean="0">
                          <a:ln>
                            <a:noFill/>
                          </a:ln>
                          <a:solidFill>
                            <a:schemeClr val="tx1"/>
                          </a:solidFill>
                          <a:effectLst/>
                          <a:latin typeface="Arial" charset="0"/>
                          <a:cs typeface="Lucida Sans Unicode" pitchFamily="34" charset="0"/>
                        </a:rPr>
                        <a:t>1-10</a:t>
                      </a:r>
                    </a:p>
                  </a:txBody>
                  <a:tcPr marL="72000" marR="7200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c>
                  <a:txBody>
                    <a:bodyPr/>
                    <a:lstStyle/>
                    <a:p>
                      <a:pPr marL="177800" marR="0" lvl="0" indent="-88900" algn="l" defTabSz="449263" rtl="0" eaLnBrk="1" fontAlgn="base" latinLnBrk="0" hangingPunct="1">
                        <a:lnSpc>
                          <a:spcPct val="100000"/>
                        </a:lnSpc>
                        <a:spcBef>
                          <a:spcPct val="0"/>
                        </a:spcBef>
                        <a:spcAft>
                          <a:spcPct val="0"/>
                        </a:spcAft>
                        <a:buClrTx/>
                        <a:buSzTx/>
                        <a:buFont typeface="Wingdings" pitchFamily="2" charset="2"/>
                        <a:buChar char="§"/>
                        <a:tabLst/>
                      </a:pPr>
                      <a:r>
                        <a:rPr kumimoji="0" lang="it-IT" sz="700" b="0" i="0" u="none" strike="noStrike" cap="none" normalizeH="0" baseline="0" dirty="0" smtClean="0">
                          <a:ln>
                            <a:noFill/>
                          </a:ln>
                          <a:solidFill>
                            <a:schemeClr val="tx1"/>
                          </a:solidFill>
                          <a:effectLst/>
                          <a:latin typeface="Arial" charset="0"/>
                          <a:cs typeface="Lucida Sans Unicode" pitchFamily="34" charset="0"/>
                        </a:rPr>
                        <a:t>La facilità di trovare libera la linea </a:t>
                      </a:r>
                    </a:p>
                    <a:p>
                      <a:pPr marL="177800" marR="0" lvl="0" indent="-88900" algn="l" defTabSz="449263" rtl="0" eaLnBrk="1" fontAlgn="base" latinLnBrk="0" hangingPunct="1">
                        <a:lnSpc>
                          <a:spcPct val="100000"/>
                        </a:lnSpc>
                        <a:spcBef>
                          <a:spcPct val="0"/>
                        </a:spcBef>
                        <a:spcAft>
                          <a:spcPct val="0"/>
                        </a:spcAft>
                        <a:buClrTx/>
                        <a:buSzTx/>
                        <a:buFont typeface="Wingdings" pitchFamily="2" charset="2"/>
                        <a:buChar char="§"/>
                        <a:tabLst/>
                      </a:pPr>
                      <a:r>
                        <a:rPr kumimoji="0" lang="it-IT" sz="700" b="0" i="0" u="none" strike="noStrike" cap="none" normalizeH="0" baseline="0" dirty="0" smtClean="0">
                          <a:ln>
                            <a:noFill/>
                          </a:ln>
                          <a:solidFill>
                            <a:schemeClr val="tx1"/>
                          </a:solidFill>
                          <a:effectLst/>
                          <a:latin typeface="Arial" charset="0"/>
                          <a:cs typeface="Lucida Sans Unicode" pitchFamily="34" charset="0"/>
                        </a:rPr>
                        <a:t>i tempi di attesa al telefono per parlare con l’operatore</a:t>
                      </a:r>
                    </a:p>
                    <a:p>
                      <a:pPr marL="177800" marR="0" lvl="0" indent="-88900" algn="l" defTabSz="449263" rtl="0" eaLnBrk="1" fontAlgn="base" latinLnBrk="0" hangingPunct="1">
                        <a:lnSpc>
                          <a:spcPct val="100000"/>
                        </a:lnSpc>
                        <a:spcBef>
                          <a:spcPct val="0"/>
                        </a:spcBef>
                        <a:spcAft>
                          <a:spcPct val="0"/>
                        </a:spcAft>
                        <a:buClrTx/>
                        <a:buSzTx/>
                        <a:buFont typeface="Wingdings" pitchFamily="2" charset="2"/>
                        <a:buChar char="§"/>
                        <a:tabLst/>
                      </a:pPr>
                      <a:r>
                        <a:rPr kumimoji="0" lang="it-IT" sz="700" b="0" i="0" u="none" strike="noStrike" cap="none" normalizeH="0" baseline="0" dirty="0" smtClean="0">
                          <a:ln>
                            <a:noFill/>
                          </a:ln>
                          <a:solidFill>
                            <a:schemeClr val="tx1"/>
                          </a:solidFill>
                          <a:effectLst/>
                          <a:latin typeface="Arial" charset="0"/>
                          <a:cs typeface="Lucida Sans Unicode" pitchFamily="34" charset="0"/>
                        </a:rPr>
                        <a:t>la facilità di seguire le indicazioni date dal risponditore automatico</a:t>
                      </a:r>
                    </a:p>
                    <a:p>
                      <a:pPr marL="177800" marR="0" lvl="0" indent="-88900" algn="l" defTabSz="449263" rtl="0" eaLnBrk="1" fontAlgn="base" latinLnBrk="0" hangingPunct="1">
                        <a:lnSpc>
                          <a:spcPct val="100000"/>
                        </a:lnSpc>
                        <a:spcBef>
                          <a:spcPct val="0"/>
                        </a:spcBef>
                        <a:spcAft>
                          <a:spcPct val="0"/>
                        </a:spcAft>
                        <a:buClrTx/>
                        <a:buSzTx/>
                        <a:buFont typeface="Wingdings" pitchFamily="2" charset="2"/>
                        <a:buChar char="§"/>
                        <a:tabLst/>
                      </a:pPr>
                      <a:r>
                        <a:rPr kumimoji="0" lang="it-IT" sz="700" b="0" i="0" u="none" strike="noStrike" cap="none" normalizeH="0" baseline="0" dirty="0" smtClean="0">
                          <a:ln>
                            <a:noFill/>
                          </a:ln>
                          <a:solidFill>
                            <a:schemeClr val="tx1"/>
                          </a:solidFill>
                          <a:effectLst/>
                          <a:latin typeface="Arial" charset="0"/>
                          <a:cs typeface="Lucida Sans Unicode" pitchFamily="34" charset="0"/>
                        </a:rPr>
                        <a:t>la chiarezza e le correttezza delle informazioni fornite dall’addetto che le ha risposto al telefono</a:t>
                      </a:r>
                    </a:p>
                    <a:p>
                      <a:pPr marL="177800" marR="0" lvl="0" indent="-88900" algn="l" defTabSz="449263" rtl="0" eaLnBrk="1" fontAlgn="base" latinLnBrk="0" hangingPunct="1">
                        <a:lnSpc>
                          <a:spcPct val="100000"/>
                        </a:lnSpc>
                        <a:spcBef>
                          <a:spcPct val="0"/>
                        </a:spcBef>
                        <a:spcAft>
                          <a:spcPct val="0"/>
                        </a:spcAft>
                        <a:buClrTx/>
                        <a:buSzTx/>
                        <a:buFont typeface="Wingdings" pitchFamily="2" charset="2"/>
                        <a:buChar char="§"/>
                        <a:tabLst/>
                      </a:pPr>
                      <a:r>
                        <a:rPr kumimoji="0" lang="it-IT" sz="700" b="0" i="0" u="none" strike="noStrike" cap="none" normalizeH="0" baseline="0" dirty="0" smtClean="0">
                          <a:ln>
                            <a:noFill/>
                          </a:ln>
                          <a:solidFill>
                            <a:schemeClr val="tx1"/>
                          </a:solidFill>
                          <a:effectLst/>
                          <a:latin typeface="Arial" charset="0"/>
                          <a:cs typeface="Lucida Sans Unicode" pitchFamily="34" charset="0"/>
                        </a:rPr>
                        <a:t>la cortesia dell’operatore che ha risposto al telefono</a:t>
                      </a:r>
                      <a:endParaRPr kumimoji="0" lang="it-IT" sz="700" b="1" i="0" u="none" strike="noStrike" cap="none" normalizeH="0" baseline="0" dirty="0" smtClean="0">
                        <a:ln>
                          <a:noFill/>
                        </a:ln>
                        <a:solidFill>
                          <a:srgbClr val="FF66FF"/>
                        </a:solidFill>
                        <a:effectLst/>
                        <a:latin typeface="Arial" charset="0"/>
                        <a:cs typeface="Lucida Sans Unicode" pitchFamily="34" charset="0"/>
                      </a:endParaRPr>
                    </a:p>
                  </a:txBody>
                  <a:tcPr marL="0" marR="7200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700" b="0" i="0" u="none" strike="noStrike" cap="none" normalizeH="0" baseline="0" smtClean="0">
                          <a:ln>
                            <a:noFill/>
                          </a:ln>
                          <a:solidFill>
                            <a:schemeClr val="tx1"/>
                          </a:solidFill>
                          <a:effectLst/>
                          <a:latin typeface="Arial" charset="0"/>
                          <a:cs typeface="Lucida Sans Unicode" pitchFamily="34" charset="0"/>
                        </a:rPr>
                        <a:t>%  di citazione </a:t>
                      </a:r>
                      <a:endParaRPr kumimoji="0" lang="it-IT" sz="700" b="0" i="0" u="none" strike="noStrike" cap="none" normalizeH="0" baseline="0" dirty="0" smtClean="0">
                        <a:ln>
                          <a:noFill/>
                        </a:ln>
                        <a:solidFill>
                          <a:schemeClr val="tx1"/>
                        </a:solidFill>
                        <a:effectLst/>
                        <a:latin typeface="Arial" charset="0"/>
                        <a:cs typeface="Lucida Sans Unicode" pitchFamily="34" charset="0"/>
                      </a:endParaRPr>
                    </a:p>
                  </a:txBody>
                  <a:tcPr marL="72000" marR="7200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700" b="0" i="0" u="none" strike="noStrike" cap="none" normalizeH="0" baseline="0" dirty="0" smtClean="0">
                          <a:ln>
                            <a:noFill/>
                          </a:ln>
                          <a:solidFill>
                            <a:schemeClr val="tx1"/>
                          </a:solidFill>
                          <a:effectLst/>
                          <a:latin typeface="Arial" charset="0"/>
                          <a:cs typeface="Lucida Sans Unicode" pitchFamily="34" charset="0"/>
                        </a:rPr>
                        <a:t>% voti 6-10</a:t>
                      </a:r>
                    </a:p>
                  </a:txBody>
                  <a:tcPr marL="72000" marR="7200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700" b="0" i="0" u="none" strike="noStrike" cap="none" normalizeH="0" baseline="0" smtClean="0">
                          <a:ln>
                            <a:noFill/>
                          </a:ln>
                          <a:solidFill>
                            <a:schemeClr val="tx1"/>
                          </a:solidFill>
                          <a:effectLst/>
                          <a:latin typeface="Arial" charset="0"/>
                          <a:cs typeface="Lucida Sans Unicode" pitchFamily="34" charset="0"/>
                        </a:rPr>
                        <a:t>Voto medio</a:t>
                      </a:r>
                      <a:br>
                        <a:rPr kumimoji="0" lang="it-IT" sz="700" b="0" i="0" u="none" strike="noStrike" cap="none" normalizeH="0" baseline="0" smtClean="0">
                          <a:ln>
                            <a:noFill/>
                          </a:ln>
                          <a:solidFill>
                            <a:schemeClr val="tx1"/>
                          </a:solidFill>
                          <a:effectLst/>
                          <a:latin typeface="Arial" charset="0"/>
                          <a:cs typeface="Lucida Sans Unicode" pitchFamily="34" charset="0"/>
                        </a:rPr>
                      </a:br>
                      <a:r>
                        <a:rPr kumimoji="0" lang="it-IT" sz="700" b="0" i="0" u="none" strike="noStrike" cap="none" normalizeH="0" baseline="0" smtClean="0">
                          <a:ln>
                            <a:noFill/>
                          </a:ln>
                          <a:solidFill>
                            <a:schemeClr val="tx1"/>
                          </a:solidFill>
                          <a:effectLst/>
                          <a:latin typeface="Arial" charset="0"/>
                          <a:cs typeface="Lucida Sans Unicode" pitchFamily="34" charset="0"/>
                        </a:rPr>
                        <a:t>1-10</a:t>
                      </a:r>
                    </a:p>
                  </a:txBody>
                  <a:tcPr marL="72000" marR="7200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700" b="0" i="0" u="none" strike="noStrike" cap="none" normalizeH="0" baseline="0" dirty="0" smtClean="0">
                          <a:ln>
                            <a:noFill/>
                          </a:ln>
                          <a:solidFill>
                            <a:schemeClr val="tx1"/>
                          </a:solidFill>
                          <a:effectLst/>
                          <a:latin typeface="Arial" charset="0"/>
                          <a:cs typeface="Lucida Sans Unicode" pitchFamily="34" charset="0"/>
                        </a:rPr>
                        <a:t>Media ponderata fra % soddisfatti e importanza di ciascun aspetto</a:t>
                      </a:r>
                    </a:p>
                  </a:txBody>
                  <a:tcPr marL="72000" marR="7200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700" b="0" i="0" u="none" strike="noStrike" cap="none" normalizeH="0" baseline="0" dirty="0" smtClean="0">
                          <a:ln>
                            <a:noFill/>
                          </a:ln>
                          <a:solidFill>
                            <a:schemeClr val="tx1"/>
                          </a:solidFill>
                          <a:effectLst/>
                          <a:latin typeface="Arial" charset="0"/>
                          <a:cs typeface="Lucida Sans Unicode" pitchFamily="34" charset="0"/>
                        </a:rPr>
                        <a:t>Media ponderata fra voto medio soddisfazione e importanza di ciascun aspetto</a:t>
                      </a:r>
                    </a:p>
                  </a:txBody>
                  <a:tcPr marL="72000" marR="72000" marT="46800" marB="46800" anchor="ctr" horzOverflow="overflow">
                    <a:lnL w="3175" cap="flat" cmpd="sng" algn="ctr">
                      <a:solidFill>
                        <a:schemeClr val="tx1"/>
                      </a:solidFill>
                      <a:prstDash val="sysDash"/>
                      <a:round/>
                      <a:headEnd type="none" w="med" len="med"/>
                      <a:tailEnd type="none" w="med" len="med"/>
                    </a:lnL>
                    <a:lnR>
                      <a:noFill/>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r>
              <a:tr h="1178799">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700" b="0" i="0" u="none" strike="noStrike" cap="none" normalizeH="0" baseline="0" dirty="0" smtClean="0">
                          <a:ln>
                            <a:noFill/>
                          </a:ln>
                          <a:solidFill>
                            <a:schemeClr val="tx1"/>
                          </a:solidFill>
                          <a:effectLst/>
                          <a:latin typeface="Arial" charset="0"/>
                          <a:cs typeface="Lucida Sans Unicode" pitchFamily="34" charset="0"/>
                        </a:rPr>
                        <a:t>RELAZIONE COMMERCIALE NV</a:t>
                      </a:r>
                    </a:p>
                  </a:txBody>
                  <a:tcPr marL="0" marR="72000" marT="46800" marB="46800" anchor="ctr" horzOverflow="overflow">
                    <a:lnL>
                      <a:noFill/>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700" b="0" i="0" u="none" strike="noStrike" cap="none" normalizeH="0" baseline="0" smtClean="0">
                          <a:ln>
                            <a:noFill/>
                          </a:ln>
                          <a:solidFill>
                            <a:schemeClr val="tx1"/>
                          </a:solidFill>
                          <a:effectLst/>
                          <a:latin typeface="Arial" charset="0"/>
                          <a:cs typeface="Lucida Sans Unicode" pitchFamily="34" charset="0"/>
                        </a:rPr>
                        <a:t>Voto medio </a:t>
                      </a:r>
                      <a:br>
                        <a:rPr kumimoji="0" lang="it-IT" sz="700" b="0" i="0" u="none" strike="noStrike" cap="none" normalizeH="0" baseline="0" smtClean="0">
                          <a:ln>
                            <a:noFill/>
                          </a:ln>
                          <a:solidFill>
                            <a:schemeClr val="tx1"/>
                          </a:solidFill>
                          <a:effectLst/>
                          <a:latin typeface="Arial" charset="0"/>
                          <a:cs typeface="Lucida Sans Unicode" pitchFamily="34" charset="0"/>
                        </a:rPr>
                      </a:br>
                      <a:r>
                        <a:rPr kumimoji="0" lang="it-IT" sz="700" b="0" i="0" u="none" strike="noStrike" cap="none" normalizeH="0" baseline="0" smtClean="0">
                          <a:ln>
                            <a:noFill/>
                          </a:ln>
                          <a:solidFill>
                            <a:schemeClr val="tx1"/>
                          </a:solidFill>
                          <a:effectLst/>
                          <a:latin typeface="Arial" charset="0"/>
                          <a:cs typeface="Lucida Sans Unicode" pitchFamily="34" charset="0"/>
                        </a:rPr>
                        <a:t>1-10</a:t>
                      </a:r>
                    </a:p>
                  </a:txBody>
                  <a:tcPr marL="72000" marR="7200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c>
                  <a:txBody>
                    <a:bodyPr/>
                    <a:lstStyle/>
                    <a:p>
                      <a:pPr marL="177800" marR="0" lvl="0" indent="-88900" algn="l" defTabSz="449263" rtl="0" eaLnBrk="1" fontAlgn="base" latinLnBrk="0" hangingPunct="1">
                        <a:lnSpc>
                          <a:spcPct val="100000"/>
                        </a:lnSpc>
                        <a:spcBef>
                          <a:spcPct val="0"/>
                        </a:spcBef>
                        <a:spcAft>
                          <a:spcPct val="0"/>
                        </a:spcAft>
                        <a:buClrTx/>
                        <a:buSzTx/>
                        <a:buFont typeface="Wingdings" pitchFamily="2" charset="2"/>
                        <a:buChar char="§"/>
                        <a:tabLst/>
                        <a:defRPr/>
                      </a:pPr>
                      <a:r>
                        <a:rPr kumimoji="0" lang="it-IT" sz="700" b="0" i="0" u="none" strike="noStrike" kern="1200" cap="none" normalizeH="0" baseline="0" noProof="0" dirty="0" smtClean="0">
                          <a:ln>
                            <a:noFill/>
                          </a:ln>
                          <a:solidFill>
                            <a:schemeClr val="tx1"/>
                          </a:solidFill>
                          <a:effectLst/>
                          <a:latin typeface="Arial" charset="0"/>
                          <a:ea typeface="+mn-ea"/>
                          <a:cs typeface="Lucida Sans Unicode" pitchFamily="34" charset="0"/>
                        </a:rPr>
                        <a:t>La facilità di  accedere al servizio, prima di richiedere di parlare con l’operatore</a:t>
                      </a:r>
                    </a:p>
                    <a:p>
                      <a:pPr marL="177800" marR="0" lvl="0" indent="-88900" algn="l" defTabSz="449263" rtl="0" eaLnBrk="1" fontAlgn="base" latinLnBrk="0" hangingPunct="1">
                        <a:lnSpc>
                          <a:spcPct val="100000"/>
                        </a:lnSpc>
                        <a:spcBef>
                          <a:spcPct val="0"/>
                        </a:spcBef>
                        <a:spcAft>
                          <a:spcPct val="0"/>
                        </a:spcAft>
                        <a:buClrTx/>
                        <a:buSzTx/>
                        <a:buFont typeface="Wingdings" pitchFamily="2" charset="2"/>
                        <a:buChar char="§"/>
                        <a:tabLst/>
                        <a:defRPr/>
                      </a:pPr>
                      <a:r>
                        <a:rPr kumimoji="0" lang="it-IT" sz="700" b="0" i="0" u="none" strike="noStrike" kern="1200" cap="none" normalizeH="0" baseline="0" noProof="0" dirty="0" smtClean="0">
                          <a:ln>
                            <a:noFill/>
                          </a:ln>
                          <a:solidFill>
                            <a:schemeClr val="tx1"/>
                          </a:solidFill>
                          <a:effectLst/>
                          <a:latin typeface="Arial" charset="0"/>
                          <a:ea typeface="+mn-ea"/>
                          <a:cs typeface="Lucida Sans Unicode" pitchFamily="34" charset="0"/>
                        </a:rPr>
                        <a:t>La  facilità di seguire le indicazioni dal risponditore automatico</a:t>
                      </a:r>
                    </a:p>
                    <a:p>
                      <a:pPr marL="177800" marR="0" lvl="0" indent="-88900" algn="l" defTabSz="449263" rtl="0" eaLnBrk="1" fontAlgn="base" latinLnBrk="0" hangingPunct="1">
                        <a:lnSpc>
                          <a:spcPct val="100000"/>
                        </a:lnSpc>
                        <a:spcBef>
                          <a:spcPct val="0"/>
                        </a:spcBef>
                        <a:spcAft>
                          <a:spcPct val="0"/>
                        </a:spcAft>
                        <a:buClrTx/>
                        <a:buSzTx/>
                        <a:buFont typeface="Wingdings" pitchFamily="2" charset="2"/>
                        <a:buChar char="§"/>
                        <a:tabLst/>
                        <a:defRPr/>
                      </a:pPr>
                      <a:r>
                        <a:rPr kumimoji="0" lang="it-IT" sz="700" b="0" i="0" u="none" strike="noStrike" kern="1200" cap="none" normalizeH="0" baseline="0" noProof="0" dirty="0" smtClean="0">
                          <a:ln>
                            <a:noFill/>
                          </a:ln>
                          <a:solidFill>
                            <a:schemeClr val="tx1"/>
                          </a:solidFill>
                          <a:effectLst/>
                          <a:latin typeface="Arial" charset="0"/>
                          <a:ea typeface="+mn-ea"/>
                          <a:cs typeface="Lucida Sans Unicode" pitchFamily="34" charset="0"/>
                        </a:rPr>
                        <a:t>I tempi di attesa al telefono per parlare con l’operatore</a:t>
                      </a:r>
                    </a:p>
                    <a:p>
                      <a:pPr marL="177800" marR="0" lvl="0" indent="-88900" algn="l" defTabSz="449263" rtl="0" eaLnBrk="1" fontAlgn="base" latinLnBrk="0" hangingPunct="1">
                        <a:lnSpc>
                          <a:spcPct val="100000"/>
                        </a:lnSpc>
                        <a:spcBef>
                          <a:spcPct val="0"/>
                        </a:spcBef>
                        <a:spcAft>
                          <a:spcPct val="0"/>
                        </a:spcAft>
                        <a:buClrTx/>
                        <a:buSzTx/>
                        <a:buFont typeface="Wingdings" pitchFamily="2" charset="2"/>
                        <a:buChar char="§"/>
                        <a:tabLst/>
                        <a:defRPr/>
                      </a:pPr>
                      <a:r>
                        <a:rPr kumimoji="0" lang="it-IT" sz="700" b="0" i="0" u="none" strike="noStrike" kern="1200" cap="none" normalizeH="0" baseline="0" noProof="0" dirty="0" smtClean="0">
                          <a:ln>
                            <a:noFill/>
                          </a:ln>
                          <a:solidFill>
                            <a:schemeClr val="tx1"/>
                          </a:solidFill>
                          <a:effectLst/>
                          <a:latin typeface="Arial" charset="0"/>
                          <a:ea typeface="+mn-ea"/>
                          <a:cs typeface="Lucida Sans Unicode" pitchFamily="34" charset="0"/>
                        </a:rPr>
                        <a:t>La competenza dell’operatore che ha risposto al telefono</a:t>
                      </a:r>
                    </a:p>
                    <a:p>
                      <a:pPr marL="177800" marR="0" lvl="0" indent="-88900" algn="l" defTabSz="449263" rtl="0" eaLnBrk="1" fontAlgn="base" latinLnBrk="0" hangingPunct="1">
                        <a:lnSpc>
                          <a:spcPct val="100000"/>
                        </a:lnSpc>
                        <a:spcBef>
                          <a:spcPct val="0"/>
                        </a:spcBef>
                        <a:spcAft>
                          <a:spcPct val="0"/>
                        </a:spcAft>
                        <a:buClrTx/>
                        <a:buSzTx/>
                        <a:buFont typeface="Wingdings" pitchFamily="2" charset="2"/>
                        <a:buChar char="§"/>
                        <a:tabLst/>
                        <a:defRPr/>
                      </a:pPr>
                      <a:r>
                        <a:rPr kumimoji="0" lang="it-IT" sz="700" b="0" i="0" u="none" strike="noStrike" kern="1200" cap="none" normalizeH="0" baseline="0" noProof="0" dirty="0" smtClean="0">
                          <a:ln>
                            <a:noFill/>
                          </a:ln>
                          <a:solidFill>
                            <a:schemeClr val="tx1"/>
                          </a:solidFill>
                          <a:effectLst/>
                          <a:latin typeface="Arial" charset="0"/>
                          <a:ea typeface="+mn-ea"/>
                          <a:cs typeface="Lucida Sans Unicode" pitchFamily="34" charset="0"/>
                        </a:rPr>
                        <a:t>La cortesia dell’operatore che ha risposto al telefono</a:t>
                      </a:r>
                    </a:p>
                  </a:txBody>
                  <a:tcPr marL="0" marR="7200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700" b="0" i="0" u="none" strike="noStrike" cap="none" normalizeH="0" baseline="0" dirty="0" smtClean="0">
                          <a:ln>
                            <a:noFill/>
                          </a:ln>
                          <a:solidFill>
                            <a:schemeClr val="tx1"/>
                          </a:solidFill>
                          <a:effectLst/>
                          <a:latin typeface="Arial" charset="0"/>
                          <a:cs typeface="Lucida Sans Unicode" pitchFamily="34" charset="0"/>
                        </a:rPr>
                        <a:t>%  di citazione </a:t>
                      </a:r>
                    </a:p>
                  </a:txBody>
                  <a:tcPr marL="72000" marR="7200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700" b="0" i="0" u="none" strike="noStrike" cap="none" normalizeH="0" baseline="0" dirty="0" smtClean="0">
                          <a:ln>
                            <a:noFill/>
                          </a:ln>
                          <a:solidFill>
                            <a:schemeClr val="tx1"/>
                          </a:solidFill>
                          <a:effectLst/>
                          <a:latin typeface="Arial" charset="0"/>
                          <a:cs typeface="Lucida Sans Unicode" pitchFamily="34" charset="0"/>
                        </a:rPr>
                        <a:t>% voti 6-10</a:t>
                      </a:r>
                    </a:p>
                  </a:txBody>
                  <a:tcPr marL="72000" marR="7200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700" b="0" i="0" u="none" strike="noStrike" cap="none" normalizeH="0" baseline="0" smtClean="0">
                          <a:ln>
                            <a:noFill/>
                          </a:ln>
                          <a:solidFill>
                            <a:schemeClr val="tx1"/>
                          </a:solidFill>
                          <a:effectLst/>
                          <a:latin typeface="Arial" charset="0"/>
                          <a:cs typeface="Lucida Sans Unicode" pitchFamily="34" charset="0"/>
                        </a:rPr>
                        <a:t>Voto medio </a:t>
                      </a:r>
                      <a:br>
                        <a:rPr kumimoji="0" lang="it-IT" sz="700" b="0" i="0" u="none" strike="noStrike" cap="none" normalizeH="0" baseline="0" smtClean="0">
                          <a:ln>
                            <a:noFill/>
                          </a:ln>
                          <a:solidFill>
                            <a:schemeClr val="tx1"/>
                          </a:solidFill>
                          <a:effectLst/>
                          <a:latin typeface="Arial" charset="0"/>
                          <a:cs typeface="Lucida Sans Unicode" pitchFamily="34" charset="0"/>
                        </a:rPr>
                      </a:br>
                      <a:r>
                        <a:rPr kumimoji="0" lang="it-IT" sz="700" b="0" i="0" u="none" strike="noStrike" cap="none" normalizeH="0" baseline="0" smtClean="0">
                          <a:ln>
                            <a:noFill/>
                          </a:ln>
                          <a:solidFill>
                            <a:schemeClr val="tx1"/>
                          </a:solidFill>
                          <a:effectLst/>
                          <a:latin typeface="Arial" charset="0"/>
                          <a:cs typeface="Lucida Sans Unicode" pitchFamily="34" charset="0"/>
                        </a:rPr>
                        <a:t>1-10</a:t>
                      </a:r>
                    </a:p>
                  </a:txBody>
                  <a:tcPr marL="72000" marR="7200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700" b="0" i="0" u="none" strike="noStrike" cap="none" normalizeH="0" baseline="0" dirty="0" smtClean="0">
                          <a:ln>
                            <a:noFill/>
                          </a:ln>
                          <a:solidFill>
                            <a:schemeClr val="tx1"/>
                          </a:solidFill>
                          <a:effectLst/>
                          <a:latin typeface="Arial" charset="0"/>
                          <a:cs typeface="Lucida Sans Unicode" pitchFamily="34" charset="0"/>
                        </a:rPr>
                        <a:t>Media ponderata fra % soddisfatti e importanza di ciascun aspetto</a:t>
                      </a:r>
                    </a:p>
                  </a:txBody>
                  <a:tcPr marL="72000" marR="7200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700" b="0" i="0" u="none" strike="noStrike" cap="none" normalizeH="0" baseline="0" dirty="0" smtClean="0">
                          <a:ln>
                            <a:noFill/>
                          </a:ln>
                          <a:solidFill>
                            <a:schemeClr val="tx1"/>
                          </a:solidFill>
                          <a:effectLst/>
                          <a:latin typeface="Arial" charset="0"/>
                          <a:cs typeface="Lucida Sans Unicode" pitchFamily="34" charset="0"/>
                        </a:rPr>
                        <a:t>Media ponderata fra voto medio soddisfazione e importanza di ciascun aspetto</a:t>
                      </a:r>
                    </a:p>
                  </a:txBody>
                  <a:tcPr marL="72000" marR="72000" marT="46800" marB="46800" anchor="ctr" horzOverflow="overflow">
                    <a:lnL w="3175" cap="flat" cmpd="sng" algn="ctr">
                      <a:solidFill>
                        <a:schemeClr val="tx1"/>
                      </a:solidFill>
                      <a:prstDash val="sysDash"/>
                      <a:round/>
                      <a:headEnd type="none" w="med" len="med"/>
                      <a:tailEnd type="none" w="med" len="med"/>
                    </a:lnL>
                    <a:lnR>
                      <a:noFill/>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r>
              <a:tr h="631423">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700" b="0" i="0" u="none" strike="noStrike" cap="none" normalizeH="0" baseline="0" dirty="0" smtClean="0">
                          <a:ln>
                            <a:noFill/>
                          </a:ln>
                          <a:solidFill>
                            <a:schemeClr val="tx1"/>
                          </a:solidFill>
                          <a:effectLst/>
                          <a:latin typeface="Arial" charset="0"/>
                          <a:cs typeface="Lucida Sans Unicode" pitchFamily="34" charset="0"/>
                        </a:rPr>
                        <a:t>RELAZIONE ALLO SPORTELLO</a:t>
                      </a:r>
                    </a:p>
                  </a:txBody>
                  <a:tcPr marL="0" marR="72000" marT="46800" marB="46800" anchor="ctr" horzOverflow="overflow">
                    <a:lnL>
                      <a:noFill/>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700" b="0" i="0" u="none" strike="noStrike" cap="none" normalizeH="0" baseline="0" dirty="0" smtClean="0">
                          <a:ln>
                            <a:noFill/>
                          </a:ln>
                          <a:solidFill>
                            <a:schemeClr val="tx1"/>
                          </a:solidFill>
                          <a:effectLst/>
                          <a:latin typeface="Arial" charset="0"/>
                          <a:cs typeface="Lucida Sans Unicode" pitchFamily="34" charset="0"/>
                        </a:rPr>
                        <a:t>Voto medio </a:t>
                      </a:r>
                      <a:br>
                        <a:rPr kumimoji="0" lang="it-IT" sz="700" b="0" i="0" u="none" strike="noStrike" cap="none" normalizeH="0" baseline="0" dirty="0" smtClean="0">
                          <a:ln>
                            <a:noFill/>
                          </a:ln>
                          <a:solidFill>
                            <a:schemeClr val="tx1"/>
                          </a:solidFill>
                          <a:effectLst/>
                          <a:latin typeface="Arial" charset="0"/>
                          <a:cs typeface="Lucida Sans Unicode" pitchFamily="34" charset="0"/>
                        </a:rPr>
                      </a:br>
                      <a:r>
                        <a:rPr kumimoji="0" lang="it-IT" sz="700" b="0" i="0" u="none" strike="noStrike" cap="none" normalizeH="0" baseline="0" dirty="0" smtClean="0">
                          <a:ln>
                            <a:noFill/>
                          </a:ln>
                          <a:solidFill>
                            <a:schemeClr val="tx1"/>
                          </a:solidFill>
                          <a:effectLst/>
                          <a:latin typeface="Arial" charset="0"/>
                          <a:cs typeface="Lucida Sans Unicode" pitchFamily="34" charset="0"/>
                        </a:rPr>
                        <a:t>1-10</a:t>
                      </a:r>
                    </a:p>
                  </a:txBody>
                  <a:tcPr marL="72000" marR="7200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7800" marR="0" lvl="0" indent="-88900" algn="l" defTabSz="449263" rtl="0" eaLnBrk="1" fontAlgn="base" latinLnBrk="0" hangingPunct="1">
                        <a:lnSpc>
                          <a:spcPct val="100000"/>
                        </a:lnSpc>
                        <a:spcBef>
                          <a:spcPct val="0"/>
                        </a:spcBef>
                        <a:spcAft>
                          <a:spcPct val="0"/>
                        </a:spcAft>
                        <a:buClrTx/>
                        <a:buSzTx/>
                        <a:buFont typeface="Wingdings" pitchFamily="2" charset="2"/>
                        <a:buChar char="§"/>
                        <a:tabLst/>
                      </a:pPr>
                      <a:r>
                        <a:rPr kumimoji="0" lang="it-IT" sz="700" b="0" i="0" u="none" strike="noStrike" cap="none" normalizeH="0" baseline="0" dirty="0" smtClean="0">
                          <a:ln>
                            <a:noFill/>
                          </a:ln>
                          <a:solidFill>
                            <a:schemeClr val="tx1"/>
                          </a:solidFill>
                          <a:effectLst/>
                          <a:latin typeface="Arial" charset="0"/>
                          <a:cs typeface="Lucida Sans Unicode" pitchFamily="34" charset="0"/>
                        </a:rPr>
                        <a:t>Tempo di attesa per parlare con l’operatore</a:t>
                      </a:r>
                    </a:p>
                    <a:p>
                      <a:pPr marL="177800" marR="0" lvl="0" indent="-88900" algn="l" defTabSz="449263" rtl="0" eaLnBrk="1" fontAlgn="base" latinLnBrk="0" hangingPunct="1">
                        <a:lnSpc>
                          <a:spcPct val="100000"/>
                        </a:lnSpc>
                        <a:spcBef>
                          <a:spcPct val="0"/>
                        </a:spcBef>
                        <a:spcAft>
                          <a:spcPct val="0"/>
                        </a:spcAft>
                        <a:buClrTx/>
                        <a:buSzTx/>
                        <a:buFont typeface="Wingdings" pitchFamily="2" charset="2"/>
                        <a:buChar char="§"/>
                        <a:tabLst/>
                      </a:pPr>
                      <a:r>
                        <a:rPr kumimoji="0" lang="it-IT" sz="700" b="0" i="0" u="none" strike="noStrike" cap="none" normalizeH="0" baseline="0" dirty="0" smtClean="0">
                          <a:ln>
                            <a:noFill/>
                          </a:ln>
                          <a:solidFill>
                            <a:schemeClr val="tx1"/>
                          </a:solidFill>
                          <a:effectLst/>
                          <a:latin typeface="Arial" charset="0"/>
                          <a:cs typeface="Lucida Sans Unicode" pitchFamily="34" charset="0"/>
                        </a:rPr>
                        <a:t>Cortesia dell’operatore</a:t>
                      </a:r>
                    </a:p>
                    <a:p>
                      <a:pPr marL="177800" marR="0" lvl="0" indent="-88900" algn="l" defTabSz="449263" rtl="0" eaLnBrk="1" fontAlgn="base" latinLnBrk="0" hangingPunct="1">
                        <a:lnSpc>
                          <a:spcPct val="100000"/>
                        </a:lnSpc>
                        <a:spcBef>
                          <a:spcPct val="0"/>
                        </a:spcBef>
                        <a:spcAft>
                          <a:spcPct val="0"/>
                        </a:spcAft>
                        <a:buClrTx/>
                        <a:buSzTx/>
                        <a:buFont typeface="Wingdings" pitchFamily="2" charset="2"/>
                        <a:buChar char="§"/>
                        <a:tabLst/>
                      </a:pPr>
                      <a:r>
                        <a:rPr kumimoji="0" lang="it-IT" sz="700" b="0" i="0" u="none" strike="noStrike" cap="none" normalizeH="0" baseline="0" dirty="0" smtClean="0">
                          <a:ln>
                            <a:noFill/>
                          </a:ln>
                          <a:solidFill>
                            <a:schemeClr val="tx1"/>
                          </a:solidFill>
                          <a:effectLst/>
                          <a:latin typeface="Arial" charset="0"/>
                          <a:cs typeface="Lucida Sans Unicode" pitchFamily="34" charset="0"/>
                        </a:rPr>
                        <a:t>Competenza dell’operatore</a:t>
                      </a:r>
                    </a:p>
                    <a:p>
                      <a:pPr marL="177800" marR="0" lvl="0" indent="-88900" algn="l" defTabSz="449263" rtl="0" eaLnBrk="1" fontAlgn="base" latinLnBrk="0" hangingPunct="1">
                        <a:lnSpc>
                          <a:spcPct val="100000"/>
                        </a:lnSpc>
                        <a:spcBef>
                          <a:spcPct val="0"/>
                        </a:spcBef>
                        <a:spcAft>
                          <a:spcPct val="0"/>
                        </a:spcAft>
                        <a:buClrTx/>
                        <a:buSzTx/>
                        <a:buFont typeface="Wingdings" pitchFamily="2" charset="2"/>
                        <a:buChar char="§"/>
                        <a:tabLst/>
                      </a:pPr>
                      <a:r>
                        <a:rPr kumimoji="0" lang="it-IT" sz="700" b="0" i="0" u="none" strike="noStrike" cap="none" normalizeH="0" baseline="0" dirty="0" smtClean="0">
                          <a:ln>
                            <a:noFill/>
                          </a:ln>
                          <a:solidFill>
                            <a:schemeClr val="tx1"/>
                          </a:solidFill>
                          <a:effectLst/>
                          <a:latin typeface="Arial" charset="0"/>
                          <a:cs typeface="Lucida Sans Unicode" pitchFamily="34" charset="0"/>
                        </a:rPr>
                        <a:t>Orari di apertura dello sportello</a:t>
                      </a:r>
                    </a:p>
                  </a:txBody>
                  <a:tcPr marL="0" marR="7200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700" b="0" i="0" u="none" strike="noStrike" cap="none" normalizeH="0" baseline="0" dirty="0" smtClean="0">
                          <a:ln>
                            <a:noFill/>
                          </a:ln>
                          <a:solidFill>
                            <a:schemeClr val="tx1"/>
                          </a:solidFill>
                          <a:effectLst/>
                          <a:latin typeface="Arial" charset="0"/>
                          <a:cs typeface="Lucida Sans Unicode" pitchFamily="34" charset="0"/>
                        </a:rPr>
                        <a:t>%  di citazione </a:t>
                      </a:r>
                    </a:p>
                  </a:txBody>
                  <a:tcPr marL="72000" marR="7200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700" b="0" i="0" u="none" strike="noStrike" cap="none" normalizeH="0" baseline="0" smtClean="0">
                          <a:ln>
                            <a:noFill/>
                          </a:ln>
                          <a:solidFill>
                            <a:schemeClr val="tx1"/>
                          </a:solidFill>
                          <a:effectLst/>
                          <a:latin typeface="Arial" charset="0"/>
                          <a:cs typeface="Lucida Sans Unicode" pitchFamily="34" charset="0"/>
                        </a:rPr>
                        <a:t>% voti 6-10</a:t>
                      </a:r>
                    </a:p>
                  </a:txBody>
                  <a:tcPr marL="72000" marR="7200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700" b="0" i="0" u="none" strike="noStrike" cap="none" normalizeH="0" baseline="0" smtClean="0">
                          <a:ln>
                            <a:noFill/>
                          </a:ln>
                          <a:solidFill>
                            <a:schemeClr val="tx1"/>
                          </a:solidFill>
                          <a:effectLst/>
                          <a:latin typeface="Arial" charset="0"/>
                          <a:cs typeface="Lucida Sans Unicode" pitchFamily="34" charset="0"/>
                        </a:rPr>
                        <a:t>Voto medio </a:t>
                      </a:r>
                      <a:br>
                        <a:rPr kumimoji="0" lang="it-IT" sz="700" b="0" i="0" u="none" strike="noStrike" cap="none" normalizeH="0" baseline="0" smtClean="0">
                          <a:ln>
                            <a:noFill/>
                          </a:ln>
                          <a:solidFill>
                            <a:schemeClr val="tx1"/>
                          </a:solidFill>
                          <a:effectLst/>
                          <a:latin typeface="Arial" charset="0"/>
                          <a:cs typeface="Lucida Sans Unicode" pitchFamily="34" charset="0"/>
                        </a:rPr>
                      </a:br>
                      <a:r>
                        <a:rPr kumimoji="0" lang="it-IT" sz="700" b="0" i="0" u="none" strike="noStrike" cap="none" normalizeH="0" baseline="0" smtClean="0">
                          <a:ln>
                            <a:noFill/>
                          </a:ln>
                          <a:solidFill>
                            <a:schemeClr val="tx1"/>
                          </a:solidFill>
                          <a:effectLst/>
                          <a:latin typeface="Arial" charset="0"/>
                          <a:cs typeface="Lucida Sans Unicode" pitchFamily="34" charset="0"/>
                        </a:rPr>
                        <a:t>1-10</a:t>
                      </a:r>
                    </a:p>
                  </a:txBody>
                  <a:tcPr marL="72000" marR="7200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700" b="0" i="0" u="none" strike="noStrike" cap="none" normalizeH="0" baseline="0" dirty="0" smtClean="0">
                          <a:ln>
                            <a:noFill/>
                          </a:ln>
                          <a:solidFill>
                            <a:schemeClr val="tx1"/>
                          </a:solidFill>
                          <a:effectLst/>
                          <a:latin typeface="Arial" charset="0"/>
                          <a:cs typeface="Lucida Sans Unicode" pitchFamily="34" charset="0"/>
                        </a:rPr>
                        <a:t>Media ponderata fra % soddisfatti e importanza di ciascun aspetto</a:t>
                      </a:r>
                    </a:p>
                  </a:txBody>
                  <a:tcPr marL="72000" marR="7200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700" b="0" i="0" u="none" strike="noStrike" cap="none" normalizeH="0" baseline="0" dirty="0" smtClean="0">
                          <a:ln>
                            <a:noFill/>
                          </a:ln>
                          <a:solidFill>
                            <a:schemeClr val="tx1"/>
                          </a:solidFill>
                          <a:effectLst/>
                          <a:latin typeface="Arial" charset="0"/>
                          <a:cs typeface="Lucida Sans Unicode" pitchFamily="34" charset="0"/>
                        </a:rPr>
                        <a:t>Media ponderata fra voto medio soddisfazione e importanza di ciascun aspetto</a:t>
                      </a:r>
                    </a:p>
                  </a:txBody>
                  <a:tcPr marL="72000" marR="72000" marT="46800" marB="46800" anchor="ctr" horzOverflow="overflow">
                    <a:lnL w="3175" cap="flat" cmpd="sng" algn="ctr">
                      <a:solidFill>
                        <a:schemeClr val="tx1"/>
                      </a:solidFill>
                      <a:prstDash val="sysDash"/>
                      <a:round/>
                      <a:headEnd type="none" w="med" len="med"/>
                      <a:tailEnd type="none" w="med" len="med"/>
                    </a:lnL>
                    <a:lnR>
                      <a:noFill/>
                    </a:lnR>
                    <a:lnT w="3175"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183">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700" b="1" i="0" u="none" strike="noStrike" cap="none" normalizeH="0" baseline="0" dirty="0" smtClean="0">
                          <a:ln>
                            <a:noFill/>
                          </a:ln>
                          <a:solidFill>
                            <a:schemeClr val="tx1"/>
                          </a:solidFill>
                          <a:effectLst/>
                          <a:latin typeface="Arial" charset="0"/>
                          <a:cs typeface="Lucida Sans Unicode" pitchFamily="34" charset="0"/>
                        </a:rPr>
                        <a:t>CSI </a:t>
                      </a:r>
                    </a:p>
                    <a:p>
                      <a:pPr marL="0" marR="0" lvl="0" indent="0" algn="ctr" defTabSz="449263" rtl="0" eaLnBrk="1" fontAlgn="base" latinLnBrk="0" hangingPunct="1">
                        <a:lnSpc>
                          <a:spcPct val="100000"/>
                        </a:lnSpc>
                        <a:spcBef>
                          <a:spcPct val="0"/>
                        </a:spcBef>
                        <a:spcAft>
                          <a:spcPct val="0"/>
                        </a:spcAft>
                        <a:buClrTx/>
                        <a:buSzTx/>
                        <a:buFontTx/>
                        <a:buNone/>
                        <a:tabLst/>
                      </a:pPr>
                      <a:r>
                        <a:rPr kumimoji="0" lang="it-IT" sz="700" b="1" i="0" u="none" strike="noStrike" cap="none" normalizeH="0" baseline="0" dirty="0" smtClean="0">
                          <a:ln>
                            <a:noFill/>
                          </a:ln>
                          <a:solidFill>
                            <a:schemeClr val="tx1"/>
                          </a:solidFill>
                          <a:effectLst/>
                          <a:latin typeface="Arial" charset="0"/>
                          <a:cs typeface="Lucida Sans Unicode" pitchFamily="34" charset="0"/>
                        </a:rPr>
                        <a:t>COMPLESSIVO</a:t>
                      </a:r>
                    </a:p>
                  </a:txBody>
                  <a:tcPr marL="0" marR="0" marT="46800" marB="46800" anchor="ctr" horzOverflow="overflow">
                    <a:lnL>
                      <a:noFill/>
                    </a:lnL>
                    <a:lnR w="317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700" b="0" i="0" u="none" strike="noStrike" cap="none" normalizeH="0" baseline="0" dirty="0" smtClean="0">
                          <a:ln>
                            <a:noFill/>
                          </a:ln>
                          <a:solidFill>
                            <a:schemeClr val="tx1"/>
                          </a:solidFill>
                          <a:effectLst/>
                          <a:latin typeface="Arial" charset="0"/>
                          <a:cs typeface="Lucida Sans Unicode" pitchFamily="34" charset="0"/>
                        </a:rPr>
                        <a:t>Voto medio </a:t>
                      </a:r>
                      <a:br>
                        <a:rPr kumimoji="0" lang="it-IT" sz="700" b="0" i="0" u="none" strike="noStrike" cap="none" normalizeH="0" baseline="0" dirty="0" smtClean="0">
                          <a:ln>
                            <a:noFill/>
                          </a:ln>
                          <a:solidFill>
                            <a:schemeClr val="tx1"/>
                          </a:solidFill>
                          <a:effectLst/>
                          <a:latin typeface="Arial" charset="0"/>
                          <a:cs typeface="Lucida Sans Unicode" pitchFamily="34" charset="0"/>
                        </a:rPr>
                      </a:br>
                      <a:r>
                        <a:rPr kumimoji="0" lang="it-IT" sz="700" b="0" i="0" u="none" strike="noStrike" cap="none" normalizeH="0" baseline="0" dirty="0" smtClean="0">
                          <a:ln>
                            <a:noFill/>
                          </a:ln>
                          <a:solidFill>
                            <a:schemeClr val="tx1"/>
                          </a:solidFill>
                          <a:effectLst/>
                          <a:latin typeface="Arial" charset="0"/>
                          <a:cs typeface="Lucida Sans Unicode" pitchFamily="34" charset="0"/>
                        </a:rPr>
                        <a:t>1-10</a:t>
                      </a:r>
                    </a:p>
                  </a:txBody>
                  <a:tcPr marL="0" marR="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700" b="1" i="0" u="none" strike="noStrike" cap="none" normalizeH="0" baseline="0" dirty="0" smtClean="0">
                          <a:ln>
                            <a:noFill/>
                          </a:ln>
                          <a:solidFill>
                            <a:schemeClr val="tx1"/>
                          </a:solidFill>
                          <a:effectLst/>
                          <a:latin typeface="Arial" charset="0"/>
                          <a:cs typeface="Lucida Sans Unicode" pitchFamily="34" charset="0"/>
                        </a:rPr>
                        <a:t>-</a:t>
                      </a:r>
                    </a:p>
                  </a:txBody>
                  <a:tcPr marL="0" marR="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700" b="1" i="0" u="none" strike="noStrike" cap="none" normalizeH="0" baseline="0" dirty="0" smtClean="0">
                          <a:ln>
                            <a:noFill/>
                          </a:ln>
                          <a:solidFill>
                            <a:schemeClr val="tx1"/>
                          </a:solidFill>
                          <a:effectLst/>
                          <a:latin typeface="Arial" charset="0"/>
                          <a:cs typeface="Lucida Sans Unicode" pitchFamily="34" charset="0"/>
                        </a:rPr>
                        <a:t>-</a:t>
                      </a:r>
                    </a:p>
                  </a:txBody>
                  <a:tcPr marL="0" marR="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700" b="1" i="0" u="none" strike="noStrike" cap="none" normalizeH="0" baseline="0" dirty="0" smtClean="0">
                          <a:ln>
                            <a:noFill/>
                          </a:ln>
                          <a:solidFill>
                            <a:schemeClr val="tx1"/>
                          </a:solidFill>
                          <a:effectLst/>
                          <a:latin typeface="Arial" charset="0"/>
                          <a:cs typeface="Lucida Sans Unicode" pitchFamily="34" charset="0"/>
                        </a:rPr>
                        <a:t>-</a:t>
                      </a:r>
                    </a:p>
                  </a:txBody>
                  <a:tcPr marL="0" marR="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700" b="1" i="0" u="none" strike="noStrike" cap="none" normalizeH="0" baseline="0" dirty="0" smtClean="0">
                          <a:ln>
                            <a:noFill/>
                          </a:ln>
                          <a:solidFill>
                            <a:schemeClr val="tx1"/>
                          </a:solidFill>
                          <a:effectLst/>
                          <a:latin typeface="Arial" charset="0"/>
                          <a:cs typeface="Lucida Sans Unicode" pitchFamily="34" charset="0"/>
                        </a:rPr>
                        <a:t>-</a:t>
                      </a:r>
                    </a:p>
                  </a:txBody>
                  <a:tcPr marL="0" marR="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700" b="1" i="0" u="none" strike="noStrike" cap="none" normalizeH="0" baseline="0" dirty="0" smtClean="0">
                          <a:ln>
                            <a:noFill/>
                          </a:ln>
                          <a:solidFill>
                            <a:schemeClr val="tx1"/>
                          </a:solidFill>
                          <a:effectLst/>
                          <a:latin typeface="Arial" charset="0"/>
                          <a:cs typeface="Lucida Sans Unicode" pitchFamily="34" charset="0"/>
                        </a:rPr>
                        <a:t>CSI – UTENTI SODDISFATTI</a:t>
                      </a:r>
                    </a:p>
                  </a:txBody>
                  <a:tcPr marL="0" marR="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700" b="1" i="0" u="none" strike="noStrike" cap="none" normalizeH="0" baseline="0" dirty="0" smtClean="0">
                          <a:ln>
                            <a:noFill/>
                          </a:ln>
                          <a:solidFill>
                            <a:schemeClr val="tx1"/>
                          </a:solidFill>
                          <a:effectLst/>
                          <a:latin typeface="Arial" charset="0"/>
                          <a:cs typeface="Lucida Sans Unicode" pitchFamily="34" charset="0"/>
                        </a:rPr>
                        <a:t>CSI – INTENSITÀ SODDISFAZ.</a:t>
                      </a:r>
                    </a:p>
                  </a:txBody>
                  <a:tcPr marL="0" marR="0" marT="46800" marB="46800" anchor="ctr" horzOverflow="overflow">
                    <a:lnL w="3175" cap="flat" cmpd="sng" algn="ctr">
                      <a:solidFill>
                        <a:schemeClr val="tx1"/>
                      </a:solidFill>
                      <a:prstDash val="sysDash"/>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r>
            </a:tbl>
          </a:graphicData>
        </a:graphic>
      </p:graphicFrame>
      <p:sp>
        <p:nvSpPr>
          <p:cNvPr id="601097" name="Text Box 9"/>
          <p:cNvSpPr txBox="1">
            <a:spLocks noChangeArrowheads="1"/>
          </p:cNvSpPr>
          <p:nvPr/>
        </p:nvSpPr>
        <p:spPr bwMode="auto">
          <a:xfrm rot="16200000">
            <a:off x="-2682081" y="2864644"/>
            <a:ext cx="5946775" cy="366713"/>
          </a:xfrm>
          <a:prstGeom prst="rect">
            <a:avLst/>
          </a:prstGeom>
          <a:noFill/>
          <a:ln w="12700" algn="ctr">
            <a:noFill/>
            <a:miter lim="800000"/>
            <a:headEnd/>
            <a:tailEnd/>
          </a:ln>
          <a:effectLst/>
        </p:spPr>
        <p:txBody>
          <a:bodyPr lIns="90000" tIns="46800" rIns="90000" bIns="46800">
            <a:spAutoFit/>
          </a:bodyPr>
          <a:lstStyle/>
          <a:p>
            <a:pPr defTabSz="449263">
              <a:spcBef>
                <a:spcPct val="50000"/>
              </a:spcBef>
              <a:buClr>
                <a:srgbClr val="000000"/>
              </a:buClr>
              <a:buSzPct val="100000"/>
              <a:buFont typeface="Times" pitchFamily="18" charset="0"/>
              <a:buNone/>
              <a:defRPr/>
            </a:pPr>
            <a:r>
              <a:rPr lang="it-IT" sz="1800" dirty="0">
                <a:solidFill>
                  <a:schemeClr val="bg1"/>
                </a:solidFill>
              </a:rPr>
              <a:t>CUSTOMER SATISFACTION</a:t>
            </a:r>
            <a:endParaRPr lang="it-IT" sz="1800" dirty="0">
              <a:solidFill>
                <a:schemeClr val="bg1"/>
              </a:solidFill>
              <a:effectLst>
                <a:outerShdw blurRad="38100" dist="38100" dir="2700000" algn="tl">
                  <a:srgbClr val="C0C0C0"/>
                </a:outerShdw>
              </a:effectLst>
            </a:endParaRPr>
          </a:p>
        </p:txBody>
      </p:sp>
      <p:sp>
        <p:nvSpPr>
          <p:cNvPr id="25692" name="Rectangle 2"/>
          <p:cNvSpPr>
            <a:spLocks noChangeArrowheads="1"/>
          </p:cNvSpPr>
          <p:nvPr/>
        </p:nvSpPr>
        <p:spPr bwMode="auto">
          <a:xfrm>
            <a:off x="611188" y="-26988"/>
            <a:ext cx="8204200" cy="346076"/>
          </a:xfrm>
          <a:prstGeom prst="rect">
            <a:avLst/>
          </a:prstGeom>
          <a:noFill/>
          <a:ln w="9525">
            <a:noFill/>
            <a:miter lim="800000"/>
            <a:headEnd/>
            <a:tailEnd/>
          </a:ln>
        </p:spPr>
        <p:txBody>
          <a:bodyPr/>
          <a:lstStyle/>
          <a:p>
            <a:pPr>
              <a:spcBef>
                <a:spcPct val="20000"/>
              </a:spcBef>
            </a:pPr>
            <a:r>
              <a:rPr lang="it-IT">
                <a:solidFill>
                  <a:srgbClr val="3366CC"/>
                </a:solidFill>
                <a:cs typeface="Arial" charset="0"/>
              </a:rPr>
              <a:t>LA COSTRUZIONE DEGLI INDICI /2</a:t>
            </a:r>
          </a:p>
        </p:txBody>
      </p:sp>
      <p:sp>
        <p:nvSpPr>
          <p:cNvPr id="5" name="Segnaposto numero diapositiva 4"/>
          <p:cNvSpPr>
            <a:spLocks noGrp="1"/>
          </p:cNvSpPr>
          <p:nvPr>
            <p:ph type="sldNum" sz="quarter" idx="10"/>
          </p:nvPr>
        </p:nvSpPr>
        <p:spPr/>
        <p:txBody>
          <a:bodyPr/>
          <a:lstStyle/>
          <a:p>
            <a:pPr>
              <a:defRPr/>
            </a:pPr>
            <a:fld id="{2230E5CA-E55C-4EC6-964A-C3450D497338}" type="slidenum">
              <a:rPr lang="it-IT" smtClean="0"/>
              <a:pPr>
                <a:defRPr/>
              </a:pPr>
              <a:t>11</a:t>
            </a:fld>
            <a:endParaRPr lang="it-IT"/>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0"/>
          </p:nvPr>
        </p:nvSpPr>
        <p:spPr/>
        <p:txBody>
          <a:bodyPr/>
          <a:lstStyle/>
          <a:p>
            <a:pPr>
              <a:defRPr/>
            </a:pPr>
            <a:fld id="{8F65D7C4-EEFD-4659-A200-F33F69DAB493}" type="slidenum">
              <a:rPr lang="it-IT" smtClean="0"/>
              <a:pPr>
                <a:defRPr/>
              </a:pPr>
              <a:t>110</a:t>
            </a:fld>
            <a:endParaRPr lang="it-IT"/>
          </a:p>
        </p:txBody>
      </p:sp>
      <p:sp>
        <p:nvSpPr>
          <p:cNvPr id="288770" name="Rectangle 2"/>
          <p:cNvSpPr>
            <a:spLocks noChangeArrowheads="1"/>
          </p:cNvSpPr>
          <p:nvPr/>
        </p:nvSpPr>
        <p:spPr bwMode="auto">
          <a:xfrm>
            <a:off x="1033463" y="3789363"/>
            <a:ext cx="8110537" cy="1727200"/>
          </a:xfrm>
          <a:prstGeom prst="rect">
            <a:avLst/>
          </a:prstGeom>
          <a:noFill/>
          <a:ln w="9525">
            <a:noFill/>
            <a:miter lim="800000"/>
            <a:headEnd/>
            <a:tailEnd/>
          </a:ln>
        </p:spPr>
        <p:txBody>
          <a:bodyPr lIns="0" tIns="0" rIns="0" bIns="0" anchor="ctr"/>
          <a:lstStyle/>
          <a:p>
            <a:pPr algn="r">
              <a:spcBef>
                <a:spcPct val="50000"/>
              </a:spcBef>
            </a:pPr>
            <a:endParaRPr kumimoji="1" lang="it-IT" sz="2400" i="1" u="sng">
              <a:solidFill>
                <a:schemeClr val="tx1"/>
              </a:solidFill>
            </a:endParaRPr>
          </a:p>
          <a:p>
            <a:pPr algn="r">
              <a:spcBef>
                <a:spcPct val="50000"/>
              </a:spcBef>
            </a:pPr>
            <a:endParaRPr kumimoji="1" lang="it-IT" sz="2400" i="1" u="sng">
              <a:solidFill>
                <a:schemeClr val="tx1"/>
              </a:solidFill>
            </a:endParaRPr>
          </a:p>
          <a:p>
            <a:pPr algn="r">
              <a:spcBef>
                <a:spcPct val="50000"/>
              </a:spcBef>
            </a:pPr>
            <a:r>
              <a:rPr kumimoji="1" lang="it-IT" sz="2400" b="1" i="1">
                <a:solidFill>
                  <a:schemeClr val="tx1"/>
                </a:solidFill>
              </a:rPr>
              <a:t>Motivi e modalità di contatto</a:t>
            </a:r>
          </a:p>
        </p:txBody>
      </p:sp>
      <p:sp>
        <p:nvSpPr>
          <p:cNvPr id="288771"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pPr>
            <a:r>
              <a:rPr lang="it-IT" sz="1800">
                <a:solidFill>
                  <a:schemeClr val="bg1"/>
                </a:solidFill>
              </a:rPr>
              <a:t>CALL BACK SPORTELLO ON LINE</a:t>
            </a:r>
          </a:p>
          <a:p>
            <a:pPr defTabSz="449263">
              <a:buClr>
                <a:srgbClr val="000000"/>
              </a:buClr>
              <a:buSzPct val="100000"/>
              <a:buFont typeface="Times" pitchFamily="18" charset="0"/>
              <a:buNone/>
            </a:pPr>
            <a:r>
              <a:rPr lang="it-IT" sz="1800" i="1">
                <a:solidFill>
                  <a:schemeClr val="bg1"/>
                </a:solidFill>
              </a:rPr>
              <a:t>Motivi e modalità di contatto</a:t>
            </a: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3"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pPr>
            <a:r>
              <a:rPr lang="it-IT" sz="1800">
                <a:solidFill>
                  <a:schemeClr val="bg1"/>
                </a:solidFill>
              </a:rPr>
              <a:t>CALL BACK SPORTELLO ON LINE</a:t>
            </a:r>
          </a:p>
          <a:p>
            <a:pPr defTabSz="449263">
              <a:buClr>
                <a:srgbClr val="000000"/>
              </a:buClr>
              <a:buSzPct val="100000"/>
              <a:buFont typeface="Times" pitchFamily="18" charset="0"/>
              <a:buNone/>
            </a:pPr>
            <a:r>
              <a:rPr lang="it-IT" sz="1800" i="1">
                <a:solidFill>
                  <a:schemeClr val="bg1"/>
                </a:solidFill>
              </a:rPr>
              <a:t>Motivi e modalità di contatto</a:t>
            </a:r>
          </a:p>
        </p:txBody>
      </p:sp>
      <p:sp>
        <p:nvSpPr>
          <p:cNvPr id="289794" name="Rectangle 3"/>
          <p:cNvSpPr>
            <a:spLocks noChangeArrowheads="1"/>
          </p:cNvSpPr>
          <p:nvPr/>
        </p:nvSpPr>
        <p:spPr bwMode="auto">
          <a:xfrm>
            <a:off x="747713" y="1077913"/>
            <a:ext cx="8216900" cy="1008062"/>
          </a:xfrm>
          <a:prstGeom prst="rect">
            <a:avLst/>
          </a:prstGeom>
          <a:noFill/>
          <a:ln w="9525">
            <a:noFill/>
            <a:miter lim="800000"/>
            <a:headEnd/>
            <a:tailEnd/>
          </a:ln>
        </p:spPr>
        <p:txBody>
          <a:bodyPr lIns="90000" tIns="46800" rIns="90000" bIns="46800"/>
          <a:lstStyle/>
          <a:p>
            <a:pPr marL="265113" indent="-265113" algn="just">
              <a:spcBef>
                <a:spcPct val="20000"/>
              </a:spcBef>
              <a:buFont typeface="Arial" charset="0"/>
              <a:buBlip>
                <a:blip r:embed="rId3"/>
              </a:buBlip>
            </a:pPr>
            <a:r>
              <a:rPr lang="it-IT" sz="1200">
                <a:solidFill>
                  <a:schemeClr val="tx1"/>
                </a:solidFill>
                <a:latin typeface="Arial" charset="0"/>
              </a:rPr>
              <a:t>Per quali motivi ha utilizzato lo sportello online? (risposta multipla)</a:t>
            </a:r>
          </a:p>
        </p:txBody>
      </p:sp>
      <p:sp>
        <p:nvSpPr>
          <p:cNvPr id="7" name="Segnaposto numero diapositiva 6"/>
          <p:cNvSpPr>
            <a:spLocks noGrp="1"/>
          </p:cNvSpPr>
          <p:nvPr>
            <p:ph type="sldNum" sz="quarter" idx="10"/>
          </p:nvPr>
        </p:nvSpPr>
        <p:spPr/>
        <p:txBody>
          <a:bodyPr/>
          <a:lstStyle/>
          <a:p>
            <a:pPr>
              <a:defRPr/>
            </a:pPr>
            <a:fld id="{5B21E8D1-78B2-4A4C-9933-3BDC27986A03}" type="slidenum">
              <a:rPr lang="it-IT" smtClean="0"/>
              <a:pPr>
                <a:defRPr/>
              </a:pPr>
              <a:t>111</a:t>
            </a:fld>
            <a:endParaRPr lang="it-IT"/>
          </a:p>
        </p:txBody>
      </p:sp>
      <p:sp>
        <p:nvSpPr>
          <p:cNvPr id="289796" name="Rectangle 8"/>
          <p:cNvSpPr>
            <a:spLocks noGrp="1"/>
          </p:cNvSpPr>
          <p:nvPr>
            <p:ph type="title"/>
          </p:nvPr>
        </p:nvSpPr>
        <p:spPr>
          <a:xfrm>
            <a:off x="684213" y="44450"/>
            <a:ext cx="8204200" cy="1143000"/>
          </a:xfrm>
        </p:spPr>
        <p:txBody>
          <a:bodyPr/>
          <a:lstStyle/>
          <a:p>
            <a:pPr eaLnBrk="1" hangingPunct="1"/>
            <a:r>
              <a:rPr lang="it-IT" smtClean="0"/>
              <a:t>MOTIVI E MODALITÀ DELLA REGISTRAZIONE /1</a:t>
            </a:r>
          </a:p>
        </p:txBody>
      </p:sp>
      <p:sp>
        <p:nvSpPr>
          <p:cNvPr id="8" name="Text Box 10"/>
          <p:cNvSpPr txBox="1">
            <a:spLocks noChangeArrowheads="1"/>
          </p:cNvSpPr>
          <p:nvPr/>
        </p:nvSpPr>
        <p:spPr bwMode="auto">
          <a:xfrm>
            <a:off x="3492500" y="6097588"/>
            <a:ext cx="4000500" cy="509587"/>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r>
              <a:rPr lang="it-IT" sz="900" dirty="0">
                <a:solidFill>
                  <a:schemeClr val="tx1"/>
                </a:solidFill>
                <a:latin typeface="+mn-lt"/>
              </a:rPr>
              <a:t>UNIVERSO: </a:t>
            </a:r>
            <a:r>
              <a:rPr lang="it-IT" sz="900" dirty="0">
                <a:solidFill>
                  <a:schemeClr val="tx1"/>
                </a:solidFill>
                <a:latin typeface="Arial" charset="0"/>
              </a:rPr>
              <a:t>229.490</a:t>
            </a:r>
            <a:r>
              <a:rPr lang="it-IT" sz="900" dirty="0">
                <a:solidFill>
                  <a:schemeClr val="tx1"/>
                </a:solidFill>
              </a:rPr>
              <a:t> UTENZE</a:t>
            </a:r>
            <a:endParaRPr lang="it-IT" sz="900" dirty="0">
              <a:solidFill>
                <a:schemeClr val="tx1"/>
              </a:solidFill>
              <a:latin typeface="+mn-lt"/>
            </a:endParaRPr>
          </a:p>
          <a:p>
            <a:pPr algn="ctr" defTabSz="449263">
              <a:buClr>
                <a:srgbClr val="000000"/>
              </a:buClr>
              <a:buSzPct val="100000"/>
              <a:buFont typeface="Times" pitchFamily="18" charset="0"/>
              <a:buNone/>
              <a:defRPr/>
            </a:pPr>
            <a:r>
              <a:rPr lang="it-IT" sz="900" dirty="0">
                <a:solidFill>
                  <a:schemeClr val="tx1"/>
                </a:solidFill>
                <a:latin typeface="+mn-lt"/>
              </a:rPr>
              <a:t>BASE: </a:t>
            </a:r>
            <a:r>
              <a:rPr lang="it-IT" sz="900" dirty="0">
                <a:solidFill>
                  <a:schemeClr val="tx1"/>
                </a:solidFill>
                <a:latin typeface="+mn-lt"/>
              </a:rPr>
              <a:t>HANNO UTILIZZATO IL </a:t>
            </a:r>
            <a:r>
              <a:rPr lang="it-IT" sz="900" dirty="0">
                <a:solidFill>
                  <a:schemeClr val="tx1"/>
                </a:solidFill>
                <a:latin typeface="+mn-lt"/>
              </a:rPr>
              <a:t>SERVIZIO </a:t>
            </a:r>
            <a:r>
              <a:rPr lang="it-IT" sz="900" dirty="0" err="1">
                <a:solidFill>
                  <a:schemeClr val="tx1"/>
                </a:solidFill>
                <a:latin typeface="+mn-lt"/>
              </a:rPr>
              <a:t>DI</a:t>
            </a:r>
            <a:r>
              <a:rPr lang="it-IT" sz="900" dirty="0">
                <a:solidFill>
                  <a:schemeClr val="tx1"/>
                </a:solidFill>
                <a:latin typeface="+mn-lt"/>
              </a:rPr>
              <a:t> SPORTELLO ON </a:t>
            </a:r>
            <a:r>
              <a:rPr lang="it-IT" sz="900" dirty="0">
                <a:solidFill>
                  <a:schemeClr val="tx1"/>
                </a:solidFill>
                <a:latin typeface="+mn-lt"/>
              </a:rPr>
              <a:t>LINE</a:t>
            </a:r>
          </a:p>
          <a:p>
            <a:pPr algn="ctr" defTabSz="449263">
              <a:buClr>
                <a:srgbClr val="000000"/>
              </a:buClr>
              <a:buSzPct val="100000"/>
              <a:buFont typeface="Times" pitchFamily="18" charset="0"/>
              <a:buNone/>
              <a:defRPr/>
            </a:pPr>
            <a:r>
              <a:rPr lang="it-IT" sz="900" dirty="0">
                <a:solidFill>
                  <a:schemeClr val="tx1"/>
                </a:solidFill>
                <a:latin typeface="+mn-lt"/>
              </a:rPr>
              <a:t>(154 CASI AD HOC)</a:t>
            </a:r>
            <a:endParaRPr lang="it-IT" sz="900" b="1" dirty="0">
              <a:solidFill>
                <a:schemeClr val="tx1"/>
              </a:solidFill>
              <a:latin typeface="+mn-lt"/>
            </a:endParaRPr>
          </a:p>
        </p:txBody>
      </p:sp>
      <p:graphicFrame>
        <p:nvGraphicFramePr>
          <p:cNvPr id="289798" name="Object 8"/>
          <p:cNvGraphicFramePr>
            <a:graphicFrameLocks noChangeAspect="1"/>
          </p:cNvGraphicFramePr>
          <p:nvPr/>
        </p:nvGraphicFramePr>
        <p:xfrm>
          <a:off x="849313" y="1362075"/>
          <a:ext cx="7734300" cy="4710113"/>
        </p:xfrm>
        <a:graphic>
          <a:graphicData uri="http://schemas.openxmlformats.org/presentationml/2006/ole">
            <p:oleObj spid="_x0000_s289798" r:id="rId4" imgW="7736494" imgH="4712616" progId="Excel.Chart.8">
              <p:embed/>
            </p:oleObj>
          </a:graphicData>
        </a:graphic>
      </p:graphicFrame>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7"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pPr>
            <a:r>
              <a:rPr lang="it-IT" sz="1800">
                <a:solidFill>
                  <a:schemeClr val="bg1"/>
                </a:solidFill>
              </a:rPr>
              <a:t>CALL BACK SPORTELLO ON LINE</a:t>
            </a:r>
          </a:p>
          <a:p>
            <a:pPr defTabSz="449263">
              <a:buClr>
                <a:srgbClr val="000000"/>
              </a:buClr>
              <a:buSzPct val="100000"/>
              <a:buFont typeface="Times" pitchFamily="18" charset="0"/>
              <a:buNone/>
            </a:pPr>
            <a:r>
              <a:rPr lang="it-IT" sz="1800" i="1">
                <a:solidFill>
                  <a:schemeClr val="bg1"/>
                </a:solidFill>
              </a:rPr>
              <a:t>Motivi e modalità di contatto</a:t>
            </a:r>
          </a:p>
        </p:txBody>
      </p:sp>
      <p:sp>
        <p:nvSpPr>
          <p:cNvPr id="290818" name="Rectangle 8"/>
          <p:cNvSpPr>
            <a:spLocks noGrp="1"/>
          </p:cNvSpPr>
          <p:nvPr>
            <p:ph type="title" idx="4294967295"/>
          </p:nvPr>
        </p:nvSpPr>
        <p:spPr>
          <a:xfrm>
            <a:off x="760413" y="130175"/>
            <a:ext cx="8204200" cy="441325"/>
          </a:xfrm>
        </p:spPr>
        <p:txBody>
          <a:bodyPr/>
          <a:lstStyle/>
          <a:p>
            <a:pPr eaLnBrk="1" hangingPunct="1"/>
            <a:r>
              <a:rPr lang="it-IT" smtClean="0"/>
              <a:t>MOTIVI E MODALITÀ DELLA REGISTRAZIONE /2</a:t>
            </a:r>
          </a:p>
        </p:txBody>
      </p:sp>
      <p:sp>
        <p:nvSpPr>
          <p:cNvPr id="290819" name="Rectangle 3"/>
          <p:cNvSpPr>
            <a:spLocks noChangeArrowheads="1"/>
          </p:cNvSpPr>
          <p:nvPr/>
        </p:nvSpPr>
        <p:spPr bwMode="auto">
          <a:xfrm>
            <a:off x="747713" y="1077913"/>
            <a:ext cx="8216900" cy="279400"/>
          </a:xfrm>
          <a:prstGeom prst="rect">
            <a:avLst/>
          </a:prstGeom>
          <a:noFill/>
          <a:ln w="9525">
            <a:noFill/>
            <a:miter lim="800000"/>
            <a:headEnd/>
            <a:tailEnd/>
          </a:ln>
        </p:spPr>
        <p:txBody>
          <a:bodyPr lIns="90000" tIns="46800" rIns="90000" bIns="46800"/>
          <a:lstStyle/>
          <a:p>
            <a:pPr marL="265113" indent="-265113" algn="just">
              <a:spcBef>
                <a:spcPct val="20000"/>
              </a:spcBef>
              <a:buFont typeface="Arial" charset="0"/>
              <a:buBlip>
                <a:blip r:embed="rId3"/>
              </a:buBlip>
            </a:pPr>
            <a:r>
              <a:rPr lang="it-IT" sz="1200">
                <a:solidFill>
                  <a:schemeClr val="tx1"/>
                </a:solidFill>
                <a:latin typeface="Arial" charset="0"/>
              </a:rPr>
              <a:t>Dove ha reperito l’indirizzo dello sportello online di Acquedotto del Fiora? (risposta multipla)</a:t>
            </a:r>
          </a:p>
        </p:txBody>
      </p:sp>
      <p:sp>
        <p:nvSpPr>
          <p:cNvPr id="7" name="Segnaposto numero diapositiva 6"/>
          <p:cNvSpPr txBox="1">
            <a:spLocks noGrp="1"/>
          </p:cNvSpPr>
          <p:nvPr/>
        </p:nvSpPr>
        <p:spPr bwMode="auto">
          <a:xfrm>
            <a:off x="7881938" y="6643688"/>
            <a:ext cx="1262062" cy="214312"/>
          </a:xfrm>
          <a:prstGeom prst="rect">
            <a:avLst/>
          </a:prstGeom>
          <a:noFill/>
          <a:ln>
            <a:miter lim="800000"/>
            <a:headEnd/>
            <a:tailEnd/>
          </a:ln>
        </p:spPr>
        <p:txBody>
          <a:bodyPr anchor="ctr"/>
          <a:lstStyle/>
          <a:p>
            <a:pPr algn="r" eaLnBrk="0" hangingPunct="0">
              <a:defRPr/>
            </a:pPr>
            <a:fld id="{DB92F2AE-9131-454A-9953-A78AE45F0F60}" type="slidenum">
              <a:rPr lang="it-IT" sz="1200">
                <a:solidFill>
                  <a:schemeClr val="tx1"/>
                </a:solidFill>
                <a:latin typeface="+mn-lt"/>
                <a:ea typeface="Arial Unicode MS" pitchFamily="34" charset="-128"/>
                <a:cs typeface="+mj-cs"/>
              </a:rPr>
              <a:pPr algn="r" eaLnBrk="0" hangingPunct="0">
                <a:defRPr/>
              </a:pPr>
              <a:t>112</a:t>
            </a:fld>
            <a:endParaRPr lang="it-IT" sz="1200">
              <a:solidFill>
                <a:schemeClr val="tx1"/>
              </a:solidFill>
              <a:latin typeface="+mn-lt"/>
              <a:ea typeface="Arial Unicode MS" pitchFamily="34" charset="-128"/>
              <a:cs typeface="+mj-cs"/>
            </a:endParaRPr>
          </a:p>
        </p:txBody>
      </p:sp>
      <p:sp>
        <p:nvSpPr>
          <p:cNvPr id="10" name="Text Box 10"/>
          <p:cNvSpPr txBox="1">
            <a:spLocks noChangeArrowheads="1"/>
          </p:cNvSpPr>
          <p:nvPr/>
        </p:nvSpPr>
        <p:spPr bwMode="auto">
          <a:xfrm>
            <a:off x="3492500" y="6097588"/>
            <a:ext cx="4000500" cy="509587"/>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r>
              <a:rPr lang="it-IT" sz="900" dirty="0">
                <a:solidFill>
                  <a:schemeClr val="tx1"/>
                </a:solidFill>
                <a:latin typeface="+mn-lt"/>
              </a:rPr>
              <a:t>UNIVERSO: </a:t>
            </a:r>
            <a:r>
              <a:rPr lang="it-IT" sz="900" dirty="0">
                <a:solidFill>
                  <a:schemeClr val="tx1"/>
                </a:solidFill>
                <a:latin typeface="Arial" charset="0"/>
              </a:rPr>
              <a:t>229.490</a:t>
            </a:r>
            <a:r>
              <a:rPr lang="it-IT" sz="900" dirty="0">
                <a:solidFill>
                  <a:schemeClr val="tx1"/>
                </a:solidFill>
              </a:rPr>
              <a:t> UTENZE</a:t>
            </a:r>
            <a:endParaRPr lang="it-IT" sz="900" dirty="0">
              <a:solidFill>
                <a:schemeClr val="tx1"/>
              </a:solidFill>
              <a:latin typeface="+mn-lt"/>
            </a:endParaRPr>
          </a:p>
          <a:p>
            <a:pPr algn="ctr" defTabSz="449263">
              <a:buClr>
                <a:srgbClr val="000000"/>
              </a:buClr>
              <a:buSzPct val="100000"/>
              <a:buFont typeface="Times" pitchFamily="18" charset="0"/>
              <a:buNone/>
              <a:defRPr/>
            </a:pPr>
            <a:r>
              <a:rPr lang="it-IT" sz="900" dirty="0">
                <a:solidFill>
                  <a:schemeClr val="tx1"/>
                </a:solidFill>
                <a:latin typeface="+mn-lt"/>
              </a:rPr>
              <a:t>BASE: </a:t>
            </a:r>
            <a:r>
              <a:rPr lang="it-IT" sz="900" dirty="0">
                <a:solidFill>
                  <a:schemeClr val="tx1"/>
                </a:solidFill>
                <a:latin typeface="+mn-lt"/>
              </a:rPr>
              <a:t>HANNO UTILIZZATO IL </a:t>
            </a:r>
            <a:r>
              <a:rPr lang="it-IT" sz="900" dirty="0">
                <a:solidFill>
                  <a:schemeClr val="tx1"/>
                </a:solidFill>
                <a:latin typeface="+mn-lt"/>
              </a:rPr>
              <a:t>SERVIZIO </a:t>
            </a:r>
            <a:r>
              <a:rPr lang="it-IT" sz="900" dirty="0" err="1">
                <a:solidFill>
                  <a:schemeClr val="tx1"/>
                </a:solidFill>
                <a:latin typeface="+mn-lt"/>
              </a:rPr>
              <a:t>DI</a:t>
            </a:r>
            <a:r>
              <a:rPr lang="it-IT" sz="900" dirty="0">
                <a:solidFill>
                  <a:schemeClr val="tx1"/>
                </a:solidFill>
                <a:latin typeface="+mn-lt"/>
              </a:rPr>
              <a:t> SPORTELLO ON </a:t>
            </a:r>
            <a:r>
              <a:rPr lang="it-IT" sz="900" dirty="0">
                <a:solidFill>
                  <a:schemeClr val="tx1"/>
                </a:solidFill>
                <a:latin typeface="+mn-lt"/>
              </a:rPr>
              <a:t>LINE</a:t>
            </a:r>
          </a:p>
          <a:p>
            <a:pPr algn="ctr" defTabSz="449263">
              <a:buClr>
                <a:srgbClr val="000000"/>
              </a:buClr>
              <a:buSzPct val="100000"/>
              <a:buFont typeface="Times" pitchFamily="18" charset="0"/>
              <a:buNone/>
              <a:defRPr/>
            </a:pPr>
            <a:r>
              <a:rPr lang="it-IT" sz="900" dirty="0">
                <a:solidFill>
                  <a:schemeClr val="tx1"/>
                </a:solidFill>
                <a:latin typeface="+mn-lt"/>
              </a:rPr>
              <a:t>(154 CASI AD HOC)</a:t>
            </a:r>
            <a:endParaRPr lang="it-IT" sz="900" dirty="0">
              <a:solidFill>
                <a:schemeClr val="tx1"/>
              </a:solidFill>
              <a:latin typeface="+mn-lt"/>
            </a:endParaRPr>
          </a:p>
        </p:txBody>
      </p:sp>
      <p:graphicFrame>
        <p:nvGraphicFramePr>
          <p:cNvPr id="290822" name="Object 8"/>
          <p:cNvGraphicFramePr>
            <a:graphicFrameLocks noChangeAspect="1"/>
          </p:cNvGraphicFramePr>
          <p:nvPr/>
        </p:nvGraphicFramePr>
        <p:xfrm>
          <a:off x="849313" y="1362075"/>
          <a:ext cx="7734300" cy="4710113"/>
        </p:xfrm>
        <a:graphic>
          <a:graphicData uri="http://schemas.openxmlformats.org/presentationml/2006/ole">
            <p:oleObj spid="_x0000_s290822" r:id="rId4" imgW="7736494" imgH="4712616" progId="Excel.Chart.8">
              <p:embed/>
            </p:oleObj>
          </a:graphicData>
        </a:graphic>
      </p:graphicFrame>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1"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pPr>
            <a:r>
              <a:rPr lang="it-IT" sz="1800">
                <a:solidFill>
                  <a:schemeClr val="bg1"/>
                </a:solidFill>
              </a:rPr>
              <a:t>CALL BACK SPORTELLO ON LINE</a:t>
            </a:r>
          </a:p>
          <a:p>
            <a:pPr defTabSz="449263">
              <a:buClr>
                <a:srgbClr val="000000"/>
              </a:buClr>
              <a:buSzPct val="100000"/>
              <a:buFont typeface="Times" pitchFamily="18" charset="0"/>
              <a:buNone/>
            </a:pPr>
            <a:r>
              <a:rPr lang="it-IT" sz="1800" i="1">
                <a:solidFill>
                  <a:schemeClr val="bg1"/>
                </a:solidFill>
              </a:rPr>
              <a:t>Motivi e modalità di contatto</a:t>
            </a:r>
          </a:p>
        </p:txBody>
      </p:sp>
      <p:sp>
        <p:nvSpPr>
          <p:cNvPr id="291842" name="Rectangle 8"/>
          <p:cNvSpPr>
            <a:spLocks noGrp="1"/>
          </p:cNvSpPr>
          <p:nvPr>
            <p:ph type="title"/>
          </p:nvPr>
        </p:nvSpPr>
        <p:spPr>
          <a:xfrm>
            <a:off x="760413" y="130175"/>
            <a:ext cx="8204200" cy="441325"/>
          </a:xfrm>
        </p:spPr>
        <p:txBody>
          <a:bodyPr/>
          <a:lstStyle/>
          <a:p>
            <a:pPr eaLnBrk="1" hangingPunct="1"/>
            <a:r>
              <a:rPr lang="it-IT" smtClean="0"/>
              <a:t>MOTIVI E MODALITÀ DELLA REGISTRAZIONE /3</a:t>
            </a:r>
          </a:p>
        </p:txBody>
      </p:sp>
      <p:sp>
        <p:nvSpPr>
          <p:cNvPr id="291843" name="Rectangle 3"/>
          <p:cNvSpPr>
            <a:spLocks noChangeArrowheads="1"/>
          </p:cNvSpPr>
          <p:nvPr/>
        </p:nvSpPr>
        <p:spPr bwMode="auto">
          <a:xfrm>
            <a:off x="747713" y="1077913"/>
            <a:ext cx="8216900" cy="279400"/>
          </a:xfrm>
          <a:prstGeom prst="rect">
            <a:avLst/>
          </a:prstGeom>
          <a:noFill/>
          <a:ln w="9525">
            <a:noFill/>
            <a:miter lim="800000"/>
            <a:headEnd/>
            <a:tailEnd/>
          </a:ln>
        </p:spPr>
        <p:txBody>
          <a:bodyPr lIns="90000" tIns="46800" rIns="90000" bIns="46800"/>
          <a:lstStyle/>
          <a:p>
            <a:pPr marL="265113" indent="-265113" algn="just">
              <a:spcBef>
                <a:spcPct val="20000"/>
              </a:spcBef>
              <a:buFont typeface="Arial" charset="0"/>
              <a:buBlip>
                <a:blip r:embed="rId3"/>
              </a:buBlip>
            </a:pPr>
            <a:r>
              <a:rPr lang="it-IT" sz="1200">
                <a:solidFill>
                  <a:schemeClr val="tx1"/>
                </a:solidFill>
                <a:latin typeface="Arial" charset="0"/>
              </a:rPr>
              <a:t>Quando ha cercato di accedere allo sportello online lo ha sempre trovato disponibile e funzionante? </a:t>
            </a:r>
          </a:p>
        </p:txBody>
      </p:sp>
      <p:sp>
        <p:nvSpPr>
          <p:cNvPr id="7" name="Segnaposto numero diapositiva 6"/>
          <p:cNvSpPr>
            <a:spLocks noGrp="1"/>
          </p:cNvSpPr>
          <p:nvPr>
            <p:ph type="sldNum" sz="quarter" idx="10"/>
          </p:nvPr>
        </p:nvSpPr>
        <p:spPr/>
        <p:txBody>
          <a:bodyPr/>
          <a:lstStyle/>
          <a:p>
            <a:pPr>
              <a:defRPr/>
            </a:pPr>
            <a:fld id="{1B370573-A5A1-43E1-A018-1CC1EBC4CCF6}" type="slidenum">
              <a:rPr lang="it-IT" smtClean="0"/>
              <a:pPr>
                <a:defRPr/>
              </a:pPr>
              <a:t>113</a:t>
            </a:fld>
            <a:endParaRPr lang="it-IT"/>
          </a:p>
        </p:txBody>
      </p:sp>
      <p:sp>
        <p:nvSpPr>
          <p:cNvPr id="8" name="Text Box 10"/>
          <p:cNvSpPr txBox="1">
            <a:spLocks noChangeArrowheads="1"/>
          </p:cNvSpPr>
          <p:nvPr/>
        </p:nvSpPr>
        <p:spPr bwMode="auto">
          <a:xfrm>
            <a:off x="3492500" y="6097588"/>
            <a:ext cx="4000500" cy="509587"/>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r>
              <a:rPr lang="it-IT" sz="900" dirty="0">
                <a:solidFill>
                  <a:schemeClr val="tx1"/>
                </a:solidFill>
                <a:latin typeface="+mn-lt"/>
              </a:rPr>
              <a:t>UNIVERSO: </a:t>
            </a:r>
            <a:r>
              <a:rPr lang="it-IT" sz="900" dirty="0">
                <a:solidFill>
                  <a:schemeClr val="tx1"/>
                </a:solidFill>
                <a:latin typeface="Arial" charset="0"/>
              </a:rPr>
              <a:t>229.490</a:t>
            </a:r>
            <a:r>
              <a:rPr lang="it-IT" sz="900" dirty="0">
                <a:solidFill>
                  <a:schemeClr val="tx1"/>
                </a:solidFill>
              </a:rPr>
              <a:t> UTENZE</a:t>
            </a:r>
            <a:endParaRPr lang="it-IT" sz="900" dirty="0">
              <a:solidFill>
                <a:schemeClr val="tx1"/>
              </a:solidFill>
              <a:latin typeface="+mn-lt"/>
            </a:endParaRPr>
          </a:p>
          <a:p>
            <a:pPr algn="ctr" defTabSz="449263">
              <a:buClr>
                <a:srgbClr val="000000"/>
              </a:buClr>
              <a:buSzPct val="100000"/>
              <a:buFont typeface="Times" pitchFamily="18" charset="0"/>
              <a:buNone/>
              <a:defRPr/>
            </a:pPr>
            <a:r>
              <a:rPr lang="it-IT" sz="900" dirty="0">
                <a:solidFill>
                  <a:schemeClr val="tx1"/>
                </a:solidFill>
                <a:latin typeface="+mn-lt"/>
              </a:rPr>
              <a:t>BASE: </a:t>
            </a:r>
            <a:r>
              <a:rPr lang="it-IT" sz="900" dirty="0">
                <a:solidFill>
                  <a:schemeClr val="tx1"/>
                </a:solidFill>
                <a:latin typeface="+mn-lt"/>
              </a:rPr>
              <a:t>HANNO UTILIZZATO IL </a:t>
            </a:r>
            <a:r>
              <a:rPr lang="it-IT" sz="900" dirty="0">
                <a:solidFill>
                  <a:schemeClr val="tx1"/>
                </a:solidFill>
                <a:latin typeface="+mn-lt"/>
              </a:rPr>
              <a:t>SERVIZIO </a:t>
            </a:r>
            <a:r>
              <a:rPr lang="it-IT" sz="900" dirty="0" err="1">
                <a:solidFill>
                  <a:schemeClr val="tx1"/>
                </a:solidFill>
                <a:latin typeface="+mn-lt"/>
              </a:rPr>
              <a:t>DI</a:t>
            </a:r>
            <a:r>
              <a:rPr lang="it-IT" sz="900" dirty="0">
                <a:solidFill>
                  <a:schemeClr val="tx1"/>
                </a:solidFill>
                <a:latin typeface="+mn-lt"/>
              </a:rPr>
              <a:t> SPORTELLO ON </a:t>
            </a:r>
            <a:r>
              <a:rPr lang="it-IT" sz="900" dirty="0">
                <a:solidFill>
                  <a:schemeClr val="tx1"/>
                </a:solidFill>
                <a:latin typeface="+mn-lt"/>
              </a:rPr>
              <a:t>LINE</a:t>
            </a:r>
          </a:p>
          <a:p>
            <a:pPr algn="ctr" defTabSz="449263">
              <a:buClr>
                <a:srgbClr val="000000"/>
              </a:buClr>
              <a:buSzPct val="100000"/>
              <a:buFont typeface="Times" pitchFamily="18" charset="0"/>
              <a:buNone/>
              <a:defRPr/>
            </a:pPr>
            <a:r>
              <a:rPr lang="it-IT" sz="900" dirty="0">
                <a:solidFill>
                  <a:schemeClr val="tx1"/>
                </a:solidFill>
                <a:latin typeface="+mn-lt"/>
              </a:rPr>
              <a:t>(154 CASI AD HOC)</a:t>
            </a:r>
            <a:endParaRPr lang="it-IT" sz="900" dirty="0">
              <a:solidFill>
                <a:schemeClr val="tx1"/>
              </a:solidFill>
              <a:latin typeface="+mn-lt"/>
            </a:endParaRPr>
          </a:p>
        </p:txBody>
      </p:sp>
      <p:graphicFrame>
        <p:nvGraphicFramePr>
          <p:cNvPr id="291846" name="Object 71"/>
          <p:cNvGraphicFramePr>
            <a:graphicFrameLocks noChangeAspect="1"/>
          </p:cNvGraphicFramePr>
          <p:nvPr/>
        </p:nvGraphicFramePr>
        <p:xfrm>
          <a:off x="1352550" y="1146175"/>
          <a:ext cx="7394575" cy="4640263"/>
        </p:xfrm>
        <a:graphic>
          <a:graphicData uri="http://schemas.openxmlformats.org/presentationml/2006/ole">
            <p:oleObj spid="_x0000_s291846" r:id="rId4" imgW="7395089" imgH="4639458" progId="Excel.Chart.8">
              <p:embed/>
            </p:oleObj>
          </a:graphicData>
        </a:graphic>
      </p:graphicFrame>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2865" name="Group 4"/>
          <p:cNvGrpSpPr>
            <a:grpSpLocks/>
          </p:cNvGrpSpPr>
          <p:nvPr/>
        </p:nvGrpSpPr>
        <p:grpSpPr bwMode="auto">
          <a:xfrm>
            <a:off x="4786313" y="3616325"/>
            <a:ext cx="574675" cy="215900"/>
            <a:chOff x="2629" y="2115"/>
            <a:chExt cx="342" cy="226"/>
          </a:xfrm>
        </p:grpSpPr>
        <p:sp>
          <p:nvSpPr>
            <p:cNvPr id="292884" name="AutoShape 5"/>
            <p:cNvSpPr>
              <a:spLocks noChangeArrowheads="1"/>
            </p:cNvSpPr>
            <p:nvPr/>
          </p:nvSpPr>
          <p:spPr bwMode="auto">
            <a:xfrm>
              <a:off x="2789" y="2115"/>
              <a:ext cx="182" cy="226"/>
            </a:xfrm>
            <a:prstGeom prst="chevron">
              <a:avLst>
                <a:gd name="adj" fmla="val 25000"/>
              </a:avLst>
            </a:prstGeom>
            <a:solidFill>
              <a:srgbClr val="FFCC00"/>
            </a:solidFill>
            <a:ln w="12700" algn="ctr">
              <a:noFill/>
              <a:miter lim="800000"/>
              <a:headEnd/>
              <a:tailEnd/>
            </a:ln>
          </p:spPr>
          <p:txBody>
            <a:bodyPr wrap="none" lIns="90000" tIns="46800" rIns="90000" bIns="46800" anchor="ctr"/>
            <a:lstStyle/>
            <a:p>
              <a:pPr algn="ctr">
                <a:buClr>
                  <a:srgbClr val="000000"/>
                </a:buClr>
                <a:buSzPct val="100000"/>
                <a:buFont typeface="Times" pitchFamily="18" charset="0"/>
                <a:buNone/>
              </a:pPr>
              <a:endParaRPr lang="it-IT" b="1"/>
            </a:p>
          </p:txBody>
        </p:sp>
        <p:sp>
          <p:nvSpPr>
            <p:cNvPr id="292885" name="AutoShape 6"/>
            <p:cNvSpPr>
              <a:spLocks noChangeArrowheads="1"/>
            </p:cNvSpPr>
            <p:nvPr/>
          </p:nvSpPr>
          <p:spPr bwMode="auto">
            <a:xfrm>
              <a:off x="2629" y="2115"/>
              <a:ext cx="182" cy="226"/>
            </a:xfrm>
            <a:prstGeom prst="chevron">
              <a:avLst>
                <a:gd name="adj" fmla="val 25000"/>
              </a:avLst>
            </a:prstGeom>
            <a:solidFill>
              <a:srgbClr val="FFCC00"/>
            </a:solidFill>
            <a:ln w="12700" algn="ctr">
              <a:noFill/>
              <a:miter lim="800000"/>
              <a:headEnd/>
              <a:tailEnd/>
            </a:ln>
          </p:spPr>
          <p:txBody>
            <a:bodyPr wrap="none" lIns="90000" tIns="46800" rIns="90000" bIns="46800" anchor="ctr"/>
            <a:lstStyle/>
            <a:p>
              <a:pPr algn="ctr">
                <a:buClr>
                  <a:srgbClr val="000000"/>
                </a:buClr>
                <a:buSzPct val="100000"/>
                <a:buFont typeface="Times" pitchFamily="18" charset="0"/>
                <a:buNone/>
              </a:pPr>
              <a:endParaRPr lang="it-IT" b="1"/>
            </a:p>
          </p:txBody>
        </p:sp>
      </p:grpSp>
      <p:sp>
        <p:nvSpPr>
          <p:cNvPr id="292866" name="Line 7"/>
          <p:cNvSpPr>
            <a:spLocks noChangeShapeType="1"/>
          </p:cNvSpPr>
          <p:nvPr/>
        </p:nvSpPr>
        <p:spPr bwMode="auto">
          <a:xfrm>
            <a:off x="8029575" y="3471863"/>
            <a:ext cx="0" cy="1727200"/>
          </a:xfrm>
          <a:prstGeom prst="line">
            <a:avLst/>
          </a:prstGeom>
          <a:noFill/>
          <a:ln w="57150">
            <a:solidFill>
              <a:schemeClr val="bg1"/>
            </a:solidFill>
            <a:round/>
            <a:headEnd/>
            <a:tailEnd/>
          </a:ln>
        </p:spPr>
        <p:txBody>
          <a:bodyPr lIns="90000" tIns="46800" rIns="90000" bIns="46800"/>
          <a:lstStyle/>
          <a:p>
            <a:endParaRPr lang="it-IT"/>
          </a:p>
        </p:txBody>
      </p:sp>
      <p:sp>
        <p:nvSpPr>
          <p:cNvPr id="292867" name="Text Box 8"/>
          <p:cNvSpPr txBox="1">
            <a:spLocks noChangeArrowheads="1"/>
          </p:cNvSpPr>
          <p:nvPr/>
        </p:nvSpPr>
        <p:spPr bwMode="auto">
          <a:xfrm>
            <a:off x="5429250" y="3379788"/>
            <a:ext cx="3492500" cy="806450"/>
          </a:xfrm>
          <a:prstGeom prst="rect">
            <a:avLst/>
          </a:prstGeom>
          <a:noFill/>
          <a:ln w="9525">
            <a:noFill/>
            <a:miter lim="800000"/>
            <a:headEnd/>
            <a:tailEnd/>
          </a:ln>
        </p:spPr>
        <p:txBody>
          <a:bodyPr lIns="169695" tIns="124443" rIns="169695" bIns="124443" anchor="ctr">
            <a:spAutoFit/>
          </a:bodyPr>
          <a:lstStyle/>
          <a:p>
            <a:pPr marL="177800" indent="-177800" defTabSz="957263">
              <a:buClr>
                <a:srgbClr val="000000"/>
              </a:buClr>
              <a:buSzPct val="100000"/>
              <a:buFont typeface="Times" pitchFamily="18" charset="0"/>
              <a:buBlip>
                <a:blip r:embed="rId3"/>
              </a:buBlip>
            </a:pPr>
            <a:r>
              <a:rPr lang="it-IT" sz="1200">
                <a:solidFill>
                  <a:schemeClr val="tx1"/>
                </a:solidFill>
                <a:latin typeface="Arial" charset="0"/>
              </a:rPr>
              <a:t>Quali sono le carenze che riscontra nelle funzionalità dello sportello online?  </a:t>
            </a:r>
            <a:r>
              <a:rPr lang="it-IT" sz="1200" i="1">
                <a:solidFill>
                  <a:schemeClr val="tx1"/>
                </a:solidFill>
                <a:latin typeface="Arial" charset="0"/>
              </a:rPr>
              <a:t>(risposta multipla)</a:t>
            </a:r>
          </a:p>
        </p:txBody>
      </p:sp>
      <p:sp>
        <p:nvSpPr>
          <p:cNvPr id="292868" name="Rectangle 16"/>
          <p:cNvSpPr>
            <a:spLocks noGrp="1" noChangeArrowheads="1"/>
          </p:cNvSpPr>
          <p:nvPr>
            <p:ph type="title"/>
          </p:nvPr>
        </p:nvSpPr>
        <p:spPr/>
        <p:txBody>
          <a:bodyPr/>
          <a:lstStyle/>
          <a:p>
            <a:pPr eaLnBrk="1" hangingPunct="1"/>
            <a:r>
              <a:rPr lang="it-IT" smtClean="0"/>
              <a:t>MOTIVI E MODALITÀ DI CONTATTO /4</a:t>
            </a:r>
          </a:p>
        </p:txBody>
      </p:sp>
      <p:sp>
        <p:nvSpPr>
          <p:cNvPr id="292869"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pPr>
            <a:r>
              <a:rPr lang="it-IT" sz="1800">
                <a:solidFill>
                  <a:schemeClr val="bg1"/>
                </a:solidFill>
              </a:rPr>
              <a:t>CALL BACK SPORTELLO ON LINE</a:t>
            </a:r>
          </a:p>
          <a:p>
            <a:pPr defTabSz="449263">
              <a:buClr>
                <a:srgbClr val="000000"/>
              </a:buClr>
              <a:buSzPct val="100000"/>
              <a:buFont typeface="Times" pitchFamily="18" charset="0"/>
              <a:buNone/>
            </a:pPr>
            <a:r>
              <a:rPr lang="it-IT" sz="1800" i="1">
                <a:solidFill>
                  <a:schemeClr val="bg1"/>
                </a:solidFill>
              </a:rPr>
              <a:t>Motivi e modalità di contatto</a:t>
            </a:r>
          </a:p>
        </p:txBody>
      </p:sp>
      <p:sp>
        <p:nvSpPr>
          <p:cNvPr id="292870" name="Rectangle 3"/>
          <p:cNvSpPr>
            <a:spLocks noChangeArrowheads="1"/>
          </p:cNvSpPr>
          <p:nvPr/>
        </p:nvSpPr>
        <p:spPr bwMode="auto">
          <a:xfrm>
            <a:off x="747713" y="1077913"/>
            <a:ext cx="8216900" cy="350837"/>
          </a:xfrm>
          <a:prstGeom prst="rect">
            <a:avLst/>
          </a:prstGeom>
          <a:noFill/>
          <a:ln w="9525">
            <a:noFill/>
            <a:miter lim="800000"/>
            <a:headEnd/>
            <a:tailEnd/>
          </a:ln>
        </p:spPr>
        <p:txBody>
          <a:bodyPr lIns="90000" tIns="46800" rIns="90000" bIns="46800"/>
          <a:lstStyle/>
          <a:p>
            <a:pPr marL="265113" indent="-265113" algn="just">
              <a:spcBef>
                <a:spcPct val="20000"/>
              </a:spcBef>
              <a:buFont typeface="Times" pitchFamily="18" charset="0"/>
              <a:buBlip>
                <a:blip r:embed="rId3"/>
              </a:buBlip>
            </a:pPr>
            <a:r>
              <a:rPr lang="it-IT" sz="1200">
                <a:solidFill>
                  <a:schemeClr val="tx1"/>
                </a:solidFill>
                <a:latin typeface="Arial" charset="0"/>
              </a:rPr>
              <a:t>Operando attraverso lo sportello online riesce a trovare una risposta alle sue esigenze? </a:t>
            </a:r>
          </a:p>
        </p:txBody>
      </p:sp>
      <p:graphicFrame>
        <p:nvGraphicFramePr>
          <p:cNvPr id="50241" name="Group 65"/>
          <p:cNvGraphicFramePr>
            <a:graphicFrameLocks noGrp="1"/>
          </p:cNvGraphicFramePr>
          <p:nvPr/>
        </p:nvGraphicFramePr>
        <p:xfrm>
          <a:off x="5076825" y="4117975"/>
          <a:ext cx="3876675" cy="909638"/>
        </p:xfrm>
        <a:graphic>
          <a:graphicData uri="http://schemas.openxmlformats.org/drawingml/2006/table">
            <a:tbl>
              <a:tblPr/>
              <a:tblGrid>
                <a:gridCol w="3333750"/>
                <a:gridCol w="542925"/>
              </a:tblGrid>
              <a:tr h="530804">
                <a:tc>
                  <a:txBody>
                    <a:bodyPr/>
                    <a:lstStyle/>
                    <a:p>
                      <a:pPr marL="0" marR="0" lvl="0" indent="0" algn="l" defTabSz="914400" rtl="0" eaLnBrk="1" fontAlgn="t" latinLnBrk="0" hangingPunct="1">
                        <a:lnSpc>
                          <a:spcPct val="100000"/>
                        </a:lnSpc>
                        <a:spcBef>
                          <a:spcPct val="0"/>
                        </a:spcBef>
                        <a:spcAft>
                          <a:spcPct val="0"/>
                        </a:spcAft>
                        <a:buClrTx/>
                        <a:buSzTx/>
                        <a:buFontTx/>
                        <a:buNone/>
                        <a:tabLst/>
                        <a:defRPr/>
                      </a:pPr>
                      <a:r>
                        <a:rPr kumimoji="0" lang="it-IT" sz="1100" b="0" i="0" u="none" strike="noStrike" cap="none" normalizeH="0" baseline="0" dirty="0" smtClean="0">
                          <a:ln>
                            <a:noFill/>
                          </a:ln>
                          <a:solidFill>
                            <a:schemeClr val="tx1"/>
                          </a:solidFill>
                          <a:effectLst/>
                          <a:latin typeface="Arial" charset="0"/>
                          <a:cs typeface="Lucida Sans Unicode" pitchFamily="34" charset="0"/>
                        </a:rPr>
                        <a:t>Per concludere la pratica  ho dovuto contattare il numero verde</a:t>
                      </a:r>
                    </a:p>
                  </a:txBody>
                  <a:tcPr marL="9525" marR="9525" marT="9525" marB="0" anchor="ctr" horzOverflow="overflow">
                    <a:lnL w="28575" cap="flat" cmpd="sng" algn="ctr">
                      <a:solidFill>
                        <a:srgbClr val="FF9900"/>
                      </a:solidFill>
                      <a:prstDash val="solid"/>
                      <a:round/>
                      <a:headEnd type="none" w="med" len="med"/>
                      <a:tailEnd type="none" w="med" len="med"/>
                    </a:lnL>
                    <a:lnR>
                      <a:noFill/>
                    </a:lnR>
                    <a:lnT w="28575" cap="flat" cmpd="sng" algn="ctr">
                      <a:solidFill>
                        <a:srgbClr val="FF99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it-IT" sz="1100" b="0" i="0" u="none" strike="noStrike" cap="none" normalizeH="0" baseline="0" dirty="0" smtClean="0">
                          <a:ln>
                            <a:noFill/>
                          </a:ln>
                          <a:solidFill>
                            <a:schemeClr val="tx1"/>
                          </a:solidFill>
                          <a:effectLst/>
                          <a:latin typeface="Arial" charset="0"/>
                          <a:cs typeface="Lucida Sans Unicode" pitchFamily="34" charset="0"/>
                        </a:rPr>
                        <a:t>68%</a:t>
                      </a:r>
                    </a:p>
                  </a:txBody>
                  <a:tcPr marL="9525" marR="9525" marT="9525" marB="0" anchor="ctr" horzOverflow="overflow">
                    <a:lnL>
                      <a:noFill/>
                    </a:lnL>
                    <a:lnR w="28575" cap="flat" cmpd="sng" algn="ctr">
                      <a:solidFill>
                        <a:srgbClr val="FF9900"/>
                      </a:solidFill>
                      <a:prstDash val="solid"/>
                      <a:round/>
                      <a:headEnd type="none" w="med" len="med"/>
                      <a:tailEnd type="none" w="med" len="med"/>
                    </a:lnR>
                    <a:lnT w="28575" cap="flat" cmpd="sng" algn="ctr">
                      <a:solidFill>
                        <a:srgbClr val="FF9900"/>
                      </a:solidFill>
                      <a:prstDash val="solid"/>
                      <a:round/>
                      <a:headEnd type="none" w="med" len="med"/>
                      <a:tailEnd type="none" w="med" len="med"/>
                    </a:lnT>
                    <a:lnB>
                      <a:noFill/>
                    </a:lnB>
                    <a:lnTlToBr>
                      <a:noFill/>
                    </a:lnTlToBr>
                    <a:lnBlToTr>
                      <a:noFill/>
                    </a:lnBlToTr>
                    <a:noFill/>
                  </a:tcPr>
                </a:tc>
              </a:tr>
              <a:tr h="379245">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it-IT" sz="1100" b="0" i="0" u="none" strike="noStrike" cap="none" normalizeH="0" baseline="0" dirty="0" smtClean="0">
                          <a:ln>
                            <a:noFill/>
                          </a:ln>
                          <a:solidFill>
                            <a:schemeClr val="tx1"/>
                          </a:solidFill>
                          <a:effectLst/>
                          <a:latin typeface="Arial" charset="0"/>
                          <a:cs typeface="Lucida Sans Unicode" pitchFamily="34" charset="0"/>
                        </a:rPr>
                        <a:t>Le risposte alle mie richieste / reclami non arrivano</a:t>
                      </a:r>
                    </a:p>
                  </a:txBody>
                  <a:tcPr marL="9525" marR="9525" marT="9525" marB="0" anchor="ctr" horzOverflow="overflow">
                    <a:lnL w="28575" cap="flat" cmpd="sng" algn="ctr">
                      <a:solidFill>
                        <a:srgbClr val="FF9900"/>
                      </a:solidFill>
                      <a:prstDash val="solid"/>
                      <a:round/>
                      <a:headEnd type="none" w="med" len="med"/>
                      <a:tailEnd type="none" w="med" len="med"/>
                    </a:lnL>
                    <a:lnR>
                      <a:noFill/>
                    </a:lnR>
                    <a:lnT>
                      <a:noFill/>
                    </a:lnT>
                    <a:lnB w="28575" cap="flat" cmpd="sng" algn="ctr">
                      <a:solidFill>
                        <a:srgbClr val="FF99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it-IT" sz="1100" b="0" i="0" u="none" strike="noStrike" cap="none" normalizeH="0" baseline="0" dirty="0" smtClean="0">
                          <a:ln>
                            <a:noFill/>
                          </a:ln>
                          <a:solidFill>
                            <a:schemeClr val="tx1"/>
                          </a:solidFill>
                          <a:effectLst/>
                          <a:latin typeface="Arial" charset="0"/>
                          <a:cs typeface="Lucida Sans Unicode" pitchFamily="34" charset="0"/>
                        </a:rPr>
                        <a:t>32%</a:t>
                      </a:r>
                    </a:p>
                  </a:txBody>
                  <a:tcPr marL="9525" marR="9525" marT="9525" marB="0" anchor="ctr" horzOverflow="overflow">
                    <a:lnL>
                      <a:noFill/>
                    </a:lnL>
                    <a:lnR w="28575" cap="flat" cmpd="sng" algn="ctr">
                      <a:solidFill>
                        <a:srgbClr val="FF9900"/>
                      </a:solidFill>
                      <a:prstDash val="solid"/>
                      <a:round/>
                      <a:headEnd type="none" w="med" len="med"/>
                      <a:tailEnd type="none" w="med" len="med"/>
                    </a:lnR>
                    <a:lnT>
                      <a:noFill/>
                    </a:lnT>
                    <a:lnB w="28575" cap="flat" cmpd="sng" algn="ctr">
                      <a:solidFill>
                        <a:srgbClr val="FF9900"/>
                      </a:solidFill>
                      <a:prstDash val="solid"/>
                      <a:round/>
                      <a:headEnd type="none" w="med" len="med"/>
                      <a:tailEnd type="none" w="med" len="med"/>
                    </a:lnB>
                    <a:lnTlToBr>
                      <a:noFill/>
                    </a:lnTlToBr>
                    <a:lnBlToTr>
                      <a:noFill/>
                    </a:lnBlToTr>
                    <a:noFill/>
                  </a:tcPr>
                </a:tc>
              </a:tr>
            </a:tbl>
          </a:graphicData>
        </a:graphic>
      </p:graphicFrame>
      <p:sp>
        <p:nvSpPr>
          <p:cNvPr id="23" name="Segnaposto numero diapositiva 22"/>
          <p:cNvSpPr>
            <a:spLocks noGrp="1"/>
          </p:cNvSpPr>
          <p:nvPr>
            <p:ph type="sldNum" sz="quarter" idx="10"/>
          </p:nvPr>
        </p:nvSpPr>
        <p:spPr/>
        <p:txBody>
          <a:bodyPr/>
          <a:lstStyle/>
          <a:p>
            <a:pPr>
              <a:defRPr/>
            </a:pPr>
            <a:fld id="{62F834D5-55F5-4F10-9AB4-E6C679F789C8}" type="slidenum">
              <a:rPr lang="it-IT" smtClean="0"/>
              <a:pPr>
                <a:defRPr/>
              </a:pPr>
              <a:t>114</a:t>
            </a:fld>
            <a:endParaRPr lang="it-IT"/>
          </a:p>
        </p:txBody>
      </p:sp>
      <p:sp>
        <p:nvSpPr>
          <p:cNvPr id="14" name="Text Box 10"/>
          <p:cNvSpPr txBox="1">
            <a:spLocks noChangeArrowheads="1"/>
          </p:cNvSpPr>
          <p:nvPr/>
        </p:nvSpPr>
        <p:spPr bwMode="auto">
          <a:xfrm>
            <a:off x="5429250" y="5218113"/>
            <a:ext cx="3071813" cy="371475"/>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r>
              <a:rPr lang="it-IT" sz="900" dirty="0">
                <a:solidFill>
                  <a:schemeClr val="tx1"/>
                </a:solidFill>
                <a:latin typeface="+mn-lt"/>
              </a:rPr>
              <a:t>BASE: HANNO TROVATO SOLO IN PARTE UNA RISPOSTA ALLE LORO ESIGENZE </a:t>
            </a:r>
            <a:r>
              <a:rPr lang="it-IT" sz="900" dirty="0">
                <a:solidFill>
                  <a:schemeClr val="tx1"/>
                </a:solidFill>
                <a:latin typeface="+mn-lt"/>
              </a:rPr>
              <a:t>(16%)</a:t>
            </a:r>
            <a:endParaRPr lang="it-IT" sz="900" dirty="0">
              <a:solidFill>
                <a:schemeClr val="tx1"/>
              </a:solidFill>
              <a:latin typeface="+mn-lt"/>
            </a:endParaRPr>
          </a:p>
        </p:txBody>
      </p:sp>
      <p:sp>
        <p:nvSpPr>
          <p:cNvPr id="15" name="Text Box 10"/>
          <p:cNvSpPr txBox="1">
            <a:spLocks noChangeArrowheads="1"/>
          </p:cNvSpPr>
          <p:nvPr/>
        </p:nvSpPr>
        <p:spPr bwMode="auto">
          <a:xfrm>
            <a:off x="938213" y="4910138"/>
            <a:ext cx="4000500" cy="509587"/>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r>
              <a:rPr lang="it-IT" sz="900" dirty="0">
                <a:solidFill>
                  <a:schemeClr val="tx1"/>
                </a:solidFill>
                <a:latin typeface="+mn-lt"/>
              </a:rPr>
              <a:t>UNIVERSO: </a:t>
            </a:r>
            <a:r>
              <a:rPr lang="it-IT" sz="900" dirty="0">
                <a:solidFill>
                  <a:schemeClr val="tx1"/>
                </a:solidFill>
                <a:latin typeface="Arial" charset="0"/>
              </a:rPr>
              <a:t>229.490</a:t>
            </a:r>
            <a:r>
              <a:rPr lang="it-IT" sz="900" dirty="0">
                <a:solidFill>
                  <a:schemeClr val="tx1"/>
                </a:solidFill>
              </a:rPr>
              <a:t> UTENZE</a:t>
            </a:r>
            <a:endParaRPr lang="it-IT" sz="900" dirty="0">
              <a:solidFill>
                <a:schemeClr val="tx1"/>
              </a:solidFill>
              <a:latin typeface="+mn-lt"/>
            </a:endParaRPr>
          </a:p>
          <a:p>
            <a:pPr algn="ctr" defTabSz="449263">
              <a:buClr>
                <a:srgbClr val="000000"/>
              </a:buClr>
              <a:buSzPct val="100000"/>
              <a:buFont typeface="Times" pitchFamily="18" charset="0"/>
              <a:buNone/>
              <a:defRPr/>
            </a:pPr>
            <a:r>
              <a:rPr lang="it-IT" sz="900" dirty="0">
                <a:solidFill>
                  <a:schemeClr val="tx1"/>
                </a:solidFill>
                <a:latin typeface="+mn-lt"/>
              </a:rPr>
              <a:t>BASE: </a:t>
            </a:r>
            <a:r>
              <a:rPr lang="it-IT" sz="900" dirty="0">
                <a:solidFill>
                  <a:schemeClr val="tx1"/>
                </a:solidFill>
                <a:latin typeface="+mn-lt"/>
              </a:rPr>
              <a:t>HANNO UTILIZZATO IL </a:t>
            </a:r>
            <a:r>
              <a:rPr lang="it-IT" sz="900" dirty="0">
                <a:solidFill>
                  <a:schemeClr val="tx1"/>
                </a:solidFill>
                <a:latin typeface="+mn-lt"/>
              </a:rPr>
              <a:t>SERVIZIO </a:t>
            </a:r>
            <a:r>
              <a:rPr lang="it-IT" sz="900" dirty="0" err="1">
                <a:solidFill>
                  <a:schemeClr val="tx1"/>
                </a:solidFill>
                <a:latin typeface="+mn-lt"/>
              </a:rPr>
              <a:t>DI</a:t>
            </a:r>
            <a:r>
              <a:rPr lang="it-IT" sz="900" dirty="0">
                <a:solidFill>
                  <a:schemeClr val="tx1"/>
                </a:solidFill>
                <a:latin typeface="+mn-lt"/>
              </a:rPr>
              <a:t> SPORTELLO ON </a:t>
            </a:r>
            <a:r>
              <a:rPr lang="it-IT" sz="900" dirty="0">
                <a:solidFill>
                  <a:schemeClr val="tx1"/>
                </a:solidFill>
                <a:latin typeface="+mn-lt"/>
              </a:rPr>
              <a:t>LINE</a:t>
            </a:r>
          </a:p>
          <a:p>
            <a:pPr algn="ctr" defTabSz="449263">
              <a:buClr>
                <a:srgbClr val="000000"/>
              </a:buClr>
              <a:buSzPct val="100000"/>
              <a:buFont typeface="Times" pitchFamily="18" charset="0"/>
              <a:buNone/>
              <a:defRPr/>
            </a:pPr>
            <a:r>
              <a:rPr lang="it-IT" sz="900" dirty="0">
                <a:solidFill>
                  <a:schemeClr val="tx1"/>
                </a:solidFill>
                <a:latin typeface="+mn-lt"/>
              </a:rPr>
              <a:t>(154 CASI AD HOC)</a:t>
            </a:r>
            <a:endParaRPr lang="it-IT" sz="900" dirty="0">
              <a:solidFill>
                <a:schemeClr val="tx1"/>
              </a:solidFill>
              <a:latin typeface="+mn-lt"/>
            </a:endParaRPr>
          </a:p>
        </p:txBody>
      </p:sp>
      <p:graphicFrame>
        <p:nvGraphicFramePr>
          <p:cNvPr id="292883" name="Object 71"/>
          <p:cNvGraphicFramePr>
            <a:graphicFrameLocks noChangeAspect="1"/>
          </p:cNvGraphicFramePr>
          <p:nvPr/>
        </p:nvGraphicFramePr>
        <p:xfrm>
          <a:off x="771525" y="1377950"/>
          <a:ext cx="4135438" cy="3582988"/>
        </p:xfrm>
        <a:graphic>
          <a:graphicData uri="http://schemas.openxmlformats.org/presentationml/2006/ole">
            <p:oleObj spid="_x0000_s292883" r:id="rId4" imgW="4133446" imgH="3584759" progId="Excel.Chart.8">
              <p:embed/>
            </p:oleObj>
          </a:graphicData>
        </a:graphic>
      </p:graphicFrame>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0"/>
          </p:nvPr>
        </p:nvSpPr>
        <p:spPr/>
        <p:txBody>
          <a:bodyPr/>
          <a:lstStyle/>
          <a:p>
            <a:pPr>
              <a:defRPr/>
            </a:pPr>
            <a:fld id="{229AF936-A040-4503-8920-3E063CF313FB}" type="slidenum">
              <a:rPr lang="it-IT" smtClean="0"/>
              <a:pPr>
                <a:defRPr/>
              </a:pPr>
              <a:t>115</a:t>
            </a:fld>
            <a:endParaRPr lang="it-IT"/>
          </a:p>
        </p:txBody>
      </p:sp>
      <p:sp>
        <p:nvSpPr>
          <p:cNvPr id="293890" name="Rectangle 2"/>
          <p:cNvSpPr>
            <a:spLocks noChangeArrowheads="1"/>
          </p:cNvSpPr>
          <p:nvPr/>
        </p:nvSpPr>
        <p:spPr bwMode="auto">
          <a:xfrm>
            <a:off x="971550" y="3789363"/>
            <a:ext cx="8110538" cy="1727200"/>
          </a:xfrm>
          <a:prstGeom prst="rect">
            <a:avLst/>
          </a:prstGeom>
          <a:noFill/>
          <a:ln w="9525">
            <a:noFill/>
            <a:miter lim="800000"/>
            <a:headEnd/>
            <a:tailEnd/>
          </a:ln>
        </p:spPr>
        <p:txBody>
          <a:bodyPr lIns="0" tIns="0" rIns="0" bIns="0" anchor="ctr"/>
          <a:lstStyle/>
          <a:p>
            <a:pPr algn="r">
              <a:spcBef>
                <a:spcPct val="50000"/>
              </a:spcBef>
            </a:pPr>
            <a:endParaRPr kumimoji="1" lang="it-IT" sz="2400" i="1" u="sng">
              <a:solidFill>
                <a:schemeClr val="tx1"/>
              </a:solidFill>
            </a:endParaRPr>
          </a:p>
          <a:p>
            <a:pPr algn="r">
              <a:spcBef>
                <a:spcPct val="50000"/>
              </a:spcBef>
            </a:pPr>
            <a:endParaRPr kumimoji="1" lang="it-IT" sz="2400" i="1" u="sng">
              <a:solidFill>
                <a:schemeClr val="tx1"/>
              </a:solidFill>
            </a:endParaRPr>
          </a:p>
          <a:p>
            <a:pPr algn="r">
              <a:spcBef>
                <a:spcPct val="50000"/>
              </a:spcBef>
            </a:pPr>
            <a:r>
              <a:rPr kumimoji="1" lang="it-IT" sz="2400" b="1" i="1">
                <a:solidFill>
                  <a:schemeClr val="tx1"/>
                </a:solidFill>
              </a:rPr>
              <a:t>Precedente esperienza </a:t>
            </a:r>
          </a:p>
        </p:txBody>
      </p:sp>
      <p:sp>
        <p:nvSpPr>
          <p:cNvPr id="293891"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pPr>
            <a:r>
              <a:rPr lang="it-IT" sz="1800">
                <a:solidFill>
                  <a:schemeClr val="bg1"/>
                </a:solidFill>
              </a:rPr>
              <a:t>CALL BACK SPORTELLO ON LINE</a:t>
            </a:r>
          </a:p>
          <a:p>
            <a:pPr defTabSz="449263">
              <a:buClr>
                <a:srgbClr val="000000"/>
              </a:buClr>
              <a:buSzPct val="100000"/>
              <a:buFont typeface="Times" pitchFamily="18" charset="0"/>
              <a:buNone/>
            </a:pPr>
            <a:r>
              <a:rPr lang="it-IT" sz="1800" i="1">
                <a:solidFill>
                  <a:schemeClr val="bg1"/>
                </a:solidFill>
              </a:rPr>
              <a:t>Precedente esperienza</a:t>
            </a:r>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3" name="Line 3"/>
          <p:cNvSpPr>
            <a:spLocks noChangeShapeType="1"/>
          </p:cNvSpPr>
          <p:nvPr/>
        </p:nvSpPr>
        <p:spPr bwMode="auto">
          <a:xfrm>
            <a:off x="8062913" y="4154488"/>
            <a:ext cx="647700" cy="0"/>
          </a:xfrm>
          <a:prstGeom prst="line">
            <a:avLst/>
          </a:prstGeom>
          <a:noFill/>
          <a:ln w="3175">
            <a:noFill/>
            <a:round/>
            <a:headEnd/>
            <a:tailEnd/>
          </a:ln>
        </p:spPr>
        <p:txBody>
          <a:bodyPr lIns="90000" tIns="46800" rIns="90000" bIns="46800"/>
          <a:lstStyle/>
          <a:p>
            <a:endParaRPr lang="it-IT"/>
          </a:p>
        </p:txBody>
      </p:sp>
      <p:sp>
        <p:nvSpPr>
          <p:cNvPr id="294914" name="Line 4"/>
          <p:cNvSpPr>
            <a:spLocks noChangeShapeType="1"/>
          </p:cNvSpPr>
          <p:nvPr/>
        </p:nvSpPr>
        <p:spPr bwMode="auto">
          <a:xfrm>
            <a:off x="8062913" y="2427288"/>
            <a:ext cx="0" cy="1727200"/>
          </a:xfrm>
          <a:prstGeom prst="line">
            <a:avLst/>
          </a:prstGeom>
          <a:noFill/>
          <a:ln w="57150">
            <a:solidFill>
              <a:schemeClr val="bg1"/>
            </a:solidFill>
            <a:round/>
            <a:headEnd/>
            <a:tailEnd/>
          </a:ln>
        </p:spPr>
        <p:txBody>
          <a:bodyPr lIns="90000" tIns="46800" rIns="90000" bIns="46800"/>
          <a:lstStyle/>
          <a:p>
            <a:endParaRPr lang="it-IT"/>
          </a:p>
        </p:txBody>
      </p:sp>
      <p:sp>
        <p:nvSpPr>
          <p:cNvPr id="294915" name="Text Box 5"/>
          <p:cNvSpPr txBox="1">
            <a:spLocks noChangeArrowheads="1"/>
          </p:cNvSpPr>
          <p:nvPr/>
        </p:nvSpPr>
        <p:spPr bwMode="auto">
          <a:xfrm>
            <a:off x="5613400" y="2420938"/>
            <a:ext cx="3097213" cy="436562"/>
          </a:xfrm>
          <a:prstGeom prst="rect">
            <a:avLst/>
          </a:prstGeom>
          <a:noFill/>
          <a:ln w="9525">
            <a:noFill/>
            <a:miter lim="800000"/>
            <a:headEnd/>
            <a:tailEnd/>
          </a:ln>
        </p:spPr>
        <p:txBody>
          <a:bodyPr lIns="169695" tIns="124443" rIns="169695" bIns="124443" anchor="ctr">
            <a:spAutoFit/>
          </a:bodyPr>
          <a:lstStyle/>
          <a:p>
            <a:pPr marL="177800" indent="-177800" defTabSz="957263">
              <a:buClr>
                <a:srgbClr val="000000"/>
              </a:buClr>
              <a:buSzPct val="100000"/>
              <a:buFont typeface="Times" pitchFamily="18" charset="0"/>
              <a:buBlip>
                <a:blip r:embed="rId3"/>
              </a:buBlip>
            </a:pPr>
            <a:r>
              <a:rPr lang="it-IT" sz="1200">
                <a:solidFill>
                  <a:schemeClr val="tx1"/>
                </a:solidFill>
                <a:latin typeface="Arial" charset="0"/>
              </a:rPr>
              <a:t>Quali</a:t>
            </a:r>
            <a:r>
              <a:rPr lang="it-IT" sz="1200">
                <a:solidFill>
                  <a:schemeClr val="tx1"/>
                </a:solidFill>
                <a:cs typeface="Arial" charset="0"/>
              </a:rPr>
              <a:t> </a:t>
            </a:r>
            <a:r>
              <a:rPr lang="it-IT" sz="1200">
                <a:solidFill>
                  <a:schemeClr val="tx1"/>
                </a:solidFill>
                <a:latin typeface="Arial" charset="0"/>
              </a:rPr>
              <a:t>tra questi? </a:t>
            </a:r>
            <a:r>
              <a:rPr lang="it-IT" sz="1200" i="1">
                <a:solidFill>
                  <a:schemeClr val="tx1"/>
                </a:solidFill>
                <a:latin typeface="Arial" charset="0"/>
              </a:rPr>
              <a:t>(risposta multipla)</a:t>
            </a:r>
          </a:p>
        </p:txBody>
      </p:sp>
      <p:grpSp>
        <p:nvGrpSpPr>
          <p:cNvPr id="294916" name="Group 8"/>
          <p:cNvGrpSpPr>
            <a:grpSpLocks/>
          </p:cNvGrpSpPr>
          <p:nvPr/>
        </p:nvGrpSpPr>
        <p:grpSpPr bwMode="auto">
          <a:xfrm>
            <a:off x="5081588" y="2538413"/>
            <a:ext cx="574675" cy="215900"/>
            <a:chOff x="2629" y="2115"/>
            <a:chExt cx="342" cy="226"/>
          </a:xfrm>
        </p:grpSpPr>
        <p:sp>
          <p:nvSpPr>
            <p:cNvPr id="294924" name="AutoShape 9"/>
            <p:cNvSpPr>
              <a:spLocks noChangeArrowheads="1"/>
            </p:cNvSpPr>
            <p:nvPr/>
          </p:nvSpPr>
          <p:spPr bwMode="auto">
            <a:xfrm>
              <a:off x="2789" y="2115"/>
              <a:ext cx="182" cy="226"/>
            </a:xfrm>
            <a:prstGeom prst="chevron">
              <a:avLst>
                <a:gd name="adj" fmla="val 25000"/>
              </a:avLst>
            </a:prstGeom>
            <a:solidFill>
              <a:srgbClr val="008000"/>
            </a:solidFill>
            <a:ln w="12700" algn="ctr">
              <a:noFill/>
              <a:miter lim="800000"/>
              <a:headEnd/>
              <a:tailEnd/>
            </a:ln>
          </p:spPr>
          <p:txBody>
            <a:bodyPr wrap="none" lIns="90000" tIns="46800" rIns="90000" bIns="46800" anchor="ctr"/>
            <a:lstStyle/>
            <a:p>
              <a:pPr algn="ctr">
                <a:buClr>
                  <a:srgbClr val="000000"/>
                </a:buClr>
                <a:buSzPct val="100000"/>
                <a:buFont typeface="Times" pitchFamily="18" charset="0"/>
                <a:buNone/>
              </a:pPr>
              <a:endParaRPr lang="it-IT" b="1"/>
            </a:p>
          </p:txBody>
        </p:sp>
        <p:sp>
          <p:nvSpPr>
            <p:cNvPr id="294925" name="AutoShape 10"/>
            <p:cNvSpPr>
              <a:spLocks noChangeArrowheads="1"/>
            </p:cNvSpPr>
            <p:nvPr/>
          </p:nvSpPr>
          <p:spPr bwMode="auto">
            <a:xfrm>
              <a:off x="2629" y="2115"/>
              <a:ext cx="182" cy="226"/>
            </a:xfrm>
            <a:prstGeom prst="chevron">
              <a:avLst>
                <a:gd name="adj" fmla="val 25000"/>
              </a:avLst>
            </a:prstGeom>
            <a:solidFill>
              <a:srgbClr val="008000"/>
            </a:solidFill>
            <a:ln w="12700" algn="ctr">
              <a:noFill/>
              <a:miter lim="800000"/>
              <a:headEnd/>
              <a:tailEnd/>
            </a:ln>
          </p:spPr>
          <p:txBody>
            <a:bodyPr wrap="none" lIns="90000" tIns="46800" rIns="90000" bIns="46800" anchor="ctr"/>
            <a:lstStyle/>
            <a:p>
              <a:pPr algn="ctr">
                <a:buClr>
                  <a:srgbClr val="000000"/>
                </a:buClr>
                <a:buSzPct val="100000"/>
                <a:buFont typeface="Times" pitchFamily="18" charset="0"/>
                <a:buNone/>
              </a:pPr>
              <a:endParaRPr lang="it-IT" b="1"/>
            </a:p>
          </p:txBody>
        </p:sp>
      </p:grpSp>
      <p:sp>
        <p:nvSpPr>
          <p:cNvPr id="66604" name="Text Box 11"/>
          <p:cNvSpPr txBox="1">
            <a:spLocks noChangeArrowheads="1"/>
          </p:cNvSpPr>
          <p:nvPr/>
        </p:nvSpPr>
        <p:spPr bwMode="auto">
          <a:xfrm>
            <a:off x="5781675" y="2997200"/>
            <a:ext cx="2928938" cy="2465388"/>
          </a:xfrm>
          <a:prstGeom prst="rect">
            <a:avLst/>
          </a:prstGeom>
          <a:noFill/>
          <a:ln w="28575" algn="ctr">
            <a:solidFill>
              <a:srgbClr val="008000"/>
            </a:solidFill>
            <a:miter lim="800000"/>
            <a:headEnd/>
            <a:tailEnd/>
          </a:ln>
        </p:spPr>
        <p:txBody>
          <a:bodyPr lIns="90000" tIns="46800" rIns="90000" bIns="46800">
            <a:spAutoFit/>
          </a:bodyPr>
          <a:lstStyle/>
          <a:p>
            <a:pPr defTabSz="449263">
              <a:spcBef>
                <a:spcPts val="600"/>
              </a:spcBef>
              <a:spcAft>
                <a:spcPts val="600"/>
              </a:spcAft>
              <a:buClr>
                <a:srgbClr val="000000"/>
              </a:buClr>
              <a:buSzPct val="100000"/>
              <a:defRPr/>
            </a:pPr>
            <a:r>
              <a:rPr lang="it-IT" sz="1300" b="1" i="1" dirty="0">
                <a:solidFill>
                  <a:schemeClr val="tx1"/>
                </a:solidFill>
                <a:latin typeface="+mn-lt"/>
              </a:rPr>
              <a:t>“Numero Verde” </a:t>
            </a:r>
            <a:r>
              <a:rPr lang="it-IT" sz="1300" b="1" i="1" dirty="0">
                <a:solidFill>
                  <a:schemeClr val="tx1"/>
                </a:solidFill>
                <a:latin typeface="+mn-lt"/>
              </a:rPr>
              <a:t>(70%)</a:t>
            </a:r>
          </a:p>
          <a:p>
            <a:pPr defTabSz="449263">
              <a:spcBef>
                <a:spcPts val="600"/>
              </a:spcBef>
              <a:spcAft>
                <a:spcPts val="600"/>
              </a:spcAft>
              <a:buClr>
                <a:srgbClr val="000000"/>
              </a:buClr>
              <a:buSzPct val="100000"/>
              <a:defRPr/>
            </a:pPr>
            <a:r>
              <a:rPr lang="it-IT" sz="1300" b="1" i="1" dirty="0">
                <a:solidFill>
                  <a:schemeClr val="tx1"/>
                </a:solidFill>
                <a:latin typeface="+mn-lt"/>
              </a:rPr>
              <a:t>“</a:t>
            </a:r>
            <a:r>
              <a:rPr lang="it-IT" sz="1300" b="1" i="1" dirty="0">
                <a:solidFill>
                  <a:schemeClr val="tx1"/>
                </a:solidFill>
                <a:latin typeface="+mn-lt"/>
              </a:rPr>
              <a:t>Sportello aziendale” (</a:t>
            </a:r>
            <a:r>
              <a:rPr lang="it-IT" sz="1300" b="1" i="1" dirty="0">
                <a:solidFill>
                  <a:schemeClr val="tx1"/>
                </a:solidFill>
                <a:latin typeface="+mn-lt"/>
              </a:rPr>
              <a:t>15%) </a:t>
            </a:r>
          </a:p>
          <a:p>
            <a:pPr defTabSz="449263">
              <a:spcBef>
                <a:spcPts val="600"/>
              </a:spcBef>
              <a:spcAft>
                <a:spcPts val="600"/>
              </a:spcAft>
              <a:buClr>
                <a:srgbClr val="000000"/>
              </a:buClr>
              <a:buSzPct val="100000"/>
              <a:defRPr/>
            </a:pPr>
            <a:r>
              <a:rPr lang="it-IT" sz="1300" b="1" i="1" dirty="0">
                <a:solidFill>
                  <a:schemeClr val="tx1"/>
                </a:solidFill>
                <a:latin typeface="+mn-lt"/>
              </a:rPr>
              <a:t>“</a:t>
            </a:r>
            <a:r>
              <a:rPr lang="it-IT" sz="1300" b="1" i="1" dirty="0">
                <a:solidFill>
                  <a:schemeClr val="tx1"/>
                </a:solidFill>
                <a:latin typeface="+mn-lt"/>
              </a:rPr>
              <a:t>Invio e-mail” </a:t>
            </a:r>
            <a:r>
              <a:rPr lang="it-IT" sz="1300" b="1" i="1" dirty="0">
                <a:solidFill>
                  <a:schemeClr val="tx1"/>
                </a:solidFill>
                <a:latin typeface="+mn-lt"/>
              </a:rPr>
              <a:t>(14%) </a:t>
            </a:r>
          </a:p>
          <a:p>
            <a:pPr defTabSz="449263">
              <a:spcBef>
                <a:spcPts val="600"/>
              </a:spcBef>
              <a:spcAft>
                <a:spcPts val="600"/>
              </a:spcAft>
              <a:buClr>
                <a:srgbClr val="000000"/>
              </a:buClr>
              <a:buSzPct val="100000"/>
              <a:defRPr/>
            </a:pPr>
            <a:r>
              <a:rPr lang="it-IT" sz="1300" b="1" i="1" dirty="0">
                <a:solidFill>
                  <a:schemeClr val="tx1"/>
                </a:solidFill>
                <a:latin typeface="+mn-lt"/>
              </a:rPr>
              <a:t>“</a:t>
            </a:r>
            <a:r>
              <a:rPr lang="it-IT" sz="1300" b="1" i="1" dirty="0">
                <a:solidFill>
                  <a:schemeClr val="tx1"/>
                </a:solidFill>
                <a:latin typeface="+mn-lt"/>
              </a:rPr>
              <a:t>Invio  lettera o fax” </a:t>
            </a:r>
            <a:r>
              <a:rPr lang="it-IT" sz="1300" b="1" i="1" dirty="0">
                <a:solidFill>
                  <a:schemeClr val="tx1"/>
                </a:solidFill>
                <a:latin typeface="+mn-lt"/>
              </a:rPr>
              <a:t>(8%)</a:t>
            </a:r>
            <a:endParaRPr lang="it-IT" sz="1300" b="1" i="1" dirty="0">
              <a:solidFill>
                <a:schemeClr val="tx1"/>
              </a:solidFill>
              <a:latin typeface="+mn-lt"/>
            </a:endParaRPr>
          </a:p>
          <a:p>
            <a:pPr defTabSz="449263">
              <a:spcBef>
                <a:spcPts val="600"/>
              </a:spcBef>
              <a:spcAft>
                <a:spcPts val="600"/>
              </a:spcAft>
              <a:buClr>
                <a:srgbClr val="000000"/>
              </a:buClr>
              <a:buSzPct val="100000"/>
              <a:defRPr/>
            </a:pPr>
            <a:r>
              <a:rPr lang="it-IT" sz="1300" b="1" i="1" dirty="0">
                <a:solidFill>
                  <a:schemeClr val="tx1"/>
                </a:solidFill>
                <a:latin typeface="+mn-lt"/>
              </a:rPr>
              <a:t>“Sportello comunale” (6%)</a:t>
            </a:r>
          </a:p>
          <a:p>
            <a:pPr defTabSz="449263">
              <a:spcBef>
                <a:spcPts val="600"/>
              </a:spcBef>
              <a:spcAft>
                <a:spcPts val="600"/>
              </a:spcAft>
              <a:buClr>
                <a:srgbClr val="000000"/>
              </a:buClr>
              <a:buSzPct val="100000"/>
              <a:buFont typeface="Times" pitchFamily="18" charset="0"/>
              <a:buNone/>
              <a:defRPr/>
            </a:pPr>
            <a:r>
              <a:rPr lang="it-IT" sz="1300" b="1" i="1" dirty="0">
                <a:solidFill>
                  <a:schemeClr val="tx1"/>
                </a:solidFill>
                <a:latin typeface="+mn-lt"/>
              </a:rPr>
              <a:t>“Contatto </a:t>
            </a:r>
            <a:r>
              <a:rPr lang="it-IT" sz="1300" b="1" i="1" dirty="0">
                <a:solidFill>
                  <a:schemeClr val="tx1"/>
                </a:solidFill>
                <a:latin typeface="+mn-lt"/>
              </a:rPr>
              <a:t>diretto/conoscenza personale con un dipendente </a:t>
            </a:r>
            <a:r>
              <a:rPr lang="it-IT" sz="1300" b="1" i="1" dirty="0">
                <a:solidFill>
                  <a:schemeClr val="tx1"/>
                </a:solidFill>
                <a:latin typeface="+mn-lt"/>
              </a:rPr>
              <a:t>Acquedotto del Fiora” (5%)</a:t>
            </a:r>
          </a:p>
        </p:txBody>
      </p:sp>
      <p:sp>
        <p:nvSpPr>
          <p:cNvPr id="294918"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pPr>
            <a:r>
              <a:rPr lang="it-IT" sz="1800">
                <a:solidFill>
                  <a:schemeClr val="bg1"/>
                </a:solidFill>
              </a:rPr>
              <a:t>CALL BACK SPORTELLO ON LINE</a:t>
            </a:r>
          </a:p>
          <a:p>
            <a:pPr defTabSz="449263">
              <a:buClr>
                <a:srgbClr val="000000"/>
              </a:buClr>
              <a:buSzPct val="100000"/>
              <a:buFont typeface="Times" pitchFamily="18" charset="0"/>
              <a:buNone/>
            </a:pPr>
            <a:r>
              <a:rPr lang="it-IT" sz="1800" i="1">
                <a:solidFill>
                  <a:schemeClr val="bg1"/>
                </a:solidFill>
              </a:rPr>
              <a:t>Precedente esperienza</a:t>
            </a:r>
          </a:p>
        </p:txBody>
      </p:sp>
      <p:sp>
        <p:nvSpPr>
          <p:cNvPr id="294919"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PRECEDENTE ESPERIENZA /1</a:t>
            </a:r>
            <a:endParaRPr lang="it-IT" sz="2100" i="1">
              <a:solidFill>
                <a:srgbClr val="3366CC"/>
              </a:solidFill>
              <a:cs typeface="Arial" charset="0"/>
            </a:endParaRPr>
          </a:p>
        </p:txBody>
      </p:sp>
      <p:sp>
        <p:nvSpPr>
          <p:cNvPr id="294920" name="Rectangle 3"/>
          <p:cNvSpPr>
            <a:spLocks noChangeArrowheads="1"/>
          </p:cNvSpPr>
          <p:nvPr/>
        </p:nvSpPr>
        <p:spPr bwMode="auto">
          <a:xfrm>
            <a:off x="747713" y="1077913"/>
            <a:ext cx="8216900" cy="304800"/>
          </a:xfrm>
          <a:prstGeom prst="rect">
            <a:avLst/>
          </a:prstGeom>
          <a:noFill/>
          <a:ln w="9525">
            <a:noFill/>
            <a:miter lim="800000"/>
            <a:headEnd/>
            <a:tailEnd/>
          </a:ln>
        </p:spPr>
        <p:txBody>
          <a:bodyPr lIns="90000" tIns="46800" rIns="90000" bIns="46800"/>
          <a:lstStyle/>
          <a:p>
            <a:pPr marL="265113" indent="-265113" algn="just">
              <a:spcBef>
                <a:spcPct val="20000"/>
              </a:spcBef>
              <a:buFont typeface="Times" pitchFamily="18" charset="0"/>
              <a:buBlip>
                <a:blip r:embed="rId3"/>
              </a:buBlip>
            </a:pPr>
            <a:r>
              <a:rPr lang="it-IT" sz="1200">
                <a:solidFill>
                  <a:schemeClr val="tx1"/>
                </a:solidFill>
                <a:latin typeface="Arial" charset="0"/>
              </a:rPr>
              <a:t>Oltre a usare lo sportello online, ha utilizzato qualche altro canale di contatto con Acquedotto del Fiora?</a:t>
            </a:r>
          </a:p>
        </p:txBody>
      </p:sp>
      <p:sp>
        <p:nvSpPr>
          <p:cNvPr id="17" name="Segnaposto numero diapositiva 16"/>
          <p:cNvSpPr>
            <a:spLocks noGrp="1"/>
          </p:cNvSpPr>
          <p:nvPr>
            <p:ph type="sldNum" sz="quarter" idx="10"/>
          </p:nvPr>
        </p:nvSpPr>
        <p:spPr/>
        <p:txBody>
          <a:bodyPr/>
          <a:lstStyle/>
          <a:p>
            <a:pPr>
              <a:defRPr/>
            </a:pPr>
            <a:fld id="{E8C9DB08-9EF0-4460-91C8-DAA53DF07F3F}" type="slidenum">
              <a:rPr lang="it-IT" smtClean="0"/>
              <a:pPr>
                <a:defRPr/>
              </a:pPr>
              <a:t>116</a:t>
            </a:fld>
            <a:endParaRPr lang="it-IT"/>
          </a:p>
        </p:txBody>
      </p:sp>
      <p:sp>
        <p:nvSpPr>
          <p:cNvPr id="15" name="Text Box 10"/>
          <p:cNvSpPr txBox="1">
            <a:spLocks noChangeArrowheads="1"/>
          </p:cNvSpPr>
          <p:nvPr/>
        </p:nvSpPr>
        <p:spPr bwMode="auto">
          <a:xfrm>
            <a:off x="1262063" y="3644900"/>
            <a:ext cx="4000500" cy="509588"/>
          </a:xfrm>
          <a:prstGeom prst="rect">
            <a:avLst/>
          </a:prstGeom>
          <a:noFill/>
          <a:ln w="12700" algn="ctr">
            <a:noFill/>
            <a:miter lim="800000"/>
            <a:headEnd/>
            <a:tailEnd/>
          </a:ln>
        </p:spPr>
        <p:txBody>
          <a:bodyPr lIns="90000" tIns="46800" rIns="90000" bIns="46800">
            <a:spAutoFit/>
          </a:bodyPr>
          <a:lstStyle/>
          <a:p>
            <a:pPr defTabSz="449263">
              <a:buClr>
                <a:srgbClr val="000000"/>
              </a:buClr>
              <a:buSzPct val="100000"/>
              <a:buFont typeface="Times" pitchFamily="18" charset="0"/>
              <a:buNone/>
              <a:defRPr/>
            </a:pPr>
            <a:r>
              <a:rPr lang="it-IT" sz="900" dirty="0">
                <a:solidFill>
                  <a:schemeClr val="tx1"/>
                </a:solidFill>
                <a:latin typeface="+mn-lt"/>
              </a:rPr>
              <a:t>UNIVERSO: </a:t>
            </a:r>
            <a:r>
              <a:rPr lang="it-IT" sz="900" dirty="0">
                <a:solidFill>
                  <a:schemeClr val="tx1"/>
                </a:solidFill>
                <a:latin typeface="Arial" charset="0"/>
              </a:rPr>
              <a:t>229.490</a:t>
            </a:r>
            <a:r>
              <a:rPr lang="it-IT" sz="900" dirty="0">
                <a:solidFill>
                  <a:schemeClr val="tx1"/>
                </a:solidFill>
              </a:rPr>
              <a:t> UTENZE</a:t>
            </a:r>
            <a:endParaRPr lang="it-IT" sz="900" dirty="0">
              <a:solidFill>
                <a:schemeClr val="tx1"/>
              </a:solidFill>
              <a:latin typeface="+mn-lt"/>
            </a:endParaRPr>
          </a:p>
          <a:p>
            <a:pPr defTabSz="449263">
              <a:buClr>
                <a:srgbClr val="000000"/>
              </a:buClr>
              <a:buSzPct val="100000"/>
              <a:buFont typeface="Times" pitchFamily="18" charset="0"/>
              <a:buNone/>
              <a:defRPr/>
            </a:pPr>
            <a:r>
              <a:rPr lang="it-IT" sz="900" dirty="0">
                <a:solidFill>
                  <a:schemeClr val="tx1"/>
                </a:solidFill>
                <a:latin typeface="+mn-lt"/>
              </a:rPr>
              <a:t>BASE: </a:t>
            </a:r>
            <a:r>
              <a:rPr lang="it-IT" sz="900" dirty="0">
                <a:solidFill>
                  <a:schemeClr val="tx1"/>
                </a:solidFill>
                <a:latin typeface="+mn-lt"/>
              </a:rPr>
              <a:t>HANNO UTILIZZATO IL </a:t>
            </a:r>
            <a:r>
              <a:rPr lang="it-IT" sz="900" dirty="0">
                <a:solidFill>
                  <a:schemeClr val="tx1"/>
                </a:solidFill>
                <a:latin typeface="+mn-lt"/>
              </a:rPr>
              <a:t>SERVIZIO </a:t>
            </a:r>
            <a:r>
              <a:rPr lang="it-IT" sz="900" dirty="0" err="1">
                <a:solidFill>
                  <a:schemeClr val="tx1"/>
                </a:solidFill>
                <a:latin typeface="+mn-lt"/>
              </a:rPr>
              <a:t>DI</a:t>
            </a:r>
            <a:r>
              <a:rPr lang="it-IT" sz="900" dirty="0">
                <a:solidFill>
                  <a:schemeClr val="tx1"/>
                </a:solidFill>
                <a:latin typeface="+mn-lt"/>
              </a:rPr>
              <a:t> SPORTELLO ON LINE </a:t>
            </a:r>
            <a:endParaRPr lang="it-IT" sz="900" dirty="0">
              <a:solidFill>
                <a:schemeClr val="tx1"/>
              </a:solidFill>
              <a:latin typeface="+mn-lt"/>
            </a:endParaRPr>
          </a:p>
          <a:p>
            <a:pPr defTabSz="449263">
              <a:buClr>
                <a:srgbClr val="000000"/>
              </a:buClr>
              <a:buSzPct val="100000"/>
              <a:buFont typeface="Times" pitchFamily="18" charset="0"/>
              <a:buNone/>
              <a:defRPr/>
            </a:pPr>
            <a:r>
              <a:rPr lang="it-IT" sz="900" dirty="0">
                <a:solidFill>
                  <a:schemeClr val="tx1"/>
                </a:solidFill>
                <a:latin typeface="+mn-lt"/>
              </a:rPr>
              <a:t>(154 CASI AD HOC)</a:t>
            </a:r>
            <a:endParaRPr lang="it-IT" sz="900" dirty="0">
              <a:solidFill>
                <a:schemeClr val="tx1"/>
              </a:solidFill>
              <a:latin typeface="+mn-lt"/>
            </a:endParaRPr>
          </a:p>
        </p:txBody>
      </p:sp>
      <p:graphicFrame>
        <p:nvGraphicFramePr>
          <p:cNvPr id="294923" name="Object 71"/>
          <p:cNvGraphicFramePr>
            <a:graphicFrameLocks noChangeAspect="1"/>
          </p:cNvGraphicFramePr>
          <p:nvPr/>
        </p:nvGraphicFramePr>
        <p:xfrm>
          <a:off x="741363" y="1095375"/>
          <a:ext cx="4391025" cy="2649538"/>
        </p:xfrm>
        <a:graphic>
          <a:graphicData uri="http://schemas.openxmlformats.org/presentationml/2006/ole">
            <p:oleObj spid="_x0000_s294923" r:id="rId4" imgW="4389500" imgH="2645893" progId="Excel.Chart.8">
              <p:embed/>
            </p:oleObj>
          </a:graphicData>
        </a:graphic>
      </p:graphicFrame>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7" name="Line 3"/>
          <p:cNvSpPr>
            <a:spLocks noChangeShapeType="1"/>
          </p:cNvSpPr>
          <p:nvPr/>
        </p:nvSpPr>
        <p:spPr bwMode="auto">
          <a:xfrm>
            <a:off x="8101013" y="3246438"/>
            <a:ext cx="0" cy="1727200"/>
          </a:xfrm>
          <a:prstGeom prst="line">
            <a:avLst/>
          </a:prstGeom>
          <a:noFill/>
          <a:ln w="57150">
            <a:solidFill>
              <a:schemeClr val="bg1"/>
            </a:solidFill>
            <a:round/>
            <a:headEnd/>
            <a:tailEnd/>
          </a:ln>
        </p:spPr>
        <p:txBody>
          <a:bodyPr lIns="90000" tIns="46800" rIns="90000" bIns="46800"/>
          <a:lstStyle/>
          <a:p>
            <a:endParaRPr lang="it-IT"/>
          </a:p>
        </p:txBody>
      </p:sp>
      <p:sp>
        <p:nvSpPr>
          <p:cNvPr id="295938" name="Line 5"/>
          <p:cNvSpPr>
            <a:spLocks noChangeShapeType="1"/>
          </p:cNvSpPr>
          <p:nvPr/>
        </p:nvSpPr>
        <p:spPr bwMode="auto">
          <a:xfrm>
            <a:off x="8101013" y="4973638"/>
            <a:ext cx="647700" cy="0"/>
          </a:xfrm>
          <a:prstGeom prst="line">
            <a:avLst/>
          </a:prstGeom>
          <a:noFill/>
          <a:ln w="3175">
            <a:noFill/>
            <a:round/>
            <a:headEnd/>
            <a:tailEnd/>
          </a:ln>
        </p:spPr>
        <p:txBody>
          <a:bodyPr lIns="90000" tIns="46800" rIns="90000" bIns="46800"/>
          <a:lstStyle/>
          <a:p>
            <a:endParaRPr lang="it-IT"/>
          </a:p>
        </p:txBody>
      </p:sp>
      <p:sp>
        <p:nvSpPr>
          <p:cNvPr id="295939" name="Line 6"/>
          <p:cNvSpPr>
            <a:spLocks noChangeShapeType="1"/>
          </p:cNvSpPr>
          <p:nvPr/>
        </p:nvSpPr>
        <p:spPr bwMode="auto">
          <a:xfrm>
            <a:off x="8101013" y="3141663"/>
            <a:ext cx="0" cy="1727200"/>
          </a:xfrm>
          <a:prstGeom prst="line">
            <a:avLst/>
          </a:prstGeom>
          <a:noFill/>
          <a:ln w="57150">
            <a:solidFill>
              <a:schemeClr val="bg1"/>
            </a:solidFill>
            <a:round/>
            <a:headEnd/>
            <a:tailEnd/>
          </a:ln>
        </p:spPr>
        <p:txBody>
          <a:bodyPr lIns="90000" tIns="46800" rIns="90000" bIns="46800"/>
          <a:lstStyle/>
          <a:p>
            <a:endParaRPr lang="it-IT"/>
          </a:p>
        </p:txBody>
      </p:sp>
      <p:sp>
        <p:nvSpPr>
          <p:cNvPr id="295940" name="Rectangle 8"/>
          <p:cNvSpPr>
            <a:spLocks noChangeArrowheads="1"/>
          </p:cNvSpPr>
          <p:nvPr/>
        </p:nvSpPr>
        <p:spPr bwMode="auto">
          <a:xfrm>
            <a:off x="6286500" y="2357438"/>
            <a:ext cx="2463800" cy="1511300"/>
          </a:xfrm>
          <a:prstGeom prst="rect">
            <a:avLst/>
          </a:prstGeom>
          <a:solidFill>
            <a:srgbClr val="008000"/>
          </a:solidFill>
          <a:ln w="9525">
            <a:solidFill>
              <a:srgbClr val="99CC00"/>
            </a:solidFill>
            <a:miter lim="800000"/>
            <a:headEnd/>
            <a:tailEnd/>
          </a:ln>
        </p:spPr>
        <p:txBody>
          <a:bodyPr wrap="none" anchor="ctr"/>
          <a:lstStyle/>
          <a:p>
            <a:pPr algn="ctr"/>
            <a:r>
              <a:rPr lang="it-IT" b="1">
                <a:solidFill>
                  <a:schemeClr val="bg1"/>
                </a:solidFill>
                <a:cs typeface="Arial" charset="0"/>
              </a:rPr>
              <a:t>LE INFORMAZIONI</a:t>
            </a:r>
          </a:p>
          <a:p>
            <a:pPr algn="ctr"/>
            <a:r>
              <a:rPr lang="it-IT" b="1">
                <a:solidFill>
                  <a:schemeClr val="bg1"/>
                </a:solidFill>
                <a:cs typeface="Arial" charset="0"/>
              </a:rPr>
              <a:t>ERANO DEL TUTTO </a:t>
            </a:r>
          </a:p>
          <a:p>
            <a:pPr algn="ctr"/>
            <a:r>
              <a:rPr lang="it-IT" b="1">
                <a:solidFill>
                  <a:schemeClr val="bg1"/>
                </a:solidFill>
                <a:cs typeface="Arial" charset="0"/>
              </a:rPr>
              <a:t>O ABBASTANZA </a:t>
            </a:r>
          </a:p>
          <a:p>
            <a:pPr algn="ctr"/>
            <a:r>
              <a:rPr lang="it-IT" b="1">
                <a:solidFill>
                  <a:schemeClr val="bg1"/>
                </a:solidFill>
                <a:cs typeface="Arial" charset="0"/>
              </a:rPr>
              <a:t>COERENTI TRA LORO</a:t>
            </a:r>
          </a:p>
          <a:p>
            <a:pPr algn="ctr"/>
            <a:r>
              <a:rPr lang="it-IT" sz="1800" b="1">
                <a:solidFill>
                  <a:schemeClr val="bg1"/>
                </a:solidFill>
                <a:cs typeface="Arial" charset="0"/>
              </a:rPr>
              <a:t>62%</a:t>
            </a:r>
          </a:p>
        </p:txBody>
      </p:sp>
      <p:sp>
        <p:nvSpPr>
          <p:cNvPr id="295941"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pPr>
            <a:r>
              <a:rPr lang="it-IT" sz="1800">
                <a:solidFill>
                  <a:schemeClr val="bg1"/>
                </a:solidFill>
              </a:rPr>
              <a:t>CALL BACK SPORTELLO ON LINE</a:t>
            </a:r>
          </a:p>
          <a:p>
            <a:pPr defTabSz="449263">
              <a:buClr>
                <a:srgbClr val="000000"/>
              </a:buClr>
              <a:buSzPct val="100000"/>
              <a:buFont typeface="Times" pitchFamily="18" charset="0"/>
              <a:buNone/>
            </a:pPr>
            <a:r>
              <a:rPr lang="it-IT" sz="1800" i="1">
                <a:solidFill>
                  <a:schemeClr val="bg1"/>
                </a:solidFill>
              </a:rPr>
              <a:t>Precedente esperienza</a:t>
            </a:r>
          </a:p>
        </p:txBody>
      </p:sp>
      <p:sp>
        <p:nvSpPr>
          <p:cNvPr id="295942"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PRECEDENTE ESPERIENZA /2</a:t>
            </a:r>
            <a:endParaRPr lang="it-IT" sz="2100" i="1">
              <a:solidFill>
                <a:srgbClr val="3366CC"/>
              </a:solidFill>
              <a:cs typeface="Arial" charset="0"/>
            </a:endParaRPr>
          </a:p>
        </p:txBody>
      </p:sp>
      <p:sp>
        <p:nvSpPr>
          <p:cNvPr id="295943" name="Rectangle 3"/>
          <p:cNvSpPr>
            <a:spLocks noChangeArrowheads="1"/>
          </p:cNvSpPr>
          <p:nvPr/>
        </p:nvSpPr>
        <p:spPr bwMode="auto">
          <a:xfrm>
            <a:off x="747713" y="1077913"/>
            <a:ext cx="8216900" cy="304800"/>
          </a:xfrm>
          <a:prstGeom prst="rect">
            <a:avLst/>
          </a:prstGeom>
          <a:noFill/>
          <a:ln w="9525">
            <a:noFill/>
            <a:miter lim="800000"/>
            <a:headEnd/>
            <a:tailEnd/>
          </a:ln>
        </p:spPr>
        <p:txBody>
          <a:bodyPr lIns="90000" tIns="46800" rIns="90000" bIns="46800"/>
          <a:lstStyle/>
          <a:p>
            <a:pPr marL="265113" indent="-265113" algn="just">
              <a:spcBef>
                <a:spcPct val="20000"/>
              </a:spcBef>
              <a:buFont typeface="Times" pitchFamily="18" charset="0"/>
              <a:buBlip>
                <a:blip r:embed="rId3"/>
              </a:buBlip>
            </a:pPr>
            <a:r>
              <a:rPr lang="it-IT" sz="1200">
                <a:solidFill>
                  <a:schemeClr val="tx1"/>
                </a:solidFill>
                <a:latin typeface="Arial" charset="0"/>
              </a:rPr>
              <a:t>Le informazioni che ha ricevuto nei diversi contatti erano coerenti tra loro?</a:t>
            </a:r>
          </a:p>
        </p:txBody>
      </p:sp>
      <p:sp>
        <p:nvSpPr>
          <p:cNvPr id="13" name="Segnaposto numero diapositiva 12"/>
          <p:cNvSpPr>
            <a:spLocks noGrp="1"/>
          </p:cNvSpPr>
          <p:nvPr>
            <p:ph type="sldNum" sz="quarter" idx="10"/>
          </p:nvPr>
        </p:nvSpPr>
        <p:spPr/>
        <p:txBody>
          <a:bodyPr/>
          <a:lstStyle/>
          <a:p>
            <a:pPr>
              <a:defRPr/>
            </a:pPr>
            <a:fld id="{72FF1681-160F-4A96-8F72-1CD1EA7A2BBA}" type="slidenum">
              <a:rPr lang="it-IT" smtClean="0"/>
              <a:pPr>
                <a:defRPr/>
              </a:pPr>
              <a:t>117</a:t>
            </a:fld>
            <a:endParaRPr lang="it-IT"/>
          </a:p>
        </p:txBody>
      </p:sp>
      <p:sp>
        <p:nvSpPr>
          <p:cNvPr id="14" name="Text Box 10"/>
          <p:cNvSpPr txBox="1">
            <a:spLocks noChangeArrowheads="1"/>
          </p:cNvSpPr>
          <p:nvPr/>
        </p:nvSpPr>
        <p:spPr bwMode="auto">
          <a:xfrm>
            <a:off x="3492500" y="6097588"/>
            <a:ext cx="4000500" cy="509587"/>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r>
              <a:rPr lang="it-IT" sz="900" dirty="0">
                <a:solidFill>
                  <a:schemeClr val="tx1"/>
                </a:solidFill>
                <a:latin typeface="+mn-lt"/>
              </a:rPr>
              <a:t>UNIVERSO: </a:t>
            </a:r>
            <a:r>
              <a:rPr lang="it-IT" sz="900" dirty="0">
                <a:solidFill>
                  <a:schemeClr val="tx1"/>
                </a:solidFill>
                <a:latin typeface="Arial" charset="0"/>
              </a:rPr>
              <a:t>229.490</a:t>
            </a:r>
            <a:r>
              <a:rPr lang="it-IT" sz="900" dirty="0">
                <a:solidFill>
                  <a:schemeClr val="tx1"/>
                </a:solidFill>
              </a:rPr>
              <a:t> UTENZE</a:t>
            </a:r>
            <a:endParaRPr lang="it-IT" sz="900" dirty="0">
              <a:solidFill>
                <a:schemeClr val="tx1"/>
              </a:solidFill>
              <a:latin typeface="+mn-lt"/>
            </a:endParaRPr>
          </a:p>
          <a:p>
            <a:pPr algn="ctr" defTabSz="449263">
              <a:buClr>
                <a:srgbClr val="000000"/>
              </a:buClr>
              <a:buSzPct val="100000"/>
              <a:buFont typeface="Times" pitchFamily="18" charset="0"/>
              <a:buNone/>
              <a:defRPr/>
            </a:pPr>
            <a:r>
              <a:rPr lang="it-IT" sz="900" dirty="0">
                <a:solidFill>
                  <a:schemeClr val="tx1"/>
                </a:solidFill>
                <a:latin typeface="+mn-lt"/>
              </a:rPr>
              <a:t>BASE: </a:t>
            </a:r>
            <a:r>
              <a:rPr lang="it-IT" sz="900" dirty="0">
                <a:solidFill>
                  <a:schemeClr val="tx1"/>
                </a:solidFill>
                <a:latin typeface="+mn-lt"/>
              </a:rPr>
              <a:t>HANNO UTILIZZATO ALTRI  CANALI</a:t>
            </a:r>
          </a:p>
          <a:p>
            <a:pPr algn="ctr" defTabSz="449263">
              <a:buClr>
                <a:srgbClr val="000000"/>
              </a:buClr>
              <a:buSzPct val="100000"/>
              <a:buFont typeface="Times" pitchFamily="18" charset="0"/>
              <a:buNone/>
              <a:defRPr/>
            </a:pPr>
            <a:r>
              <a:rPr lang="it-IT" sz="900" dirty="0">
                <a:solidFill>
                  <a:schemeClr val="tx1"/>
                </a:solidFill>
                <a:latin typeface="+mn-lt"/>
              </a:rPr>
              <a:t>(43%)</a:t>
            </a:r>
            <a:endParaRPr lang="it-IT" sz="900" dirty="0">
              <a:solidFill>
                <a:schemeClr val="tx1"/>
              </a:solidFill>
              <a:latin typeface="+mn-lt"/>
            </a:endParaRPr>
          </a:p>
        </p:txBody>
      </p:sp>
      <p:graphicFrame>
        <p:nvGraphicFramePr>
          <p:cNvPr id="295946" name="Object 71"/>
          <p:cNvGraphicFramePr>
            <a:graphicFrameLocks noChangeAspect="1"/>
          </p:cNvGraphicFramePr>
          <p:nvPr/>
        </p:nvGraphicFramePr>
        <p:xfrm>
          <a:off x="696913" y="1654175"/>
          <a:ext cx="5605462" cy="4057650"/>
        </p:xfrm>
        <a:graphic>
          <a:graphicData uri="http://schemas.openxmlformats.org/presentationml/2006/ole">
            <p:oleObj spid="_x0000_s295946" r:id="rId4" imgW="5608806" imgH="4060288" progId="Excel.Chart.8">
              <p:embed/>
            </p:oleObj>
          </a:graphicData>
        </a:graphic>
      </p:graphicFrame>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1" name="Rectangle 2"/>
          <p:cNvSpPr>
            <a:spLocks noGrp="1" noChangeArrowheads="1"/>
          </p:cNvSpPr>
          <p:nvPr>
            <p:ph type="title" idx="4294967295"/>
          </p:nvPr>
        </p:nvSpPr>
        <p:spPr>
          <a:xfrm>
            <a:off x="760413" y="130175"/>
            <a:ext cx="8383587" cy="1143000"/>
          </a:xfrm>
        </p:spPr>
        <p:txBody>
          <a:bodyPr/>
          <a:lstStyle/>
          <a:p>
            <a:pPr eaLnBrk="1" hangingPunct="1"/>
            <a:r>
              <a:rPr lang="it-IT" smtClean="0"/>
              <a:t>I FATTORI DI SODDISFAZIONE DELLO SPORTELLO ON LINE</a:t>
            </a:r>
          </a:p>
        </p:txBody>
      </p:sp>
      <p:sp>
        <p:nvSpPr>
          <p:cNvPr id="556034" name="Rectangle 7"/>
          <p:cNvSpPr>
            <a:spLocks noChangeArrowheads="1"/>
          </p:cNvSpPr>
          <p:nvPr/>
        </p:nvSpPr>
        <p:spPr bwMode="auto">
          <a:xfrm>
            <a:off x="1547813" y="2492375"/>
            <a:ext cx="6696075" cy="3168650"/>
          </a:xfrm>
          <a:prstGeom prst="rect">
            <a:avLst/>
          </a:prstGeom>
          <a:noFill/>
          <a:ln w="31750" algn="ctr">
            <a:solidFill>
              <a:srgbClr val="FF0000"/>
            </a:solidFill>
            <a:miter lim="800000"/>
            <a:headEnd/>
            <a:tailEnd/>
          </a:ln>
        </p:spPr>
        <p:txBody>
          <a:bodyPr lIns="90000" tIns="82800" rIns="90000" bIns="46800"/>
          <a:lstStyle/>
          <a:p>
            <a:pPr marL="355600" indent="-266700" algn="ctr" defTabSz="266700" eaLnBrk="0" fontAlgn="b" hangingPunct="0">
              <a:defRPr/>
            </a:pPr>
            <a:r>
              <a:rPr lang="it-IT" sz="1600" b="1" dirty="0">
                <a:solidFill>
                  <a:srgbClr val="FF3300"/>
                </a:solidFill>
                <a:latin typeface="Arial" charset="0"/>
              </a:rPr>
              <a:t>SPORTELLO ON LINE</a:t>
            </a:r>
          </a:p>
          <a:p>
            <a:pPr marL="355600" indent="-266700" algn="ctr" defTabSz="266700" eaLnBrk="0" fontAlgn="b" hangingPunct="0">
              <a:defRPr/>
            </a:pPr>
            <a:endParaRPr lang="it-IT" sz="1200" b="1" dirty="0">
              <a:solidFill>
                <a:srgbClr val="FF3300"/>
              </a:solidFill>
              <a:latin typeface="Arial" charset="0"/>
            </a:endParaRPr>
          </a:p>
          <a:p>
            <a:pPr marL="355600" indent="-266700" algn="ctr" defTabSz="266700" eaLnBrk="0" fontAlgn="b" hangingPunct="0">
              <a:defRPr/>
            </a:pPr>
            <a:endParaRPr lang="it-IT" sz="1200" b="1" dirty="0">
              <a:solidFill>
                <a:srgbClr val="CC3300"/>
              </a:solidFill>
              <a:latin typeface="Arial" charset="0"/>
            </a:endParaRPr>
          </a:p>
          <a:p>
            <a:pPr marL="285750" indent="-285750" algn="just" fontAlgn="ctr">
              <a:lnSpc>
                <a:spcPct val="150000"/>
              </a:lnSpc>
              <a:buFont typeface="Arial" panose="020B0604020202020204" pitchFamily="34" charset="0"/>
              <a:buChar char="•"/>
              <a:defRPr/>
            </a:pPr>
            <a:r>
              <a:rPr lang="it-IT" dirty="0">
                <a:solidFill>
                  <a:schemeClr val="tx1"/>
                </a:solidFill>
              </a:rPr>
              <a:t>L</a:t>
            </a:r>
            <a:r>
              <a:rPr lang="it-IT" dirty="0">
                <a:solidFill>
                  <a:schemeClr val="tx1"/>
                </a:solidFill>
              </a:rPr>
              <a:t>a </a:t>
            </a:r>
            <a:r>
              <a:rPr lang="it-IT" dirty="0">
                <a:solidFill>
                  <a:schemeClr val="tx1"/>
                </a:solidFill>
              </a:rPr>
              <a:t>facilità di accesso ai servizi dello sportello on line</a:t>
            </a:r>
            <a:endParaRPr lang="en-US" dirty="0">
              <a:solidFill>
                <a:schemeClr val="tx1"/>
              </a:solidFill>
            </a:endParaRPr>
          </a:p>
          <a:p>
            <a:pPr marL="285750" indent="-285750" algn="just" fontAlgn="ctr">
              <a:lnSpc>
                <a:spcPct val="150000"/>
              </a:lnSpc>
              <a:buFont typeface="Arial" panose="020B0604020202020204" pitchFamily="34" charset="0"/>
              <a:buChar char="•"/>
              <a:defRPr/>
            </a:pPr>
            <a:r>
              <a:rPr lang="it-IT" dirty="0">
                <a:solidFill>
                  <a:schemeClr val="tx1"/>
                </a:solidFill>
              </a:rPr>
              <a:t>L</a:t>
            </a:r>
            <a:r>
              <a:rPr lang="it-IT" dirty="0">
                <a:solidFill>
                  <a:schemeClr val="tx1"/>
                </a:solidFill>
              </a:rPr>
              <a:t>a </a:t>
            </a:r>
            <a:r>
              <a:rPr lang="it-IT" dirty="0">
                <a:solidFill>
                  <a:schemeClr val="tx1"/>
                </a:solidFill>
              </a:rPr>
              <a:t>disponibilità dello sportello on line pienamente funzionante</a:t>
            </a:r>
            <a:endParaRPr lang="en-US" dirty="0">
              <a:solidFill>
                <a:schemeClr val="tx1"/>
              </a:solidFill>
            </a:endParaRPr>
          </a:p>
          <a:p>
            <a:pPr marL="285750" indent="-285750" algn="just" fontAlgn="ctr">
              <a:lnSpc>
                <a:spcPct val="150000"/>
              </a:lnSpc>
              <a:buFont typeface="Arial" panose="020B0604020202020204" pitchFamily="34" charset="0"/>
              <a:buChar char="•"/>
              <a:defRPr/>
            </a:pPr>
            <a:r>
              <a:rPr lang="it-IT" dirty="0">
                <a:solidFill>
                  <a:schemeClr val="tx1"/>
                </a:solidFill>
              </a:rPr>
              <a:t>L</a:t>
            </a:r>
            <a:r>
              <a:rPr lang="it-IT" dirty="0">
                <a:solidFill>
                  <a:schemeClr val="tx1"/>
                </a:solidFill>
              </a:rPr>
              <a:t>a </a:t>
            </a:r>
            <a:r>
              <a:rPr lang="it-IT" dirty="0">
                <a:solidFill>
                  <a:schemeClr val="tx1"/>
                </a:solidFill>
              </a:rPr>
              <a:t>chiarezza delle informazioni presenti nello sportello on line</a:t>
            </a:r>
            <a:endParaRPr lang="en-US" dirty="0">
              <a:solidFill>
                <a:schemeClr val="tx1"/>
              </a:solidFill>
            </a:endParaRPr>
          </a:p>
          <a:p>
            <a:pPr marL="285750" indent="-285750" algn="just" fontAlgn="ctr">
              <a:lnSpc>
                <a:spcPct val="150000"/>
              </a:lnSpc>
              <a:buFont typeface="Arial" panose="020B0604020202020204" pitchFamily="34" charset="0"/>
              <a:buChar char="•"/>
              <a:defRPr/>
            </a:pPr>
            <a:r>
              <a:rPr lang="it-IT" dirty="0">
                <a:solidFill>
                  <a:schemeClr val="tx1"/>
                </a:solidFill>
              </a:rPr>
              <a:t>La facilità di navigazione all interno dello sportello on line</a:t>
            </a:r>
            <a:endParaRPr lang="en-US" dirty="0">
              <a:solidFill>
                <a:schemeClr val="tx1"/>
              </a:solidFill>
            </a:endParaRPr>
          </a:p>
          <a:p>
            <a:pPr marL="285750" indent="-285750" algn="just" fontAlgn="ctr">
              <a:lnSpc>
                <a:spcPct val="150000"/>
              </a:lnSpc>
              <a:buFont typeface="Arial" panose="020B0604020202020204" pitchFamily="34" charset="0"/>
              <a:buChar char="•"/>
              <a:defRPr/>
            </a:pPr>
            <a:r>
              <a:rPr lang="it-IT" dirty="0">
                <a:solidFill>
                  <a:schemeClr val="tx1"/>
                </a:solidFill>
              </a:rPr>
              <a:t>L</a:t>
            </a:r>
            <a:r>
              <a:rPr lang="it-IT" dirty="0">
                <a:solidFill>
                  <a:schemeClr val="tx1"/>
                </a:solidFill>
              </a:rPr>
              <a:t>a </a:t>
            </a:r>
            <a:r>
              <a:rPr lang="it-IT" dirty="0">
                <a:solidFill>
                  <a:schemeClr val="tx1"/>
                </a:solidFill>
              </a:rPr>
              <a:t>completezza delle risposte ai quesiti / reclami</a:t>
            </a:r>
            <a:endParaRPr lang="en-US" dirty="0">
              <a:solidFill>
                <a:schemeClr val="tx1"/>
              </a:solidFill>
            </a:endParaRPr>
          </a:p>
          <a:p>
            <a:pPr marL="285750" indent="-285750" algn="just" fontAlgn="ctr">
              <a:lnSpc>
                <a:spcPct val="150000"/>
              </a:lnSpc>
              <a:buFont typeface="Arial" panose="020B0604020202020204" pitchFamily="34" charset="0"/>
              <a:buChar char="•"/>
              <a:defRPr/>
            </a:pPr>
            <a:r>
              <a:rPr lang="it-IT" dirty="0">
                <a:solidFill>
                  <a:schemeClr val="tx1"/>
                </a:solidFill>
              </a:rPr>
              <a:t>L</a:t>
            </a:r>
            <a:r>
              <a:rPr lang="it-IT" dirty="0">
                <a:solidFill>
                  <a:schemeClr val="tx1"/>
                </a:solidFill>
              </a:rPr>
              <a:t>a tempestività/rapidità </a:t>
            </a:r>
            <a:r>
              <a:rPr lang="it-IT" dirty="0">
                <a:solidFill>
                  <a:schemeClr val="tx1"/>
                </a:solidFill>
              </a:rPr>
              <a:t>delle risposte ai quesiti / </a:t>
            </a:r>
            <a:r>
              <a:rPr lang="it-IT" dirty="0">
                <a:solidFill>
                  <a:schemeClr val="tx1"/>
                </a:solidFill>
              </a:rPr>
              <a:t>reclami</a:t>
            </a:r>
          </a:p>
          <a:p>
            <a:pPr marL="285750" indent="-285750" algn="just" fontAlgn="b">
              <a:lnSpc>
                <a:spcPct val="150000"/>
              </a:lnSpc>
              <a:buFont typeface="Arial" panose="020B0604020202020204" pitchFamily="34" charset="0"/>
              <a:buChar char="•"/>
              <a:defRPr/>
            </a:pPr>
            <a:r>
              <a:rPr lang="it-IT" dirty="0">
                <a:solidFill>
                  <a:schemeClr val="tx1"/>
                </a:solidFill>
              </a:rPr>
              <a:t>Il </a:t>
            </a:r>
            <a:r>
              <a:rPr lang="it-IT" dirty="0">
                <a:solidFill>
                  <a:schemeClr val="tx1"/>
                </a:solidFill>
              </a:rPr>
              <a:t>numero delle operazioni che è possibile </a:t>
            </a:r>
            <a:r>
              <a:rPr lang="it-IT" dirty="0">
                <a:solidFill>
                  <a:schemeClr val="tx1"/>
                </a:solidFill>
              </a:rPr>
              <a:t>fare</a:t>
            </a:r>
            <a:endParaRPr lang="en-US" dirty="0">
              <a:solidFill>
                <a:schemeClr val="tx1"/>
              </a:solidFill>
            </a:endParaRPr>
          </a:p>
        </p:txBody>
      </p:sp>
      <p:sp>
        <p:nvSpPr>
          <p:cNvPr id="296963" name="Rectangle 4"/>
          <p:cNvSpPr>
            <a:spLocks noChangeArrowheads="1"/>
          </p:cNvSpPr>
          <p:nvPr/>
        </p:nvSpPr>
        <p:spPr bwMode="auto">
          <a:xfrm>
            <a:off x="4130675" y="1778000"/>
            <a:ext cx="1512888" cy="304800"/>
          </a:xfrm>
          <a:prstGeom prst="rect">
            <a:avLst/>
          </a:prstGeom>
          <a:noFill/>
          <a:ln w="12700" algn="ctr">
            <a:noFill/>
            <a:miter lim="800000"/>
            <a:headEnd/>
            <a:tailEnd/>
          </a:ln>
        </p:spPr>
        <p:txBody>
          <a:bodyPr wrap="none" lIns="90000" tIns="46800" rIns="90000" bIns="46800">
            <a:spAutoFit/>
          </a:bodyPr>
          <a:lstStyle/>
          <a:p>
            <a:pPr algn="ctr" defTabSz="449263">
              <a:buClr>
                <a:srgbClr val="000000"/>
              </a:buClr>
              <a:buSzPct val="100000"/>
              <a:buFont typeface="Times" pitchFamily="18" charset="0"/>
              <a:buNone/>
            </a:pPr>
            <a:r>
              <a:rPr lang="it-IT" b="1">
                <a:solidFill>
                  <a:schemeClr val="tx1"/>
                </a:solidFill>
                <a:latin typeface="Arial" charset="0"/>
              </a:rPr>
              <a:t>ITEM INDAGATI</a:t>
            </a:r>
          </a:p>
        </p:txBody>
      </p:sp>
      <p:sp>
        <p:nvSpPr>
          <p:cNvPr id="601097"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CALL BACK SPORTELLO ON LINE</a:t>
            </a:r>
            <a:br>
              <a:rPr lang="it-IT" sz="1800" dirty="0">
                <a:solidFill>
                  <a:schemeClr val="bg1"/>
                </a:solidFill>
              </a:rPr>
            </a:br>
            <a:r>
              <a:rPr lang="it-IT" sz="1800" i="1" dirty="0">
                <a:solidFill>
                  <a:schemeClr val="bg1"/>
                </a:solidFill>
              </a:rPr>
              <a:t>Item indagati</a:t>
            </a:r>
            <a:endParaRPr lang="it-IT" sz="1800" i="1" dirty="0">
              <a:solidFill>
                <a:schemeClr val="bg1"/>
              </a:solidFill>
              <a:effectLst>
                <a:outerShdw blurRad="38100" dist="38100" dir="2700000" algn="tl">
                  <a:srgbClr val="C0C0C0"/>
                </a:outerShdw>
              </a:effectLst>
            </a:endParaRPr>
          </a:p>
        </p:txBody>
      </p:sp>
      <p:sp>
        <p:nvSpPr>
          <p:cNvPr id="6" name="Segnaposto numero diapositiva 5"/>
          <p:cNvSpPr>
            <a:spLocks noGrp="1"/>
          </p:cNvSpPr>
          <p:nvPr>
            <p:ph type="sldNum" sz="quarter" idx="10"/>
          </p:nvPr>
        </p:nvSpPr>
        <p:spPr/>
        <p:txBody>
          <a:bodyPr/>
          <a:lstStyle/>
          <a:p>
            <a:pPr>
              <a:defRPr/>
            </a:pPr>
            <a:fld id="{F3C33DCA-2927-49C1-B702-F24D8B5BE9C4}" type="slidenum">
              <a:rPr lang="it-IT" smtClean="0"/>
              <a:pPr>
                <a:defRPr/>
              </a:pPr>
              <a:t>118</a:t>
            </a:fld>
            <a:endParaRPr lang="it-IT"/>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3"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IL GIUDIZIO SULLO SPORTELLO ON LINE</a:t>
            </a:r>
            <a:br>
              <a:rPr lang="it-IT" sz="2100">
                <a:solidFill>
                  <a:srgbClr val="3366CC"/>
                </a:solidFill>
                <a:cs typeface="Arial" charset="0"/>
              </a:rPr>
            </a:br>
            <a:r>
              <a:rPr lang="it-IT" sz="2100" i="1">
                <a:solidFill>
                  <a:srgbClr val="3366CC"/>
                </a:solidFill>
                <a:cs typeface="Arial" charset="0"/>
              </a:rPr>
              <a:t>2° SEMESTRE 2014</a:t>
            </a:r>
          </a:p>
        </p:txBody>
      </p:sp>
      <p:sp>
        <p:nvSpPr>
          <p:cNvPr id="325634" name="Text Box 3"/>
          <p:cNvSpPr txBox="1">
            <a:spLocks noChangeArrowheads="1"/>
          </p:cNvSpPr>
          <p:nvPr/>
        </p:nvSpPr>
        <p:spPr bwMode="auto">
          <a:xfrm>
            <a:off x="755650" y="1000125"/>
            <a:ext cx="8137525" cy="619125"/>
          </a:xfrm>
          <a:prstGeom prst="rect">
            <a:avLst/>
          </a:prstGeom>
          <a:noFill/>
          <a:ln w="9525">
            <a:noFill/>
            <a:miter lim="800000"/>
            <a:headEnd/>
            <a:tailEnd/>
          </a:ln>
        </p:spPr>
        <p:txBody>
          <a:bodyPr lIns="169695" tIns="124443" rIns="169695" bIns="124443" anchor="ctr">
            <a:spAutoFit/>
          </a:bodyPr>
          <a:lstStyle/>
          <a:p>
            <a:pPr marL="266700" indent="-266700" defTabSz="957263">
              <a:buClr>
                <a:srgbClr val="000000"/>
              </a:buClr>
              <a:buSzPct val="100000"/>
              <a:buFont typeface="Times" pitchFamily="18" charset="0"/>
              <a:buBlip>
                <a:blip r:embed="rId2"/>
              </a:buBlip>
            </a:pPr>
            <a:r>
              <a:rPr lang="it-IT" sz="1200">
                <a:solidFill>
                  <a:schemeClr val="tx1"/>
                </a:solidFill>
                <a:latin typeface="Arial" charset="0"/>
                <a:cs typeface="Arial" charset="0"/>
              </a:rPr>
              <a:t>Considerando complessivamente lo sportello online di </a:t>
            </a:r>
            <a:r>
              <a:rPr lang="it-IT" sz="1200">
                <a:solidFill>
                  <a:schemeClr val="tx1"/>
                </a:solidFill>
                <a:latin typeface="Arial" charset="0"/>
              </a:rPr>
              <a:t>Acquedotto del Fiora ,</a:t>
            </a:r>
            <a:r>
              <a:rPr lang="it-IT" sz="1200">
                <a:solidFill>
                  <a:schemeClr val="tx1"/>
                </a:solidFill>
                <a:latin typeface="Arial" charset="0"/>
                <a:cs typeface="Arial" charset="0"/>
              </a:rPr>
              <a:t> negli ultimi 6 mesi, che voto dà su una scala da 1 a 10 dove 1 è il minimo della qualità e 10 il massimo?</a:t>
            </a:r>
          </a:p>
        </p:txBody>
      </p:sp>
      <p:graphicFrame>
        <p:nvGraphicFramePr>
          <p:cNvPr id="500812" name="Group 76"/>
          <p:cNvGraphicFramePr>
            <a:graphicFrameLocks noGrp="1"/>
          </p:cNvGraphicFramePr>
          <p:nvPr/>
        </p:nvGraphicFramePr>
        <p:xfrm>
          <a:off x="1258888" y="2063750"/>
          <a:ext cx="7489825" cy="3668713"/>
        </p:xfrm>
        <a:graphic>
          <a:graphicData uri="http://schemas.openxmlformats.org/drawingml/2006/table">
            <a:tbl>
              <a:tblPr/>
              <a:tblGrid>
                <a:gridCol w="1117552"/>
                <a:gridCol w="910183"/>
                <a:gridCol w="910183"/>
                <a:gridCol w="910183"/>
                <a:gridCol w="910183"/>
                <a:gridCol w="910183"/>
                <a:gridCol w="910183"/>
                <a:gridCol w="910183"/>
              </a:tblGrid>
              <a:tr h="538163">
                <a:tc gridSpan="8">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dirty="0" smtClean="0">
                          <a:ln>
                            <a:noFill/>
                          </a:ln>
                          <a:solidFill>
                            <a:schemeClr val="tx1"/>
                          </a:solidFill>
                          <a:effectLst/>
                          <a:latin typeface="Arial" pitchFamily="34" charset="0"/>
                        </a:rPr>
                        <a:t>Totale universo utenze domestiche e non domestiche (229.490)</a:t>
                      </a:r>
                    </a:p>
                  </a:txBody>
                  <a:tcPr marL="90000" marR="90000"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DDDDD"/>
                    </a:solidFill>
                  </a:tcPr>
                </a:tc>
                <a:tc hMerge="1">
                  <a:txBody>
                    <a:bodyPr/>
                    <a:lstStyle/>
                    <a:p>
                      <a:endParaRPr lang="it-IT"/>
                    </a:p>
                  </a:txBody>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DDDDD"/>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DDDDD"/>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DDDDD"/>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DDDDD"/>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DDDDD"/>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DDDDD"/>
                    </a:solidFill>
                  </a:tcPr>
                </a:tc>
              </a:tr>
              <a:tr h="5397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200" b="0" i="0" u="none" strike="noStrike" cap="none" normalizeH="0" baseline="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 SEM.</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2011</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1° SEM.</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2012</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 SEM.</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2012</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1° SEM.</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2013</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 SEM.</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2013</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1° SEM.</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2014</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1" i="0" u="none" strike="noStrike" cap="none" normalizeH="0" baseline="0" dirty="0" smtClean="0">
                          <a:ln>
                            <a:noFill/>
                          </a:ln>
                          <a:solidFill>
                            <a:schemeClr val="tx1"/>
                          </a:solidFill>
                          <a:effectLst/>
                          <a:latin typeface="Arial" pitchFamily="34" charset="0"/>
                        </a:rPr>
                        <a:t>2° SEM.</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1" i="0" u="none" strike="noStrike" cap="none" normalizeH="0" baseline="0" dirty="0" smtClean="0">
                          <a:ln>
                            <a:noFill/>
                          </a:ln>
                          <a:solidFill>
                            <a:schemeClr val="tx1"/>
                          </a:solidFill>
                          <a:effectLst/>
                          <a:latin typeface="Arial" pitchFamily="34" charset="0"/>
                        </a:rPr>
                        <a:t>2014</a:t>
                      </a:r>
                    </a:p>
                  </a:txBody>
                  <a:tcPr marL="90000" marR="90000" marT="46800" marB="46800" anchor="ctr" horzOverflow="overflow">
                    <a:lnL w="5715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r>
              <a:tr h="5191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dirty="0" smtClean="0">
                          <a:ln>
                            <a:noFill/>
                          </a:ln>
                          <a:solidFill>
                            <a:schemeClr val="tx1"/>
                          </a:solidFill>
                          <a:effectLst/>
                          <a:latin typeface="Arial" pitchFamily="34" charset="0"/>
                        </a:rPr>
                        <a:t>Eccellenza</a:t>
                      </a:r>
                      <a:r>
                        <a:rPr kumimoji="0" lang="it-IT" sz="1200" b="0" i="0" u="none" strike="noStrike" cap="none" normalizeH="0" baseline="0" dirty="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dirty="0" smtClean="0">
                          <a:ln>
                            <a:noFill/>
                          </a:ln>
                          <a:solidFill>
                            <a:schemeClr val="tx1"/>
                          </a:solidFill>
                          <a:effectLst/>
                          <a:latin typeface="Arial" pitchFamily="34" charset="0"/>
                        </a:rPr>
                        <a:t>(voti 9 e 10)</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rtl="0" fontAlgn="ctr"/>
                      <a:r>
                        <a:rPr lang="it-IT" sz="1400" b="0" i="0" u="none" strike="noStrike" dirty="0">
                          <a:solidFill>
                            <a:srgbClr val="000000"/>
                          </a:solidFill>
                          <a:latin typeface="Arial"/>
                        </a:rPr>
                        <a:t>17%</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fontAlgn="ctr"/>
                      <a:r>
                        <a:rPr lang="it-IT" sz="1400" b="0" i="0" u="none" strike="noStrike" dirty="0">
                          <a:latin typeface="Arial"/>
                        </a:rPr>
                        <a:t>14%</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rtl="0" fontAlgn="ctr"/>
                      <a:r>
                        <a:rPr lang="en-US" sz="1400" b="0" u="none" strike="noStrike" dirty="0">
                          <a:effectLst/>
                        </a:rPr>
                        <a:t>29%</a:t>
                      </a:r>
                      <a:endParaRPr lang="en-US" sz="1400" b="0"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fontAlgn="t"/>
                      <a:r>
                        <a:rPr lang="it-IT" sz="1400" b="0" i="0" u="none" strike="noStrike" dirty="0">
                          <a:solidFill>
                            <a:srgbClr val="000000"/>
                          </a:solidFill>
                          <a:effectLst/>
                          <a:latin typeface="Arial"/>
                        </a:rPr>
                        <a:t>19%</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rtl="0" fontAlgn="ctr"/>
                      <a:r>
                        <a:rPr lang="it-IT" sz="1400" b="0" i="0" u="none" strike="noStrike" dirty="0">
                          <a:solidFill>
                            <a:srgbClr val="000000"/>
                          </a:solidFill>
                          <a:effectLst/>
                          <a:latin typeface="Arial"/>
                        </a:rPr>
                        <a:t>15%</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rtl="0" fontAlgn="ctr"/>
                      <a:r>
                        <a:rPr lang="it-IT" sz="1400" b="0" i="0" u="none" strike="noStrike" dirty="0" smtClean="0">
                          <a:solidFill>
                            <a:srgbClr val="000000"/>
                          </a:solidFill>
                          <a:effectLst/>
                          <a:latin typeface="Arial"/>
                        </a:rPr>
                        <a:t>9%</a:t>
                      </a:r>
                      <a:endParaRPr lang="it-IT" sz="1400" b="0" i="0" u="none" strike="noStrike" dirty="0">
                        <a:solidFill>
                          <a:srgbClr val="000000"/>
                        </a:solidFill>
                        <a:effectLst/>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rtl="0" fontAlgn="ctr"/>
                      <a:r>
                        <a:rPr lang="it-IT" sz="1400" b="1" i="0" u="none" strike="noStrike" dirty="0" smtClean="0">
                          <a:solidFill>
                            <a:srgbClr val="000000"/>
                          </a:solidFill>
                          <a:effectLst/>
                          <a:latin typeface="Arial"/>
                        </a:rPr>
                        <a:t>11%</a:t>
                      </a:r>
                      <a:endParaRPr lang="it-IT" sz="1400" b="1" i="0" u="none" strike="noStrike" dirty="0">
                        <a:solidFill>
                          <a:srgbClr val="000000"/>
                        </a:solidFill>
                        <a:effectLst/>
                        <a:latin typeface="Arial"/>
                      </a:endParaRPr>
                    </a:p>
                  </a:txBody>
                  <a:tcPr marL="9525" marR="9525" marT="9525" marB="0" anchor="ctr">
                    <a:lnL w="5715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dirty="0" smtClean="0">
                          <a:ln>
                            <a:noFill/>
                          </a:ln>
                          <a:solidFill>
                            <a:schemeClr val="tx1"/>
                          </a:solidFill>
                          <a:effectLst/>
                          <a:latin typeface="Arial" pitchFamily="34" charset="0"/>
                        </a:rPr>
                        <a:t>Bontà</a:t>
                      </a:r>
                      <a:r>
                        <a:rPr kumimoji="0" lang="it-IT" sz="1200" b="0" i="0" u="none" strike="noStrike" cap="none" normalizeH="0" baseline="0" dirty="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dirty="0" smtClean="0">
                          <a:ln>
                            <a:noFill/>
                          </a:ln>
                          <a:solidFill>
                            <a:schemeClr val="tx1"/>
                          </a:solidFill>
                          <a:effectLst/>
                          <a:latin typeface="Arial" pitchFamily="34" charset="0"/>
                        </a:rPr>
                        <a:t>(Voto 8)</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rtl="0" fontAlgn="ctr"/>
                      <a:r>
                        <a:rPr lang="it-IT" sz="1400" b="0" i="0" u="none" strike="noStrike" dirty="0">
                          <a:solidFill>
                            <a:srgbClr val="000000"/>
                          </a:solidFill>
                          <a:latin typeface="Arial"/>
                        </a:rPr>
                        <a:t>43%</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fontAlgn="ctr"/>
                      <a:r>
                        <a:rPr lang="it-IT" sz="1400" b="0" i="0" u="none" strike="noStrike" dirty="0">
                          <a:latin typeface="Arial"/>
                        </a:rPr>
                        <a:t>34%</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rtl="0" fontAlgn="ctr"/>
                      <a:r>
                        <a:rPr lang="en-US" sz="1400" b="0" u="none" strike="noStrike" dirty="0">
                          <a:effectLst/>
                        </a:rPr>
                        <a:t>32%</a:t>
                      </a:r>
                      <a:endParaRPr lang="en-US" sz="1400" b="0"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fontAlgn="t"/>
                      <a:r>
                        <a:rPr lang="it-IT" sz="1400" b="0" i="0" u="none" strike="noStrike" dirty="0">
                          <a:solidFill>
                            <a:srgbClr val="000000"/>
                          </a:solidFill>
                          <a:effectLst/>
                          <a:latin typeface="Arial"/>
                        </a:rPr>
                        <a:t>34%</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rtl="0" fontAlgn="ctr"/>
                      <a:r>
                        <a:rPr lang="it-IT" sz="1400" b="0" i="0" u="none" strike="noStrike" dirty="0">
                          <a:solidFill>
                            <a:srgbClr val="000000"/>
                          </a:solidFill>
                          <a:effectLst/>
                          <a:latin typeface="Arial"/>
                        </a:rPr>
                        <a:t>33%</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rtl="0" fontAlgn="ctr"/>
                      <a:r>
                        <a:rPr lang="it-IT" sz="1400" b="0" i="0" u="none" strike="noStrike" dirty="0" smtClean="0">
                          <a:solidFill>
                            <a:srgbClr val="000000"/>
                          </a:solidFill>
                          <a:effectLst/>
                          <a:latin typeface="Arial"/>
                        </a:rPr>
                        <a:t>51%</a:t>
                      </a:r>
                      <a:endParaRPr lang="it-IT" sz="1400" b="0" i="0" u="none" strike="noStrike" dirty="0">
                        <a:solidFill>
                          <a:srgbClr val="000000"/>
                        </a:solidFill>
                        <a:effectLst/>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rtl="0" fontAlgn="ctr"/>
                      <a:r>
                        <a:rPr lang="it-IT" sz="1400" b="1" i="0" u="none" strike="noStrike" dirty="0" smtClean="0">
                          <a:solidFill>
                            <a:srgbClr val="000000"/>
                          </a:solidFill>
                          <a:effectLst/>
                          <a:latin typeface="Arial"/>
                        </a:rPr>
                        <a:t>43%</a:t>
                      </a:r>
                      <a:endParaRPr lang="it-IT" sz="1400" b="1" i="0" u="none" strike="noStrike" dirty="0">
                        <a:solidFill>
                          <a:srgbClr val="000000"/>
                        </a:solidFill>
                        <a:effectLst/>
                        <a:latin typeface="Arial"/>
                      </a:endParaRPr>
                    </a:p>
                  </a:txBody>
                  <a:tcPr marL="9525" marR="9525" marT="9525" marB="0" anchor="ctr">
                    <a:lnL w="5715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rPr>
                        <a:t>Sufficienza</a:t>
                      </a:r>
                      <a:r>
                        <a:rPr kumimoji="0" lang="it-IT" sz="1200" b="0" i="0" u="none" strike="noStrike" cap="none" normalizeH="0" baseline="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rPr>
                        <a:t>(Voti 6 e 7)</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rtl="0" fontAlgn="ctr"/>
                      <a:r>
                        <a:rPr lang="it-IT" sz="1400" b="0" i="0" u="none" strike="noStrike" dirty="0">
                          <a:solidFill>
                            <a:srgbClr val="000000"/>
                          </a:solidFill>
                          <a:latin typeface="Arial"/>
                        </a:rPr>
                        <a:t>30%</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fontAlgn="ctr"/>
                      <a:r>
                        <a:rPr lang="it-IT" sz="1400" b="0" i="0" u="none" strike="noStrike" dirty="0">
                          <a:latin typeface="Arial"/>
                        </a:rPr>
                        <a:t>45%</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rtl="0" fontAlgn="ctr"/>
                      <a:r>
                        <a:rPr lang="en-US" sz="1400" b="0" u="none" strike="noStrike" dirty="0" smtClean="0">
                          <a:effectLst/>
                        </a:rPr>
                        <a:t>32%</a:t>
                      </a:r>
                      <a:endParaRPr lang="en-US" sz="1400" b="0"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fontAlgn="t"/>
                      <a:r>
                        <a:rPr lang="it-IT" sz="1400" b="0" i="0" u="none" strike="noStrike" dirty="0">
                          <a:solidFill>
                            <a:srgbClr val="000000"/>
                          </a:solidFill>
                          <a:effectLst/>
                          <a:latin typeface="Arial"/>
                        </a:rPr>
                        <a:t>32%</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rtl="0" fontAlgn="ctr"/>
                      <a:r>
                        <a:rPr lang="it-IT" sz="1400" b="0" i="0" u="none" strike="noStrike" dirty="0">
                          <a:solidFill>
                            <a:srgbClr val="000000"/>
                          </a:solidFill>
                          <a:effectLst/>
                          <a:latin typeface="Arial"/>
                        </a:rPr>
                        <a:t>40%</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rtl="0" fontAlgn="ctr"/>
                      <a:r>
                        <a:rPr lang="it-IT" sz="1400" b="0" i="0" u="none" strike="noStrike" dirty="0" smtClean="0">
                          <a:solidFill>
                            <a:srgbClr val="000000"/>
                          </a:solidFill>
                          <a:effectLst/>
                          <a:latin typeface="Arial"/>
                        </a:rPr>
                        <a:t>30%</a:t>
                      </a:r>
                      <a:endParaRPr lang="it-IT" sz="1400" b="0" i="0" u="none" strike="noStrike" dirty="0">
                        <a:solidFill>
                          <a:srgbClr val="000000"/>
                        </a:solidFill>
                        <a:effectLst/>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rtl="0" fontAlgn="ctr"/>
                      <a:r>
                        <a:rPr lang="it-IT" sz="1400" b="1" i="0" u="none" strike="noStrike" dirty="0" smtClean="0">
                          <a:solidFill>
                            <a:srgbClr val="000000"/>
                          </a:solidFill>
                          <a:effectLst/>
                          <a:latin typeface="Arial"/>
                        </a:rPr>
                        <a:t>35%</a:t>
                      </a:r>
                      <a:endParaRPr lang="it-IT" sz="1400" b="1" i="0" u="none" strike="noStrike" dirty="0">
                        <a:solidFill>
                          <a:srgbClr val="000000"/>
                        </a:solidFill>
                        <a:effectLst/>
                        <a:latin typeface="Arial"/>
                      </a:endParaRPr>
                    </a:p>
                  </a:txBody>
                  <a:tcPr marL="9525" marR="9525" marT="9525" marB="0" anchor="ctr">
                    <a:lnL w="5715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rPr>
                        <a:t>Insufficienza</a:t>
                      </a:r>
                      <a:r>
                        <a:rPr kumimoji="0" lang="it-IT" sz="1200" b="0" i="0" u="none" strike="noStrike" cap="none" normalizeH="0" baseline="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rPr>
                        <a:t>(Voti 1-5)</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rtl="0" fontAlgn="ctr"/>
                      <a:r>
                        <a:rPr lang="it-IT" sz="1400" b="0" i="0" u="none" strike="noStrike" dirty="0">
                          <a:solidFill>
                            <a:srgbClr val="000000"/>
                          </a:solidFill>
                          <a:latin typeface="Arial"/>
                        </a:rPr>
                        <a:t>10%</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fontAlgn="ctr"/>
                      <a:r>
                        <a:rPr lang="it-IT" sz="1400" b="0" i="0" u="none" strike="noStrike" dirty="0">
                          <a:latin typeface="Arial"/>
                        </a:rPr>
                        <a:t>7%</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rtl="0" fontAlgn="ctr"/>
                      <a:r>
                        <a:rPr lang="en-US" sz="1400" b="0" u="none" strike="noStrike" dirty="0">
                          <a:effectLst/>
                        </a:rPr>
                        <a:t>7%</a:t>
                      </a:r>
                      <a:endParaRPr lang="en-US" sz="1400" b="0"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fontAlgn="t"/>
                      <a:r>
                        <a:rPr lang="it-IT" sz="1400" b="0" i="0" u="none" strike="noStrike" dirty="0">
                          <a:solidFill>
                            <a:srgbClr val="000000"/>
                          </a:solidFill>
                          <a:effectLst/>
                          <a:latin typeface="Arial"/>
                        </a:rPr>
                        <a:t>15%</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rtl="0" fontAlgn="ctr"/>
                      <a:r>
                        <a:rPr lang="it-IT" sz="1400" b="0" i="0" u="none" strike="noStrike" dirty="0">
                          <a:solidFill>
                            <a:srgbClr val="000000"/>
                          </a:solidFill>
                          <a:effectLst/>
                          <a:latin typeface="Arial"/>
                        </a:rPr>
                        <a:t>12%</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rtl="0" fontAlgn="ctr"/>
                      <a:r>
                        <a:rPr lang="it-IT" sz="1400" b="0" i="0" u="none" strike="noStrike" dirty="0" smtClean="0">
                          <a:solidFill>
                            <a:srgbClr val="000000"/>
                          </a:solidFill>
                          <a:effectLst/>
                          <a:latin typeface="Arial"/>
                        </a:rPr>
                        <a:t>10%</a:t>
                      </a:r>
                      <a:endParaRPr lang="it-IT" sz="1400" b="0" i="0" u="none" strike="noStrike" dirty="0">
                        <a:solidFill>
                          <a:srgbClr val="000000"/>
                        </a:solidFill>
                        <a:effectLst/>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rtl="0" fontAlgn="ctr"/>
                      <a:r>
                        <a:rPr lang="it-IT" sz="1400" b="1" i="0" u="none" strike="noStrike" dirty="0" smtClean="0">
                          <a:solidFill>
                            <a:srgbClr val="000000"/>
                          </a:solidFill>
                          <a:effectLst/>
                          <a:latin typeface="Arial"/>
                        </a:rPr>
                        <a:t>11%</a:t>
                      </a:r>
                      <a:endParaRPr lang="it-IT" sz="1400" b="1" i="0" u="none" strike="noStrike" dirty="0">
                        <a:solidFill>
                          <a:srgbClr val="000000"/>
                        </a:solidFill>
                        <a:effectLst/>
                        <a:latin typeface="Arial"/>
                      </a:endParaRPr>
                    </a:p>
                  </a:txBody>
                  <a:tcPr marL="9525" marR="9525" marT="9525" marB="0" anchor="ctr">
                    <a:lnL w="5715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r>
              <a:tr h="5095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1" u="none" strike="noStrike" cap="none" normalizeH="0" baseline="0" smtClean="0">
                          <a:ln>
                            <a:noFill/>
                          </a:ln>
                          <a:solidFill>
                            <a:schemeClr val="tx1"/>
                          </a:solidFill>
                          <a:effectLst/>
                          <a:latin typeface="Arial" pitchFamily="34" charset="0"/>
                        </a:rPr>
                        <a:t>Media</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ctr"/>
                      <a:r>
                        <a:rPr lang="it-IT" sz="1400" b="1" i="0" u="none" strike="noStrike" dirty="0">
                          <a:solidFill>
                            <a:srgbClr val="000000"/>
                          </a:solidFill>
                          <a:latin typeface="Arial"/>
                        </a:rPr>
                        <a:t>7,5</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ctr"/>
                      <a:r>
                        <a:rPr lang="it-IT" sz="1400" b="1" i="0" u="none" strike="noStrike" dirty="0" smtClean="0">
                          <a:solidFill>
                            <a:srgbClr val="000000"/>
                          </a:solidFill>
                          <a:latin typeface="Arial"/>
                        </a:rPr>
                        <a:t>7,3</a:t>
                      </a:r>
                      <a:endParaRPr lang="it-IT" sz="1400" b="1" i="0" u="none" strike="noStrike" dirty="0">
                        <a:solidFill>
                          <a:srgbClr val="000000"/>
                        </a:solidFill>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ctr"/>
                      <a:r>
                        <a:rPr lang="en-US" sz="1400" b="1" u="none" strike="noStrike" dirty="0">
                          <a:effectLst/>
                        </a:rPr>
                        <a:t>7.8</a:t>
                      </a:r>
                      <a:endParaRPr lang="en-US" sz="1400" b="1"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ctr"/>
                      <a:r>
                        <a:rPr lang="en-US" sz="1400" b="1" i="0" u="none" strike="noStrike" dirty="0" smtClean="0">
                          <a:solidFill>
                            <a:srgbClr val="000000"/>
                          </a:solidFill>
                          <a:effectLst/>
                          <a:latin typeface="Arial" panose="020B0604020202020204" pitchFamily="34" charset="0"/>
                        </a:rPr>
                        <a:t>7,2</a:t>
                      </a:r>
                      <a:endParaRPr lang="en-US" sz="1400" b="1"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ctr"/>
                      <a:r>
                        <a:rPr lang="it-IT" sz="1400" b="1" i="0" u="none" strike="noStrike" dirty="0">
                          <a:solidFill>
                            <a:srgbClr val="000000"/>
                          </a:solidFill>
                          <a:effectLst/>
                          <a:latin typeface="Arial"/>
                        </a:rPr>
                        <a:t>7,2</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ctr"/>
                      <a:r>
                        <a:rPr lang="it-IT" sz="1400" b="1" i="0" u="none" strike="noStrike" dirty="0" smtClean="0">
                          <a:solidFill>
                            <a:srgbClr val="000000"/>
                          </a:solidFill>
                          <a:effectLst/>
                          <a:latin typeface="Arial"/>
                        </a:rPr>
                        <a:t>7,4</a:t>
                      </a:r>
                      <a:endParaRPr lang="it-IT" sz="1400" b="1" i="0" u="none" strike="noStrike" dirty="0">
                        <a:solidFill>
                          <a:srgbClr val="000000"/>
                        </a:solidFill>
                        <a:effectLst/>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ctr"/>
                      <a:r>
                        <a:rPr lang="it-IT" sz="1400" b="1" i="0" u="none" strike="noStrike" dirty="0" smtClean="0">
                          <a:solidFill>
                            <a:srgbClr val="000000"/>
                          </a:solidFill>
                          <a:effectLst/>
                          <a:latin typeface="Arial"/>
                        </a:rPr>
                        <a:t>7,3</a:t>
                      </a:r>
                      <a:endParaRPr lang="it-IT" sz="1400" b="1" i="0" u="none" strike="noStrike" dirty="0">
                        <a:solidFill>
                          <a:srgbClr val="000000"/>
                        </a:solidFill>
                        <a:effectLst/>
                        <a:latin typeface="Arial"/>
                      </a:endParaRPr>
                    </a:p>
                  </a:txBody>
                  <a:tcPr marL="9525" marR="9525" marT="9525" marB="0" anchor="ctr">
                    <a:lnL w="5715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r>
            </a:tbl>
          </a:graphicData>
        </a:graphic>
      </p:graphicFrame>
      <p:sp>
        <p:nvSpPr>
          <p:cNvPr id="8" name="Segnaposto numero diapositiva 7"/>
          <p:cNvSpPr>
            <a:spLocks noGrp="1"/>
          </p:cNvSpPr>
          <p:nvPr>
            <p:ph type="sldNum" sz="quarter" idx="10"/>
          </p:nvPr>
        </p:nvSpPr>
        <p:spPr/>
        <p:txBody>
          <a:bodyPr/>
          <a:lstStyle/>
          <a:p>
            <a:pPr>
              <a:defRPr/>
            </a:pPr>
            <a:fld id="{8AFFA8FE-CF57-4822-9E30-2A7DEBD0AC5E}" type="slidenum">
              <a:rPr lang="it-IT" smtClean="0"/>
              <a:pPr>
                <a:defRPr/>
              </a:pPr>
              <a:t>119</a:t>
            </a:fld>
            <a:endParaRPr lang="it-IT"/>
          </a:p>
        </p:txBody>
      </p:sp>
      <p:sp>
        <p:nvSpPr>
          <p:cNvPr id="9"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CALL BACK SPORTELLO ON LINE</a:t>
            </a:r>
            <a:br>
              <a:rPr lang="it-IT" sz="1800" dirty="0">
                <a:solidFill>
                  <a:schemeClr val="bg1"/>
                </a:solidFill>
              </a:rPr>
            </a:br>
            <a:r>
              <a:rPr lang="it-IT" sz="1800" i="1" dirty="0">
                <a:solidFill>
                  <a:schemeClr val="bg1"/>
                </a:solidFill>
              </a:rPr>
              <a:t>Item indagati</a:t>
            </a:r>
            <a:endParaRPr lang="it-IT" sz="1800" i="1" dirty="0">
              <a:solidFill>
                <a:schemeClr val="bg1"/>
              </a:solidFill>
              <a:effectLst>
                <a:outerShdw blurRad="38100" dist="38100" dir="2700000" algn="tl">
                  <a:srgbClr val="C0C0C0"/>
                </a:outerShdw>
              </a:effectLst>
            </a:endParaRPr>
          </a:p>
        </p:txBody>
      </p:sp>
      <p:sp>
        <p:nvSpPr>
          <p:cNvPr id="10" name="Text Box 10"/>
          <p:cNvSpPr txBox="1">
            <a:spLocks noChangeArrowheads="1"/>
          </p:cNvSpPr>
          <p:nvPr/>
        </p:nvSpPr>
        <p:spPr bwMode="auto">
          <a:xfrm>
            <a:off x="3492500" y="6097588"/>
            <a:ext cx="4000500" cy="509587"/>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r>
              <a:rPr lang="it-IT" sz="900" dirty="0">
                <a:solidFill>
                  <a:schemeClr val="tx1"/>
                </a:solidFill>
                <a:latin typeface="+mn-lt"/>
              </a:rPr>
              <a:t>UNIVERSO: </a:t>
            </a:r>
            <a:r>
              <a:rPr lang="it-IT" sz="900" dirty="0">
                <a:solidFill>
                  <a:schemeClr val="tx1"/>
                </a:solidFill>
                <a:latin typeface="Arial" charset="0"/>
              </a:rPr>
              <a:t>229.490</a:t>
            </a:r>
            <a:r>
              <a:rPr lang="it-IT" sz="900" dirty="0">
                <a:solidFill>
                  <a:schemeClr val="tx1"/>
                </a:solidFill>
              </a:rPr>
              <a:t> UTENZE</a:t>
            </a:r>
            <a:endParaRPr lang="it-IT" sz="900" dirty="0">
              <a:solidFill>
                <a:schemeClr val="tx1"/>
              </a:solidFill>
              <a:latin typeface="+mn-lt"/>
            </a:endParaRPr>
          </a:p>
          <a:p>
            <a:pPr algn="ctr" defTabSz="449263">
              <a:buClr>
                <a:srgbClr val="000000"/>
              </a:buClr>
              <a:buSzPct val="100000"/>
              <a:buFont typeface="Times" pitchFamily="18" charset="0"/>
              <a:buNone/>
              <a:defRPr/>
            </a:pPr>
            <a:r>
              <a:rPr lang="it-IT" sz="900" dirty="0">
                <a:solidFill>
                  <a:schemeClr val="tx1"/>
                </a:solidFill>
                <a:latin typeface="+mn-lt"/>
              </a:rPr>
              <a:t>BASE: </a:t>
            </a:r>
            <a:r>
              <a:rPr lang="it-IT" sz="900" dirty="0">
                <a:solidFill>
                  <a:schemeClr val="tx1"/>
                </a:solidFill>
                <a:latin typeface="+mn-lt"/>
              </a:rPr>
              <a:t>HANNO UTILIZZATO IL </a:t>
            </a:r>
            <a:r>
              <a:rPr lang="it-IT" sz="900" dirty="0">
                <a:solidFill>
                  <a:schemeClr val="tx1"/>
                </a:solidFill>
                <a:latin typeface="+mn-lt"/>
              </a:rPr>
              <a:t>SERVIZIO </a:t>
            </a:r>
            <a:r>
              <a:rPr lang="it-IT" sz="900" dirty="0" err="1">
                <a:solidFill>
                  <a:schemeClr val="tx1"/>
                </a:solidFill>
                <a:latin typeface="+mn-lt"/>
              </a:rPr>
              <a:t>DI</a:t>
            </a:r>
            <a:r>
              <a:rPr lang="it-IT" sz="900" dirty="0">
                <a:solidFill>
                  <a:schemeClr val="tx1"/>
                </a:solidFill>
                <a:latin typeface="+mn-lt"/>
              </a:rPr>
              <a:t> SPORTELLO ON </a:t>
            </a:r>
            <a:r>
              <a:rPr lang="it-IT" sz="900" dirty="0">
                <a:solidFill>
                  <a:schemeClr val="tx1"/>
                </a:solidFill>
                <a:latin typeface="+mn-lt"/>
              </a:rPr>
              <a:t>LINE</a:t>
            </a:r>
          </a:p>
          <a:p>
            <a:pPr algn="ctr" defTabSz="449263">
              <a:buClr>
                <a:srgbClr val="000000"/>
              </a:buClr>
              <a:buSzPct val="100000"/>
              <a:buFont typeface="Times" pitchFamily="18" charset="0"/>
              <a:buNone/>
              <a:defRPr/>
            </a:pPr>
            <a:r>
              <a:rPr lang="it-IT" sz="900" dirty="0">
                <a:solidFill>
                  <a:schemeClr val="tx1"/>
                </a:solidFill>
                <a:latin typeface="+mn-lt"/>
              </a:rPr>
              <a:t>(154 CASI AD HOC)</a:t>
            </a:r>
            <a:endParaRPr lang="it-IT" sz="900" dirty="0">
              <a:solidFill>
                <a:schemeClr val="tx1"/>
              </a:solidFill>
              <a:latin typeface="+mn-l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5"/>
          <p:cNvSpPr>
            <a:spLocks noChangeArrowheads="1"/>
          </p:cNvSpPr>
          <p:nvPr/>
        </p:nvSpPr>
        <p:spPr bwMode="auto">
          <a:xfrm>
            <a:off x="755650" y="620713"/>
            <a:ext cx="8137525" cy="1295400"/>
          </a:xfrm>
          <a:prstGeom prst="rect">
            <a:avLst/>
          </a:prstGeom>
          <a:noFill/>
          <a:ln w="9525">
            <a:noFill/>
            <a:miter lim="800000"/>
            <a:headEnd/>
            <a:tailEnd/>
          </a:ln>
        </p:spPr>
        <p:txBody>
          <a:bodyPr lIns="87271" tIns="43636" rIns="87271" bIns="43636">
            <a:spAutoFit/>
          </a:bodyPr>
          <a:lstStyle/>
          <a:p>
            <a:pPr algn="just" defTabSz="871538">
              <a:lnSpc>
                <a:spcPct val="110000"/>
              </a:lnSpc>
              <a:buClr>
                <a:schemeClr val="accent2"/>
              </a:buClr>
              <a:buFont typeface="Wingdings" pitchFamily="2" charset="2"/>
              <a:buNone/>
            </a:pPr>
            <a:r>
              <a:rPr lang="it-IT" sz="1200">
                <a:solidFill>
                  <a:schemeClr val="tx1"/>
                </a:solidFill>
                <a:latin typeface="Arial" charset="0"/>
              </a:rPr>
              <a:t>Dalla valutazione integrata dell’indice di soddisfazione (la percentuale di clienti soddisfatti cioè che danno un voto da 6 a 10) e dell’importanza dei fattori di soddisfazione (rilevata su scala 1-10) si ottengono delle mappe di priorità di intervento volte a indicare all’azienda quali sono gli aspetti del servizio su cui è necessario agire. Nella mappa gli aspetti che necessitano di priorità di intervento si collocano nei due quadranti in basso (</a:t>
            </a:r>
            <a:r>
              <a:rPr lang="it-IT" sz="1200" i="1">
                <a:solidFill>
                  <a:schemeClr val="tx1"/>
                </a:solidFill>
                <a:latin typeface="Arial" charset="0"/>
              </a:rPr>
              <a:t>perfezionare</a:t>
            </a:r>
            <a:r>
              <a:rPr lang="it-IT" sz="1200">
                <a:solidFill>
                  <a:schemeClr val="tx1"/>
                </a:solidFill>
                <a:latin typeface="Arial" charset="0"/>
              </a:rPr>
              <a:t> e </a:t>
            </a:r>
            <a:r>
              <a:rPr lang="it-IT" sz="1200" i="1">
                <a:solidFill>
                  <a:schemeClr val="tx1"/>
                </a:solidFill>
                <a:latin typeface="Arial" charset="0"/>
              </a:rPr>
              <a:t>migliorare</a:t>
            </a:r>
            <a:r>
              <a:rPr lang="it-IT" sz="1200">
                <a:solidFill>
                  <a:schemeClr val="tx1"/>
                </a:solidFill>
                <a:latin typeface="Arial" charset="0"/>
              </a:rPr>
              <a:t> - maggiore insoddisfazione), con un rilievo maggiore quelli presenti nel quadrante in basso a destra </a:t>
            </a:r>
            <a:r>
              <a:rPr lang="it-IT" sz="1200" i="1">
                <a:solidFill>
                  <a:schemeClr val="tx1"/>
                </a:solidFill>
                <a:latin typeface="Arial" charset="0"/>
              </a:rPr>
              <a:t>(migliorare -</a:t>
            </a:r>
            <a:r>
              <a:rPr lang="it-IT" sz="1200">
                <a:latin typeface="Arial" charset="0"/>
              </a:rPr>
              <a:t> </a:t>
            </a:r>
            <a:r>
              <a:rPr lang="it-IT" sz="1200">
                <a:solidFill>
                  <a:schemeClr val="tx1"/>
                </a:solidFill>
                <a:latin typeface="Arial" charset="0"/>
              </a:rPr>
              <a:t>maggiore importanza).</a:t>
            </a:r>
          </a:p>
        </p:txBody>
      </p:sp>
      <p:sp>
        <p:nvSpPr>
          <p:cNvPr id="26626" name="Rectangle 5"/>
          <p:cNvSpPr>
            <a:spLocks noChangeArrowheads="1"/>
          </p:cNvSpPr>
          <p:nvPr/>
        </p:nvSpPr>
        <p:spPr bwMode="auto">
          <a:xfrm>
            <a:off x="3163888" y="6127750"/>
            <a:ext cx="3694112" cy="268288"/>
          </a:xfrm>
          <a:prstGeom prst="rect">
            <a:avLst/>
          </a:prstGeom>
          <a:noFill/>
          <a:ln w="8001">
            <a:noFill/>
            <a:miter lim="800000"/>
            <a:headEnd/>
            <a:tailEnd/>
          </a:ln>
        </p:spPr>
        <p:txBody>
          <a:bodyPr lIns="87271" tIns="43636" rIns="87271" bIns="43636">
            <a:spAutoFit/>
          </a:bodyPr>
          <a:lstStyle/>
          <a:p>
            <a:pPr algn="ctr" defTabSz="871538">
              <a:spcBef>
                <a:spcPct val="50000"/>
              </a:spcBef>
            </a:pPr>
            <a:r>
              <a:rPr lang="it-IT" sz="1200" b="1">
                <a:solidFill>
                  <a:schemeClr val="tx1"/>
                </a:solidFill>
                <a:latin typeface="Arial" charset="0"/>
                <a:ea typeface="ヒラギノ角ゴ Pro W3"/>
                <a:cs typeface="Arial" charset="0"/>
              </a:rPr>
              <a:t>ASSE DELL’IMPORTANZA</a:t>
            </a:r>
          </a:p>
        </p:txBody>
      </p:sp>
      <p:sp>
        <p:nvSpPr>
          <p:cNvPr id="26627" name="Text Box 6"/>
          <p:cNvSpPr txBox="1">
            <a:spLocks noChangeArrowheads="1"/>
          </p:cNvSpPr>
          <p:nvPr/>
        </p:nvSpPr>
        <p:spPr bwMode="auto">
          <a:xfrm rot="-5400000">
            <a:off x="-600868" y="3948906"/>
            <a:ext cx="2838450" cy="268287"/>
          </a:xfrm>
          <a:prstGeom prst="rect">
            <a:avLst/>
          </a:prstGeom>
          <a:noFill/>
          <a:ln w="9525">
            <a:noFill/>
            <a:prstDash val="sysDot"/>
            <a:miter lim="800000"/>
            <a:headEnd/>
            <a:tailEnd/>
          </a:ln>
        </p:spPr>
        <p:txBody>
          <a:bodyPr lIns="87271" tIns="43636" rIns="87271" bIns="43636">
            <a:spAutoFit/>
          </a:bodyPr>
          <a:lstStyle/>
          <a:p>
            <a:pPr algn="ctr" defTabSz="871538">
              <a:spcBef>
                <a:spcPct val="50000"/>
              </a:spcBef>
            </a:pPr>
            <a:r>
              <a:rPr lang="it-IT" sz="1200" b="1">
                <a:solidFill>
                  <a:schemeClr val="tx1"/>
                </a:solidFill>
                <a:latin typeface="Arial" charset="0"/>
                <a:ea typeface="ヒラギノ角ゴ Pro W3"/>
                <a:cs typeface="Arial" charset="0"/>
              </a:rPr>
              <a:t>ASSE DELLA SODDISFAZIONE</a:t>
            </a:r>
          </a:p>
        </p:txBody>
      </p:sp>
      <p:sp>
        <p:nvSpPr>
          <p:cNvPr id="26628" name="Text Box 11"/>
          <p:cNvSpPr txBox="1">
            <a:spLocks noChangeArrowheads="1"/>
          </p:cNvSpPr>
          <p:nvPr/>
        </p:nvSpPr>
        <p:spPr bwMode="auto">
          <a:xfrm>
            <a:off x="1004888" y="2286000"/>
            <a:ext cx="3890962" cy="1835150"/>
          </a:xfrm>
          <a:prstGeom prst="rect">
            <a:avLst/>
          </a:prstGeom>
          <a:noFill/>
          <a:ln w="28575">
            <a:solidFill>
              <a:schemeClr val="accent1"/>
            </a:solidFill>
            <a:miter lim="800000"/>
            <a:headEnd/>
            <a:tailEnd/>
          </a:ln>
        </p:spPr>
        <p:txBody>
          <a:bodyPr lIns="87271" tIns="43636" rIns="87271" bIns="43636"/>
          <a:lstStyle/>
          <a:p>
            <a:pPr algn="ctr" defTabSz="871538">
              <a:lnSpc>
                <a:spcPct val="120000"/>
              </a:lnSpc>
            </a:pPr>
            <a:r>
              <a:rPr lang="it-IT" sz="1200" b="1">
                <a:solidFill>
                  <a:schemeClr val="tx1"/>
                </a:solidFill>
                <a:latin typeface="Arial" charset="0"/>
                <a:ea typeface="ヒラギノ角ゴ Pro W3"/>
                <a:cs typeface="Arial" charset="0"/>
              </a:rPr>
              <a:t>QUADRANTE DEL ”</a:t>
            </a:r>
            <a:r>
              <a:rPr lang="it-IT" sz="1200" b="1">
                <a:solidFill>
                  <a:srgbClr val="4172AD"/>
                </a:solidFill>
                <a:latin typeface="Arial" charset="0"/>
                <a:ea typeface="ヒラギノ角ゴ Pro W3"/>
                <a:cs typeface="Arial" charset="0"/>
              </a:rPr>
              <a:t>SORVEGLIARE</a:t>
            </a:r>
            <a:r>
              <a:rPr lang="it-IT" sz="1200" b="1">
                <a:solidFill>
                  <a:schemeClr val="tx1"/>
                </a:solidFill>
                <a:latin typeface="Arial" charset="0"/>
                <a:ea typeface="ヒラギノ角ゴ Pro W3"/>
                <a:cs typeface="Arial" charset="0"/>
              </a:rPr>
              <a:t>”</a:t>
            </a:r>
          </a:p>
          <a:p>
            <a:pPr algn="ctr" defTabSz="871538">
              <a:lnSpc>
                <a:spcPct val="120000"/>
              </a:lnSpc>
            </a:pPr>
            <a:endParaRPr lang="it-IT" sz="1200" b="1">
              <a:solidFill>
                <a:schemeClr val="tx1"/>
              </a:solidFill>
              <a:latin typeface="Arial" charset="0"/>
              <a:ea typeface="ヒラギノ角ゴ Pro W3"/>
              <a:cs typeface="Arial" charset="0"/>
            </a:endParaRPr>
          </a:p>
          <a:p>
            <a:pPr algn="ctr" defTabSz="871538">
              <a:lnSpc>
                <a:spcPct val="120000"/>
              </a:lnSpc>
            </a:pPr>
            <a:r>
              <a:rPr lang="it-IT" sz="1200">
                <a:solidFill>
                  <a:schemeClr val="tx1"/>
                </a:solidFill>
                <a:latin typeface="Arial" charset="0"/>
                <a:ea typeface="ヒラギノ角ゴ Pro W3"/>
                <a:cs typeface="Arial" charset="0"/>
              </a:rPr>
              <a:t>comprende le </a:t>
            </a:r>
            <a:r>
              <a:rPr lang="it-IT" sz="1200" b="1">
                <a:solidFill>
                  <a:schemeClr val="tx1"/>
                </a:solidFill>
                <a:latin typeface="Arial" charset="0"/>
                <a:ea typeface="ヒラギノ角ゴ Pro W3"/>
                <a:cs typeface="Arial" charset="0"/>
              </a:rPr>
              <a:t>caratteristiche</a:t>
            </a:r>
            <a:r>
              <a:rPr lang="it-IT" sz="1200">
                <a:solidFill>
                  <a:schemeClr val="tx1"/>
                </a:solidFill>
                <a:latin typeface="Arial" charset="0"/>
                <a:ea typeface="ヒラギノ角ゴ Pro W3"/>
                <a:cs typeface="Arial" charset="0"/>
              </a:rPr>
              <a:t> ritenute </a:t>
            </a:r>
            <a:r>
              <a:rPr lang="it-IT" sz="1200" b="1">
                <a:solidFill>
                  <a:schemeClr val="tx1"/>
                </a:solidFill>
                <a:latin typeface="Arial" charset="0"/>
                <a:ea typeface="ヒラギノ角ゴ Pro W3"/>
                <a:cs typeface="Arial" charset="0"/>
              </a:rPr>
              <a:t>meno</a:t>
            </a:r>
            <a:r>
              <a:rPr lang="it-IT" sz="1200">
                <a:solidFill>
                  <a:schemeClr val="tx1"/>
                </a:solidFill>
                <a:latin typeface="Arial" charset="0"/>
                <a:ea typeface="ヒラギノ角ゴ Pro W3"/>
                <a:cs typeface="Arial" charset="0"/>
              </a:rPr>
              <a:t> </a:t>
            </a:r>
            <a:r>
              <a:rPr lang="it-IT" sz="1200" b="1">
                <a:solidFill>
                  <a:schemeClr val="tx1"/>
                </a:solidFill>
                <a:latin typeface="Arial" charset="0"/>
                <a:ea typeface="ヒラギノ角ゴ Pro W3"/>
                <a:cs typeface="Arial" charset="0"/>
              </a:rPr>
              <a:t>importanti</a:t>
            </a:r>
            <a:r>
              <a:rPr lang="it-IT" sz="1200">
                <a:solidFill>
                  <a:schemeClr val="tx1"/>
                </a:solidFill>
                <a:latin typeface="Arial" charset="0"/>
                <a:ea typeface="ヒラギノ角ゴ Pro W3"/>
                <a:cs typeface="Arial" charset="0"/>
              </a:rPr>
              <a:t> dal cliente ma su cui la </a:t>
            </a:r>
            <a:r>
              <a:rPr lang="it-IT" sz="1200" b="1">
                <a:solidFill>
                  <a:schemeClr val="tx1"/>
                </a:solidFill>
                <a:latin typeface="Arial" charset="0"/>
                <a:ea typeface="ヒラギノ角ゴ Pro W3"/>
                <a:cs typeface="Arial" charset="0"/>
              </a:rPr>
              <a:t>soddisfazione</a:t>
            </a:r>
            <a:r>
              <a:rPr lang="it-IT" sz="1200">
                <a:solidFill>
                  <a:schemeClr val="tx1"/>
                </a:solidFill>
                <a:latin typeface="Arial" charset="0"/>
                <a:ea typeface="ヒラギノ角ゴ Pro W3"/>
                <a:cs typeface="Arial" charset="0"/>
              </a:rPr>
              <a:t> è </a:t>
            </a:r>
            <a:r>
              <a:rPr lang="it-IT" sz="1200" b="1">
                <a:solidFill>
                  <a:schemeClr val="tx1"/>
                </a:solidFill>
                <a:latin typeface="Arial" charset="0"/>
                <a:ea typeface="ヒラギノ角ゴ Pro W3"/>
                <a:cs typeface="Arial" charset="0"/>
              </a:rPr>
              <a:t>alta</a:t>
            </a:r>
            <a:r>
              <a:rPr lang="it-IT" sz="1200">
                <a:solidFill>
                  <a:schemeClr val="tx1"/>
                </a:solidFill>
                <a:latin typeface="Arial" charset="0"/>
                <a:ea typeface="ヒラギノ角ゴ Pro W3"/>
                <a:cs typeface="Arial" charset="0"/>
              </a:rPr>
              <a:t>. Si tratta di situazioni da tenere sotto osservazione per mantenere l’alto livello di soddisfazione.</a:t>
            </a:r>
          </a:p>
        </p:txBody>
      </p:sp>
      <p:sp>
        <p:nvSpPr>
          <p:cNvPr id="601097" name="Text Box 9"/>
          <p:cNvSpPr txBox="1">
            <a:spLocks noChangeArrowheads="1"/>
          </p:cNvSpPr>
          <p:nvPr/>
        </p:nvSpPr>
        <p:spPr bwMode="auto">
          <a:xfrm rot="16200000">
            <a:off x="-2682081" y="2864644"/>
            <a:ext cx="5946775" cy="366713"/>
          </a:xfrm>
          <a:prstGeom prst="rect">
            <a:avLst/>
          </a:prstGeom>
          <a:noFill/>
          <a:ln w="12700" algn="ctr">
            <a:noFill/>
            <a:miter lim="800000"/>
            <a:headEnd/>
            <a:tailEnd/>
          </a:ln>
          <a:effectLst/>
        </p:spPr>
        <p:txBody>
          <a:bodyPr lIns="90000" tIns="46800" rIns="90000" bIns="46800">
            <a:spAutoFit/>
          </a:bodyPr>
          <a:lstStyle/>
          <a:p>
            <a:pPr defTabSz="449263">
              <a:spcBef>
                <a:spcPct val="50000"/>
              </a:spcBef>
              <a:buClr>
                <a:srgbClr val="000000"/>
              </a:buClr>
              <a:buSzPct val="100000"/>
              <a:buFont typeface="Times" pitchFamily="18" charset="0"/>
              <a:buNone/>
              <a:defRPr/>
            </a:pPr>
            <a:r>
              <a:rPr lang="it-IT" sz="1800" dirty="0">
                <a:solidFill>
                  <a:schemeClr val="bg1"/>
                </a:solidFill>
              </a:rPr>
              <a:t>LE PRIORITÀ </a:t>
            </a:r>
            <a:r>
              <a:rPr lang="it-IT" sz="1800" dirty="0" err="1">
                <a:solidFill>
                  <a:schemeClr val="bg1"/>
                </a:solidFill>
              </a:rPr>
              <a:t>DI</a:t>
            </a:r>
            <a:r>
              <a:rPr lang="it-IT" sz="1800" dirty="0">
                <a:solidFill>
                  <a:schemeClr val="bg1"/>
                </a:solidFill>
              </a:rPr>
              <a:t> INTERVENTO</a:t>
            </a:r>
            <a:endParaRPr lang="it-IT" sz="1800" dirty="0">
              <a:solidFill>
                <a:schemeClr val="bg1"/>
              </a:solidFill>
              <a:effectLst>
                <a:outerShdw blurRad="38100" dist="38100" dir="2700000" algn="tl">
                  <a:srgbClr val="C0C0C0"/>
                </a:outerShdw>
              </a:effectLst>
            </a:endParaRPr>
          </a:p>
        </p:txBody>
      </p:sp>
      <p:sp>
        <p:nvSpPr>
          <p:cNvPr id="26630"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r>
              <a:rPr lang="it-IT" sz="2100">
                <a:solidFill>
                  <a:srgbClr val="3366CC"/>
                </a:solidFill>
                <a:cs typeface="Arial" charset="0"/>
              </a:rPr>
              <a:t>LA MAPPA DELLE PRIORITÀ DI INTERVENTO</a:t>
            </a:r>
          </a:p>
        </p:txBody>
      </p:sp>
      <p:sp>
        <p:nvSpPr>
          <p:cNvPr id="26631" name="Text Box 11"/>
          <p:cNvSpPr txBox="1">
            <a:spLocks noChangeArrowheads="1"/>
          </p:cNvSpPr>
          <p:nvPr/>
        </p:nvSpPr>
        <p:spPr bwMode="auto">
          <a:xfrm>
            <a:off x="4964113" y="2284413"/>
            <a:ext cx="3889375" cy="1835150"/>
          </a:xfrm>
          <a:prstGeom prst="rect">
            <a:avLst/>
          </a:prstGeom>
          <a:noFill/>
          <a:ln w="28575">
            <a:solidFill>
              <a:srgbClr val="660066"/>
            </a:solidFill>
            <a:miter lim="800000"/>
            <a:headEnd/>
            <a:tailEnd/>
          </a:ln>
        </p:spPr>
        <p:txBody>
          <a:bodyPr lIns="87271" tIns="43636" rIns="87271" bIns="43636"/>
          <a:lstStyle/>
          <a:p>
            <a:pPr algn="ctr" defTabSz="871538">
              <a:lnSpc>
                <a:spcPct val="120000"/>
              </a:lnSpc>
            </a:pPr>
            <a:r>
              <a:rPr lang="it-IT" sz="1200" b="1">
                <a:solidFill>
                  <a:schemeClr val="tx1"/>
                </a:solidFill>
                <a:latin typeface="Arial" charset="0"/>
                <a:ea typeface="ヒラギノ角ゴ Pro W3"/>
                <a:cs typeface="Arial" charset="0"/>
              </a:rPr>
              <a:t>QUADRANTE DEL ”</a:t>
            </a:r>
            <a:r>
              <a:rPr lang="it-IT" sz="1200" b="1">
                <a:solidFill>
                  <a:srgbClr val="660066"/>
                </a:solidFill>
                <a:latin typeface="Arial" charset="0"/>
                <a:ea typeface="ヒラギノ角ゴ Pro W3"/>
                <a:cs typeface="Arial" charset="0"/>
              </a:rPr>
              <a:t>COMUNICARE</a:t>
            </a:r>
            <a:r>
              <a:rPr lang="it-IT" sz="1200" b="1">
                <a:solidFill>
                  <a:schemeClr val="tx1"/>
                </a:solidFill>
                <a:latin typeface="Arial" charset="0"/>
                <a:ea typeface="ヒラギノ角ゴ Pro W3"/>
                <a:cs typeface="Arial" charset="0"/>
              </a:rPr>
              <a:t>”</a:t>
            </a:r>
          </a:p>
          <a:p>
            <a:pPr algn="ctr" defTabSz="871538">
              <a:lnSpc>
                <a:spcPct val="120000"/>
              </a:lnSpc>
            </a:pPr>
            <a:endParaRPr lang="it-IT" sz="1200" b="1">
              <a:solidFill>
                <a:schemeClr val="tx1"/>
              </a:solidFill>
              <a:latin typeface="Arial" charset="0"/>
              <a:ea typeface="ヒラギノ角ゴ Pro W3"/>
              <a:cs typeface="Arial" charset="0"/>
            </a:endParaRPr>
          </a:p>
          <a:p>
            <a:pPr algn="ctr" defTabSz="871538">
              <a:lnSpc>
                <a:spcPct val="120000"/>
              </a:lnSpc>
            </a:pPr>
            <a:r>
              <a:rPr lang="it-IT" sz="1200">
                <a:solidFill>
                  <a:schemeClr val="tx1"/>
                </a:solidFill>
                <a:latin typeface="Arial" charset="0"/>
                <a:ea typeface="ヒラギノ角ゴ Pro W3"/>
                <a:cs typeface="Arial" charset="0"/>
              </a:rPr>
              <a:t>comprende le </a:t>
            </a:r>
            <a:r>
              <a:rPr lang="it-IT" sz="1200" b="1">
                <a:solidFill>
                  <a:schemeClr val="tx1"/>
                </a:solidFill>
                <a:latin typeface="Arial" charset="0"/>
                <a:ea typeface="ヒラギノ角ゴ Pro W3"/>
                <a:cs typeface="Arial" charset="0"/>
              </a:rPr>
              <a:t>caratteristiche</a:t>
            </a:r>
            <a:r>
              <a:rPr lang="it-IT" sz="1200">
                <a:solidFill>
                  <a:schemeClr val="tx1"/>
                </a:solidFill>
                <a:latin typeface="Arial" charset="0"/>
                <a:ea typeface="ヒラギノ角ゴ Pro W3"/>
                <a:cs typeface="Arial" charset="0"/>
              </a:rPr>
              <a:t> ritenute </a:t>
            </a:r>
            <a:r>
              <a:rPr lang="it-IT" sz="1200" b="1">
                <a:solidFill>
                  <a:schemeClr val="tx1"/>
                </a:solidFill>
                <a:latin typeface="Arial" charset="0"/>
                <a:ea typeface="ヒラギノ角ゴ Pro W3"/>
                <a:cs typeface="Arial" charset="0"/>
              </a:rPr>
              <a:t>molto</a:t>
            </a:r>
            <a:r>
              <a:rPr lang="it-IT" sz="1200">
                <a:solidFill>
                  <a:schemeClr val="tx1"/>
                </a:solidFill>
                <a:latin typeface="Arial" charset="0"/>
                <a:ea typeface="ヒラギノ角ゴ Pro W3"/>
                <a:cs typeface="Arial" charset="0"/>
              </a:rPr>
              <a:t> </a:t>
            </a:r>
            <a:r>
              <a:rPr lang="it-IT" sz="1200" b="1">
                <a:solidFill>
                  <a:schemeClr val="tx1"/>
                </a:solidFill>
                <a:latin typeface="Arial" charset="0"/>
                <a:ea typeface="ヒラギノ角ゴ Pro W3"/>
                <a:cs typeface="Arial" charset="0"/>
              </a:rPr>
              <a:t>importanti</a:t>
            </a:r>
            <a:r>
              <a:rPr lang="it-IT" sz="1200">
                <a:solidFill>
                  <a:schemeClr val="tx1"/>
                </a:solidFill>
                <a:latin typeface="Arial" charset="0"/>
                <a:ea typeface="ヒラギノ角ゴ Pro W3"/>
                <a:cs typeface="Arial" charset="0"/>
              </a:rPr>
              <a:t> dal cliente su cui la </a:t>
            </a:r>
            <a:r>
              <a:rPr lang="it-IT" sz="1200" b="1">
                <a:solidFill>
                  <a:schemeClr val="tx1"/>
                </a:solidFill>
                <a:latin typeface="Arial" charset="0"/>
                <a:ea typeface="ヒラギノ角ゴ Pro W3"/>
                <a:cs typeface="Arial" charset="0"/>
              </a:rPr>
              <a:t>soddisfazione</a:t>
            </a:r>
            <a:r>
              <a:rPr lang="it-IT" sz="1200">
                <a:solidFill>
                  <a:schemeClr val="tx1"/>
                </a:solidFill>
                <a:latin typeface="Arial" charset="0"/>
                <a:ea typeface="ヒラギノ角ゴ Pro W3"/>
                <a:cs typeface="Arial" charset="0"/>
              </a:rPr>
              <a:t> del cliente è </a:t>
            </a:r>
            <a:r>
              <a:rPr lang="it-IT" sz="1200" b="1">
                <a:solidFill>
                  <a:schemeClr val="tx1"/>
                </a:solidFill>
                <a:latin typeface="Arial" charset="0"/>
                <a:ea typeface="ヒラギノ角ゴ Pro W3"/>
                <a:cs typeface="Arial" charset="0"/>
              </a:rPr>
              <a:t>alta</a:t>
            </a:r>
            <a:r>
              <a:rPr lang="it-IT" sz="1200">
                <a:solidFill>
                  <a:schemeClr val="tx1"/>
                </a:solidFill>
                <a:latin typeface="Arial" charset="0"/>
                <a:ea typeface="ヒラギノ角ゴ Pro W3"/>
                <a:cs typeface="Arial" charset="0"/>
              </a:rPr>
              <a:t>. È la parte positiva della mappa: </a:t>
            </a:r>
            <a:br>
              <a:rPr lang="it-IT" sz="1200">
                <a:solidFill>
                  <a:schemeClr val="tx1"/>
                </a:solidFill>
                <a:latin typeface="Arial" charset="0"/>
                <a:ea typeface="ヒラギノ角ゴ Pro W3"/>
                <a:cs typeface="Arial" charset="0"/>
              </a:rPr>
            </a:br>
            <a:r>
              <a:rPr lang="it-IT" sz="1200">
                <a:solidFill>
                  <a:schemeClr val="tx1"/>
                </a:solidFill>
                <a:latin typeface="Arial" charset="0"/>
                <a:ea typeface="ヒラギノ角ゴ Pro W3"/>
                <a:cs typeface="Arial" charset="0"/>
              </a:rPr>
              <a:t>occorre mantenere questi risultati e trasmetterli </a:t>
            </a:r>
            <a:br>
              <a:rPr lang="it-IT" sz="1200">
                <a:solidFill>
                  <a:schemeClr val="tx1"/>
                </a:solidFill>
                <a:latin typeface="Arial" charset="0"/>
                <a:ea typeface="ヒラギノ角ゴ Pro W3"/>
                <a:cs typeface="Arial" charset="0"/>
              </a:rPr>
            </a:br>
            <a:r>
              <a:rPr lang="it-IT" sz="1200">
                <a:solidFill>
                  <a:schemeClr val="tx1"/>
                </a:solidFill>
                <a:latin typeface="Arial" charset="0"/>
                <a:ea typeface="ヒラギノ角ゴ Pro W3"/>
                <a:cs typeface="Arial" charset="0"/>
              </a:rPr>
              <a:t>e comunicarli al cliente.</a:t>
            </a:r>
          </a:p>
        </p:txBody>
      </p:sp>
      <p:sp>
        <p:nvSpPr>
          <p:cNvPr id="26632" name="Text Box 11"/>
          <p:cNvSpPr txBox="1">
            <a:spLocks noChangeArrowheads="1"/>
          </p:cNvSpPr>
          <p:nvPr/>
        </p:nvSpPr>
        <p:spPr bwMode="auto">
          <a:xfrm>
            <a:off x="1004888" y="4225925"/>
            <a:ext cx="3890962" cy="1835150"/>
          </a:xfrm>
          <a:prstGeom prst="rect">
            <a:avLst/>
          </a:prstGeom>
          <a:noFill/>
          <a:ln w="28575">
            <a:solidFill>
              <a:srgbClr val="CC0099"/>
            </a:solidFill>
            <a:miter lim="800000"/>
            <a:headEnd/>
            <a:tailEnd/>
          </a:ln>
        </p:spPr>
        <p:txBody>
          <a:bodyPr lIns="87271" tIns="43636" rIns="87271" bIns="43636"/>
          <a:lstStyle/>
          <a:p>
            <a:pPr algn="ctr" defTabSz="871538">
              <a:lnSpc>
                <a:spcPct val="120000"/>
              </a:lnSpc>
            </a:pPr>
            <a:r>
              <a:rPr lang="it-IT" sz="1200" b="1">
                <a:solidFill>
                  <a:schemeClr val="tx1"/>
                </a:solidFill>
                <a:latin typeface="Arial" charset="0"/>
                <a:ea typeface="ヒラギノ角ゴ Pro W3"/>
                <a:cs typeface="Arial" charset="0"/>
              </a:rPr>
              <a:t>QUADRANTE DEL ”</a:t>
            </a:r>
            <a:r>
              <a:rPr lang="it-IT" sz="1200" b="1">
                <a:solidFill>
                  <a:srgbClr val="CC0099"/>
                </a:solidFill>
                <a:latin typeface="Arial" charset="0"/>
                <a:ea typeface="ヒラギノ角ゴ Pro W3"/>
                <a:cs typeface="Arial" charset="0"/>
              </a:rPr>
              <a:t>PERFEZIONARE</a:t>
            </a:r>
            <a:r>
              <a:rPr lang="it-IT" sz="1200" b="1">
                <a:solidFill>
                  <a:schemeClr val="tx1"/>
                </a:solidFill>
                <a:latin typeface="Arial" charset="0"/>
                <a:ea typeface="ヒラギノ角ゴ Pro W3"/>
                <a:cs typeface="Arial" charset="0"/>
              </a:rPr>
              <a:t>”</a:t>
            </a:r>
          </a:p>
          <a:p>
            <a:pPr algn="ctr" defTabSz="871538">
              <a:lnSpc>
                <a:spcPct val="120000"/>
              </a:lnSpc>
            </a:pPr>
            <a:endParaRPr lang="it-IT" sz="1200" b="1">
              <a:solidFill>
                <a:schemeClr val="tx1"/>
              </a:solidFill>
              <a:latin typeface="Arial" charset="0"/>
              <a:ea typeface="ヒラギノ角ゴ Pro W3"/>
              <a:cs typeface="Arial" charset="0"/>
            </a:endParaRPr>
          </a:p>
          <a:p>
            <a:pPr algn="ctr" defTabSz="871538">
              <a:lnSpc>
                <a:spcPct val="120000"/>
              </a:lnSpc>
            </a:pPr>
            <a:r>
              <a:rPr lang="it-IT" sz="1200">
                <a:solidFill>
                  <a:schemeClr val="tx1"/>
                </a:solidFill>
                <a:latin typeface="Arial" charset="0"/>
                <a:ea typeface="ヒラギノ角ゴ Pro W3"/>
                <a:cs typeface="Arial" charset="0"/>
              </a:rPr>
              <a:t>comprende le </a:t>
            </a:r>
            <a:r>
              <a:rPr lang="it-IT" sz="1200" b="1">
                <a:solidFill>
                  <a:schemeClr val="tx1"/>
                </a:solidFill>
                <a:latin typeface="Arial" charset="0"/>
                <a:ea typeface="ヒラギノ角ゴ Pro W3"/>
                <a:cs typeface="Arial" charset="0"/>
              </a:rPr>
              <a:t>caratteristiche</a:t>
            </a:r>
            <a:r>
              <a:rPr lang="it-IT" sz="1200">
                <a:solidFill>
                  <a:schemeClr val="tx1"/>
                </a:solidFill>
                <a:latin typeface="Arial" charset="0"/>
                <a:ea typeface="ヒラギノ角ゴ Pro W3"/>
                <a:cs typeface="Arial" charset="0"/>
              </a:rPr>
              <a:t> ritenute </a:t>
            </a:r>
            <a:r>
              <a:rPr lang="it-IT" sz="1200" b="1">
                <a:solidFill>
                  <a:schemeClr val="tx1"/>
                </a:solidFill>
                <a:latin typeface="Arial" charset="0"/>
                <a:ea typeface="ヒラギノ角ゴ Pro W3"/>
                <a:cs typeface="Arial" charset="0"/>
              </a:rPr>
              <a:t>meno</a:t>
            </a:r>
            <a:r>
              <a:rPr lang="it-IT" sz="1200">
                <a:solidFill>
                  <a:schemeClr val="tx1"/>
                </a:solidFill>
                <a:latin typeface="Arial" charset="0"/>
                <a:ea typeface="ヒラギノ角ゴ Pro W3"/>
                <a:cs typeface="Arial" charset="0"/>
              </a:rPr>
              <a:t> </a:t>
            </a:r>
            <a:r>
              <a:rPr lang="it-IT" sz="1200" b="1">
                <a:solidFill>
                  <a:schemeClr val="tx1"/>
                </a:solidFill>
                <a:latin typeface="Arial" charset="0"/>
                <a:ea typeface="ヒラギノ角ゴ Pro W3"/>
                <a:cs typeface="Arial" charset="0"/>
              </a:rPr>
              <a:t>impor-tanti</a:t>
            </a:r>
            <a:r>
              <a:rPr lang="it-IT" sz="1200">
                <a:solidFill>
                  <a:schemeClr val="tx1"/>
                </a:solidFill>
                <a:latin typeface="Arial" charset="0"/>
                <a:ea typeface="ヒラギノ角ゴ Pro W3"/>
                <a:cs typeface="Arial" charset="0"/>
              </a:rPr>
              <a:t> dal cliente su cui la </a:t>
            </a:r>
            <a:r>
              <a:rPr lang="it-IT" sz="1200" b="1">
                <a:solidFill>
                  <a:schemeClr val="tx1"/>
                </a:solidFill>
                <a:latin typeface="Arial" charset="0"/>
                <a:ea typeface="ヒラギノ角ゴ Pro W3"/>
                <a:cs typeface="Arial" charset="0"/>
              </a:rPr>
              <a:t>soddisfazione</a:t>
            </a:r>
            <a:r>
              <a:rPr lang="it-IT" sz="1200">
                <a:solidFill>
                  <a:schemeClr val="tx1"/>
                </a:solidFill>
                <a:latin typeface="Arial" charset="0"/>
                <a:ea typeface="ヒラギノ角ゴ Pro W3"/>
                <a:cs typeface="Arial" charset="0"/>
              </a:rPr>
              <a:t> del cliente è relativamente </a:t>
            </a:r>
            <a:r>
              <a:rPr lang="it-IT" sz="1200" b="1">
                <a:solidFill>
                  <a:schemeClr val="tx1"/>
                </a:solidFill>
                <a:latin typeface="Arial" charset="0"/>
                <a:ea typeface="ヒラギノ角ゴ Pro W3"/>
                <a:cs typeface="Arial" charset="0"/>
              </a:rPr>
              <a:t>bassa</a:t>
            </a:r>
            <a:r>
              <a:rPr lang="it-IT" sz="1200">
                <a:solidFill>
                  <a:schemeClr val="tx1"/>
                </a:solidFill>
                <a:latin typeface="Arial" charset="0"/>
                <a:ea typeface="ヒラギノ角ゴ Pro W3"/>
                <a:cs typeface="Arial" charset="0"/>
              </a:rPr>
              <a:t>. Pur non essendo particolar-mente importanti nel determinare la soddisfazione complessiva rimangono aspetti da migliorare per la presenza di un’area di insoddisfazione.</a:t>
            </a:r>
          </a:p>
        </p:txBody>
      </p:sp>
      <p:sp>
        <p:nvSpPr>
          <p:cNvPr id="26633" name="Text Box 11"/>
          <p:cNvSpPr txBox="1">
            <a:spLocks noChangeArrowheads="1"/>
          </p:cNvSpPr>
          <p:nvPr/>
        </p:nvSpPr>
        <p:spPr bwMode="auto">
          <a:xfrm>
            <a:off x="4964113" y="4224338"/>
            <a:ext cx="3889375" cy="1835150"/>
          </a:xfrm>
          <a:prstGeom prst="rect">
            <a:avLst/>
          </a:prstGeom>
          <a:noFill/>
          <a:ln w="28575">
            <a:solidFill>
              <a:srgbClr val="CC0000"/>
            </a:solidFill>
            <a:miter lim="800000"/>
            <a:headEnd/>
            <a:tailEnd/>
          </a:ln>
        </p:spPr>
        <p:txBody>
          <a:bodyPr lIns="87271" tIns="43636" rIns="87271" bIns="43636"/>
          <a:lstStyle/>
          <a:p>
            <a:pPr algn="ctr" defTabSz="871538">
              <a:lnSpc>
                <a:spcPct val="120000"/>
              </a:lnSpc>
            </a:pPr>
            <a:r>
              <a:rPr lang="it-IT" sz="1200" b="1">
                <a:solidFill>
                  <a:schemeClr val="tx1"/>
                </a:solidFill>
                <a:latin typeface="Arial" charset="0"/>
                <a:ea typeface="ヒラギノ角ゴ Pro W3"/>
                <a:cs typeface="Arial" charset="0"/>
              </a:rPr>
              <a:t>QUADRANTE DEL ”</a:t>
            </a:r>
            <a:r>
              <a:rPr lang="it-IT" sz="1200" b="1">
                <a:solidFill>
                  <a:srgbClr val="CC0000"/>
                </a:solidFill>
                <a:latin typeface="Arial" charset="0"/>
                <a:ea typeface="ヒラギノ角ゴ Pro W3"/>
                <a:cs typeface="Arial" charset="0"/>
              </a:rPr>
              <a:t>MIGLIORARE</a:t>
            </a:r>
            <a:r>
              <a:rPr lang="it-IT" sz="1200" b="1">
                <a:solidFill>
                  <a:schemeClr val="tx1"/>
                </a:solidFill>
                <a:latin typeface="Arial" charset="0"/>
                <a:ea typeface="ヒラギノ角ゴ Pro W3"/>
                <a:cs typeface="Arial" charset="0"/>
              </a:rPr>
              <a:t>”</a:t>
            </a:r>
          </a:p>
          <a:p>
            <a:pPr algn="ctr" defTabSz="871538">
              <a:lnSpc>
                <a:spcPct val="120000"/>
              </a:lnSpc>
            </a:pPr>
            <a:endParaRPr lang="it-IT" sz="1200" b="1">
              <a:solidFill>
                <a:schemeClr val="tx1"/>
              </a:solidFill>
              <a:latin typeface="Arial" charset="0"/>
              <a:ea typeface="ヒラギノ角ゴ Pro W3"/>
              <a:cs typeface="Arial" charset="0"/>
            </a:endParaRPr>
          </a:p>
          <a:p>
            <a:pPr algn="ctr" defTabSz="871538">
              <a:lnSpc>
                <a:spcPct val="120000"/>
              </a:lnSpc>
            </a:pPr>
            <a:r>
              <a:rPr lang="it-IT" sz="1200">
                <a:solidFill>
                  <a:schemeClr val="tx1"/>
                </a:solidFill>
                <a:latin typeface="Arial" charset="0"/>
                <a:ea typeface="ヒラギノ角ゴ Pro W3"/>
                <a:cs typeface="Arial" charset="0"/>
              </a:rPr>
              <a:t>comprende le </a:t>
            </a:r>
            <a:r>
              <a:rPr lang="it-IT" sz="1200" b="1">
                <a:solidFill>
                  <a:schemeClr val="tx1"/>
                </a:solidFill>
                <a:latin typeface="Arial" charset="0"/>
                <a:ea typeface="ヒラギノ角ゴ Pro W3"/>
                <a:cs typeface="Arial" charset="0"/>
              </a:rPr>
              <a:t>caratteristiche</a:t>
            </a:r>
            <a:r>
              <a:rPr lang="it-IT" sz="1200">
                <a:solidFill>
                  <a:schemeClr val="tx1"/>
                </a:solidFill>
                <a:latin typeface="Arial" charset="0"/>
                <a:ea typeface="ヒラギノ角ゴ Pro W3"/>
                <a:cs typeface="Arial" charset="0"/>
              </a:rPr>
              <a:t> ritenute </a:t>
            </a:r>
            <a:r>
              <a:rPr lang="it-IT" sz="1200" b="1">
                <a:solidFill>
                  <a:schemeClr val="tx1"/>
                </a:solidFill>
                <a:latin typeface="Arial" charset="0"/>
                <a:ea typeface="ヒラギノ角ゴ Pro W3"/>
                <a:cs typeface="Arial" charset="0"/>
              </a:rPr>
              <a:t>molto</a:t>
            </a:r>
            <a:r>
              <a:rPr lang="it-IT" sz="1200">
                <a:solidFill>
                  <a:schemeClr val="tx1"/>
                </a:solidFill>
                <a:latin typeface="Arial" charset="0"/>
                <a:ea typeface="ヒラギノ角ゴ Pro W3"/>
                <a:cs typeface="Arial" charset="0"/>
              </a:rPr>
              <a:t> </a:t>
            </a:r>
            <a:r>
              <a:rPr lang="it-IT" sz="1200" b="1">
                <a:solidFill>
                  <a:schemeClr val="tx1"/>
                </a:solidFill>
                <a:latin typeface="Arial" charset="0"/>
                <a:ea typeface="ヒラギノ角ゴ Pro W3"/>
                <a:cs typeface="Arial" charset="0"/>
              </a:rPr>
              <a:t>importanti</a:t>
            </a:r>
            <a:r>
              <a:rPr lang="it-IT" sz="1200">
                <a:solidFill>
                  <a:schemeClr val="tx1"/>
                </a:solidFill>
                <a:latin typeface="Arial" charset="0"/>
                <a:ea typeface="ヒラギノ角ゴ Pro W3"/>
                <a:cs typeface="Arial" charset="0"/>
              </a:rPr>
              <a:t> dal cliente su cui la </a:t>
            </a:r>
            <a:r>
              <a:rPr lang="it-IT" sz="1200" b="1">
                <a:solidFill>
                  <a:schemeClr val="tx1"/>
                </a:solidFill>
                <a:latin typeface="Arial" charset="0"/>
                <a:ea typeface="ヒラギノ角ゴ Pro W3"/>
                <a:cs typeface="Arial" charset="0"/>
              </a:rPr>
              <a:t>soddisfazione</a:t>
            </a:r>
            <a:r>
              <a:rPr lang="it-IT" sz="1200">
                <a:solidFill>
                  <a:schemeClr val="tx1"/>
                </a:solidFill>
                <a:latin typeface="Arial" charset="0"/>
                <a:ea typeface="ヒラギノ角ゴ Pro W3"/>
                <a:cs typeface="Arial" charset="0"/>
              </a:rPr>
              <a:t> del cliente è relativamente </a:t>
            </a:r>
            <a:r>
              <a:rPr lang="it-IT" sz="1200" b="1">
                <a:solidFill>
                  <a:schemeClr val="tx1"/>
                </a:solidFill>
                <a:latin typeface="Arial" charset="0"/>
                <a:ea typeface="ヒラギノ角ゴ Pro W3"/>
                <a:cs typeface="Arial" charset="0"/>
              </a:rPr>
              <a:t>bassa</a:t>
            </a:r>
            <a:r>
              <a:rPr lang="it-IT" sz="1200">
                <a:solidFill>
                  <a:schemeClr val="tx1"/>
                </a:solidFill>
                <a:latin typeface="Arial" charset="0"/>
                <a:ea typeface="ヒラギノ角ゴ Pro W3"/>
                <a:cs typeface="Arial" charset="0"/>
              </a:rPr>
              <a:t>. Bisogna dedicare estrema attenzione a questo quadrante per cercare di far passare queste caratteristiche all’area della soddisfazione.</a:t>
            </a:r>
          </a:p>
        </p:txBody>
      </p:sp>
      <p:grpSp>
        <p:nvGrpSpPr>
          <p:cNvPr id="26634" name="Group 40"/>
          <p:cNvGrpSpPr>
            <a:grpSpLocks/>
          </p:cNvGrpSpPr>
          <p:nvPr/>
        </p:nvGrpSpPr>
        <p:grpSpPr bwMode="auto">
          <a:xfrm>
            <a:off x="4427538" y="3462338"/>
            <a:ext cx="936625" cy="1081087"/>
            <a:chOff x="2789" y="2181"/>
            <a:chExt cx="590" cy="681"/>
          </a:xfrm>
        </p:grpSpPr>
        <p:sp>
          <p:nvSpPr>
            <p:cNvPr id="26640" name="AutoShape 39"/>
            <p:cNvSpPr>
              <a:spLocks noChangeArrowheads="1"/>
            </p:cNvSpPr>
            <p:nvPr/>
          </p:nvSpPr>
          <p:spPr bwMode="auto">
            <a:xfrm>
              <a:off x="2789" y="2181"/>
              <a:ext cx="590" cy="681"/>
            </a:xfrm>
            <a:prstGeom prst="octagon">
              <a:avLst>
                <a:gd name="adj" fmla="val 29287"/>
              </a:avLst>
            </a:prstGeom>
            <a:solidFill>
              <a:schemeClr val="bg1"/>
            </a:solidFill>
            <a:ln w="12700" algn="ctr">
              <a:noFill/>
              <a:miter lim="800000"/>
              <a:headEnd/>
              <a:tailEnd/>
            </a:ln>
          </p:spPr>
          <p:txBody>
            <a:bodyPr wrap="none" lIns="90000" tIns="46800" rIns="90000" bIns="46800" anchor="ctr"/>
            <a:lstStyle/>
            <a:p>
              <a:pPr algn="ctr">
                <a:buClr>
                  <a:srgbClr val="000000"/>
                </a:buClr>
                <a:buSzPct val="100000"/>
                <a:buFont typeface="Times" pitchFamily="18" charset="0"/>
                <a:buNone/>
              </a:pPr>
              <a:endParaRPr lang="it-IT"/>
            </a:p>
          </p:txBody>
        </p:sp>
        <p:pic>
          <p:nvPicPr>
            <p:cNvPr id="26641" name="Picture 27" descr="j0325858[1]"/>
            <p:cNvPicPr>
              <a:picLocks noChangeAspect="1" noChangeArrowheads="1"/>
            </p:cNvPicPr>
            <p:nvPr/>
          </p:nvPicPr>
          <p:blipFill>
            <a:blip r:embed="rId3"/>
            <a:srcRect/>
            <a:stretch>
              <a:fillRect/>
            </a:stretch>
          </p:blipFill>
          <p:spPr bwMode="auto">
            <a:xfrm rot="-1073335">
              <a:off x="2810" y="2235"/>
              <a:ext cx="520" cy="620"/>
            </a:xfrm>
            <a:prstGeom prst="rect">
              <a:avLst/>
            </a:prstGeom>
            <a:solidFill>
              <a:schemeClr val="bg1"/>
            </a:solidFill>
            <a:ln w="9525">
              <a:noFill/>
              <a:miter lim="800000"/>
              <a:headEnd/>
              <a:tailEnd/>
            </a:ln>
          </p:spPr>
        </p:pic>
      </p:grpSp>
      <p:pic>
        <p:nvPicPr>
          <p:cNvPr id="26635" name="Picture 40" descr="AEN_159"/>
          <p:cNvPicPr>
            <a:picLocks noChangeAspect="1" noChangeArrowheads="1"/>
          </p:cNvPicPr>
          <p:nvPr/>
        </p:nvPicPr>
        <p:blipFill>
          <a:blip r:embed="rId4"/>
          <a:srcRect/>
          <a:stretch>
            <a:fillRect/>
          </a:stretch>
        </p:blipFill>
        <p:spPr bwMode="auto">
          <a:xfrm>
            <a:off x="8418513" y="2324100"/>
            <a:ext cx="363537" cy="371475"/>
          </a:xfrm>
          <a:prstGeom prst="rect">
            <a:avLst/>
          </a:prstGeom>
          <a:solidFill>
            <a:schemeClr val="bg1"/>
          </a:solidFill>
          <a:ln w="28575">
            <a:noFill/>
            <a:miter lim="800000"/>
            <a:headEnd/>
            <a:tailEnd/>
          </a:ln>
        </p:spPr>
      </p:pic>
      <p:pic>
        <p:nvPicPr>
          <p:cNvPr id="26636" name="Picture 41" descr="lente"/>
          <p:cNvPicPr>
            <a:picLocks noChangeAspect="1" noChangeArrowheads="1"/>
          </p:cNvPicPr>
          <p:nvPr/>
        </p:nvPicPr>
        <p:blipFill>
          <a:blip r:embed="rId5"/>
          <a:srcRect/>
          <a:stretch>
            <a:fillRect/>
          </a:stretch>
        </p:blipFill>
        <p:spPr bwMode="auto">
          <a:xfrm>
            <a:off x="1030288" y="2314575"/>
            <a:ext cx="368300" cy="369888"/>
          </a:xfrm>
          <a:prstGeom prst="rect">
            <a:avLst/>
          </a:prstGeom>
          <a:solidFill>
            <a:schemeClr val="bg1"/>
          </a:solidFill>
          <a:ln w="28575">
            <a:noFill/>
            <a:miter lim="800000"/>
            <a:headEnd/>
            <a:tailEnd/>
          </a:ln>
        </p:spPr>
      </p:pic>
      <p:pic>
        <p:nvPicPr>
          <p:cNvPr id="26637" name="Picture 45" descr="marketing_usability_main">
            <a:hlinkClick r:id="rId6"/>
          </p:cNvPr>
          <p:cNvPicPr>
            <a:picLocks noChangeAspect="1" noChangeArrowheads="1"/>
          </p:cNvPicPr>
          <p:nvPr/>
        </p:nvPicPr>
        <p:blipFill>
          <a:blip r:embed="rId7"/>
          <a:srcRect/>
          <a:stretch>
            <a:fillRect/>
          </a:stretch>
        </p:blipFill>
        <p:spPr bwMode="auto">
          <a:xfrm>
            <a:off x="8426450" y="4267200"/>
            <a:ext cx="376238" cy="298450"/>
          </a:xfrm>
          <a:prstGeom prst="rect">
            <a:avLst/>
          </a:prstGeom>
          <a:solidFill>
            <a:schemeClr val="bg1"/>
          </a:solidFill>
          <a:ln w="28575">
            <a:noFill/>
            <a:miter lim="800000"/>
            <a:headEnd/>
            <a:tailEnd/>
          </a:ln>
        </p:spPr>
      </p:pic>
      <p:pic>
        <p:nvPicPr>
          <p:cNvPr id="26638" name="Picture 46" descr="BWBW0157"/>
          <p:cNvPicPr>
            <a:picLocks noChangeAspect="1" noChangeArrowheads="1"/>
          </p:cNvPicPr>
          <p:nvPr/>
        </p:nvPicPr>
        <p:blipFill>
          <a:blip r:embed="rId8"/>
          <a:srcRect/>
          <a:stretch>
            <a:fillRect/>
          </a:stretch>
        </p:blipFill>
        <p:spPr bwMode="auto">
          <a:xfrm>
            <a:off x="1042988" y="4292600"/>
            <a:ext cx="280987" cy="320675"/>
          </a:xfrm>
          <a:prstGeom prst="rect">
            <a:avLst/>
          </a:prstGeom>
          <a:noFill/>
          <a:ln w="9525">
            <a:noFill/>
            <a:miter lim="800000"/>
            <a:headEnd/>
            <a:tailEnd/>
          </a:ln>
        </p:spPr>
      </p:pic>
      <p:sp>
        <p:nvSpPr>
          <p:cNvPr id="18" name="Segnaposto numero diapositiva 17"/>
          <p:cNvSpPr>
            <a:spLocks noGrp="1"/>
          </p:cNvSpPr>
          <p:nvPr>
            <p:ph type="sldNum" sz="quarter" idx="10"/>
          </p:nvPr>
        </p:nvSpPr>
        <p:spPr/>
        <p:txBody>
          <a:bodyPr/>
          <a:lstStyle/>
          <a:p>
            <a:pPr>
              <a:defRPr/>
            </a:pPr>
            <a:fld id="{5D32158E-7553-4D9D-A98F-254A40244514}" type="slidenum">
              <a:rPr lang="it-IT" smtClean="0"/>
              <a:pPr>
                <a:defRPr/>
              </a:pPr>
              <a:t>12</a:t>
            </a:fld>
            <a:endParaRPr lang="it-IT"/>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0"/>
          </p:nvPr>
        </p:nvSpPr>
        <p:spPr/>
        <p:txBody>
          <a:bodyPr/>
          <a:lstStyle/>
          <a:p>
            <a:pPr>
              <a:defRPr/>
            </a:pPr>
            <a:fld id="{0FBC6BEC-A75D-43E4-AD24-2F4502666C3D}" type="slidenum">
              <a:rPr lang="it-IT" smtClean="0"/>
              <a:pPr>
                <a:defRPr/>
              </a:pPr>
              <a:t>120</a:t>
            </a:fld>
            <a:endParaRPr lang="it-IT"/>
          </a:p>
        </p:txBody>
      </p:sp>
      <p:sp>
        <p:nvSpPr>
          <p:cNvPr id="299010"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LA SODDISFAZIONE</a:t>
            </a:r>
            <a:br>
              <a:rPr lang="it-IT" sz="2100">
                <a:solidFill>
                  <a:srgbClr val="3366CC"/>
                </a:solidFill>
                <a:cs typeface="Arial" charset="0"/>
              </a:rPr>
            </a:br>
            <a:r>
              <a:rPr lang="it-IT" sz="2100" i="1">
                <a:solidFill>
                  <a:srgbClr val="3366CC"/>
                </a:solidFill>
                <a:cs typeface="Arial" charset="0"/>
              </a:rPr>
              <a:t>2° SEMESTRE 2014</a:t>
            </a:r>
          </a:p>
        </p:txBody>
      </p:sp>
      <p:sp>
        <p:nvSpPr>
          <p:cNvPr id="299011" name="Text Box 4"/>
          <p:cNvSpPr txBox="1">
            <a:spLocks noChangeAspect="1" noChangeArrowheads="1"/>
          </p:cNvSpPr>
          <p:nvPr/>
        </p:nvSpPr>
        <p:spPr bwMode="auto">
          <a:xfrm>
            <a:off x="1476375" y="1052513"/>
            <a:ext cx="6264275" cy="246062"/>
          </a:xfrm>
          <a:prstGeom prst="rect">
            <a:avLst/>
          </a:prstGeom>
          <a:noFill/>
          <a:ln w="9525">
            <a:noFill/>
            <a:miter lim="800000"/>
            <a:headEnd/>
            <a:tailEnd/>
          </a:ln>
        </p:spPr>
        <p:txBody>
          <a:bodyPr>
            <a:spAutoFit/>
          </a:bodyPr>
          <a:lstStyle/>
          <a:p>
            <a:pPr algn="ctr">
              <a:spcBef>
                <a:spcPct val="50000"/>
              </a:spcBef>
              <a:buClr>
                <a:srgbClr val="000000"/>
              </a:buClr>
              <a:buSzPct val="100000"/>
              <a:buFont typeface="Times" pitchFamily="18" charset="0"/>
              <a:buNone/>
            </a:pPr>
            <a:r>
              <a:rPr lang="it-IT" sz="1000" b="1">
                <a:solidFill>
                  <a:schemeClr val="tx1"/>
                </a:solidFill>
                <a:latin typeface="Arial" charset="0"/>
              </a:rPr>
              <a:t>% CLIENTI SODDISFATTI  (voto da 6 a 10)</a:t>
            </a:r>
          </a:p>
        </p:txBody>
      </p:sp>
      <p:sp>
        <p:nvSpPr>
          <p:cNvPr id="7" name="Rectangle 100"/>
          <p:cNvSpPr>
            <a:spLocks noChangeArrowheads="1"/>
          </p:cNvSpPr>
          <p:nvPr/>
        </p:nvSpPr>
        <p:spPr bwMode="auto">
          <a:xfrm>
            <a:off x="755650" y="981075"/>
            <a:ext cx="7848600" cy="4968875"/>
          </a:xfrm>
          <a:prstGeom prst="rect">
            <a:avLst/>
          </a:prstGeom>
          <a:noFill/>
          <a:ln w="9525" algn="ctr">
            <a:solidFill>
              <a:srgbClr val="808080"/>
            </a:solidFill>
            <a:miter lim="800000"/>
            <a:headEnd/>
            <a:tailEnd/>
          </a:ln>
        </p:spPr>
        <p:txBody>
          <a:bodyPr wrap="none" lIns="90000" tIns="46800" rIns="90000" bIns="46800" anchor="ctr"/>
          <a:lstStyle/>
          <a:p>
            <a:pPr algn="ctr" fontAlgn="auto">
              <a:spcBef>
                <a:spcPts val="0"/>
              </a:spcBef>
              <a:spcAft>
                <a:spcPts val="0"/>
              </a:spcAft>
              <a:defRPr/>
            </a:pPr>
            <a:endParaRPr lang="it-IT" sz="1800" b="1" kern="0" dirty="0">
              <a:solidFill>
                <a:srgbClr val="000000"/>
              </a:solidFill>
            </a:endParaRPr>
          </a:p>
        </p:txBody>
      </p:sp>
      <p:sp>
        <p:nvSpPr>
          <p:cNvPr id="8" name="Rectangle 101"/>
          <p:cNvSpPr>
            <a:spLocks noChangeArrowheads="1"/>
          </p:cNvSpPr>
          <p:nvPr/>
        </p:nvSpPr>
        <p:spPr bwMode="auto">
          <a:xfrm>
            <a:off x="900113" y="5949950"/>
            <a:ext cx="7596187" cy="77788"/>
          </a:xfrm>
          <a:prstGeom prst="rect">
            <a:avLst/>
          </a:prstGeom>
          <a:gradFill rotWithShape="1">
            <a:gsLst>
              <a:gs pos="0">
                <a:srgbClr val="DDDDDD"/>
              </a:gs>
              <a:gs pos="100000">
                <a:srgbClr val="C0C0C0"/>
              </a:gs>
            </a:gsLst>
            <a:path path="shape">
              <a:fillToRect l="50000" t="50000" r="50000" b="50000"/>
            </a:path>
          </a:gradFill>
          <a:ln w="9525" algn="ctr">
            <a:solidFill>
              <a:srgbClr val="808080"/>
            </a:solidFill>
            <a:miter lim="800000"/>
            <a:headEnd/>
            <a:tailEnd/>
          </a:ln>
        </p:spPr>
        <p:txBody>
          <a:bodyPr wrap="none" lIns="90000" tIns="46800" rIns="90000" bIns="46800" anchor="ctr"/>
          <a:lstStyle/>
          <a:p>
            <a:pPr algn="ctr" fontAlgn="auto">
              <a:spcBef>
                <a:spcPts val="0"/>
              </a:spcBef>
              <a:spcAft>
                <a:spcPts val="0"/>
              </a:spcAft>
              <a:defRPr/>
            </a:pPr>
            <a:endParaRPr lang="it-IT" sz="1800" b="1" kern="0">
              <a:solidFill>
                <a:srgbClr val="000000"/>
              </a:solidFill>
            </a:endParaRPr>
          </a:p>
        </p:txBody>
      </p:sp>
      <p:sp>
        <p:nvSpPr>
          <p:cNvPr id="9" name="Rectangle 102"/>
          <p:cNvSpPr>
            <a:spLocks noChangeArrowheads="1"/>
          </p:cNvSpPr>
          <p:nvPr/>
        </p:nvSpPr>
        <p:spPr bwMode="auto">
          <a:xfrm>
            <a:off x="792163" y="914400"/>
            <a:ext cx="7740650" cy="66675"/>
          </a:xfrm>
          <a:prstGeom prst="rect">
            <a:avLst/>
          </a:prstGeom>
          <a:gradFill rotWithShape="1">
            <a:gsLst>
              <a:gs pos="0">
                <a:srgbClr val="DDDDDD"/>
              </a:gs>
              <a:gs pos="100000">
                <a:srgbClr val="C0C0C0"/>
              </a:gs>
            </a:gsLst>
            <a:path path="shape">
              <a:fillToRect l="50000" t="50000" r="50000" b="50000"/>
            </a:path>
          </a:gradFill>
          <a:ln w="9525" algn="ctr">
            <a:solidFill>
              <a:srgbClr val="808080"/>
            </a:solidFill>
            <a:miter lim="800000"/>
            <a:headEnd/>
            <a:tailEnd/>
          </a:ln>
        </p:spPr>
        <p:txBody>
          <a:bodyPr wrap="none" lIns="90000" tIns="46800" rIns="90000" bIns="46800" anchor="ctr"/>
          <a:lstStyle/>
          <a:p>
            <a:pPr algn="ctr" fontAlgn="auto">
              <a:spcBef>
                <a:spcPts val="0"/>
              </a:spcBef>
              <a:spcAft>
                <a:spcPts val="0"/>
              </a:spcAft>
              <a:defRPr/>
            </a:pPr>
            <a:endParaRPr lang="it-IT" sz="1800" b="1" kern="0">
              <a:solidFill>
                <a:srgbClr val="000000"/>
              </a:solidFill>
            </a:endParaRPr>
          </a:p>
        </p:txBody>
      </p:sp>
      <p:sp>
        <p:nvSpPr>
          <p:cNvPr id="42"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CALL BACK SPORTELLO ON LINE</a:t>
            </a:r>
            <a:br>
              <a:rPr lang="it-IT" sz="1800" dirty="0">
                <a:solidFill>
                  <a:schemeClr val="bg1"/>
                </a:solidFill>
              </a:rPr>
            </a:br>
            <a:r>
              <a:rPr lang="it-IT" sz="1800" i="1" dirty="0">
                <a:solidFill>
                  <a:schemeClr val="bg1"/>
                </a:solidFill>
              </a:rPr>
              <a:t>Item indagati</a:t>
            </a:r>
            <a:endParaRPr lang="it-IT" sz="1800" i="1" dirty="0">
              <a:solidFill>
                <a:schemeClr val="bg1"/>
              </a:solidFill>
              <a:effectLst>
                <a:outerShdw blurRad="38100" dist="38100" dir="2700000" algn="tl">
                  <a:srgbClr val="C0C0C0"/>
                </a:outerShdw>
              </a:effectLst>
            </a:endParaRPr>
          </a:p>
        </p:txBody>
      </p:sp>
      <p:sp>
        <p:nvSpPr>
          <p:cNvPr id="299016" name="Text Box 4"/>
          <p:cNvSpPr txBox="1">
            <a:spLocks noChangeAspect="1" noChangeArrowheads="1"/>
          </p:cNvSpPr>
          <p:nvPr/>
        </p:nvSpPr>
        <p:spPr bwMode="auto">
          <a:xfrm>
            <a:off x="6372225" y="1052513"/>
            <a:ext cx="2017713" cy="438150"/>
          </a:xfrm>
          <a:prstGeom prst="rect">
            <a:avLst/>
          </a:prstGeom>
          <a:noFill/>
          <a:ln w="9525">
            <a:noFill/>
            <a:miter lim="800000"/>
            <a:headEnd/>
            <a:tailEnd/>
          </a:ln>
        </p:spPr>
        <p:txBody>
          <a:bodyPr>
            <a:spAutoFit/>
          </a:bodyPr>
          <a:lstStyle/>
          <a:p>
            <a:pPr algn="ctr">
              <a:spcBef>
                <a:spcPct val="50000"/>
              </a:spcBef>
              <a:buClr>
                <a:srgbClr val="000000"/>
              </a:buClr>
              <a:buSzPct val="100000"/>
              <a:buFont typeface="Times" pitchFamily="18" charset="0"/>
              <a:buNone/>
            </a:pPr>
            <a:r>
              <a:rPr lang="it-IT" sz="900" b="1">
                <a:solidFill>
                  <a:schemeClr val="tx1"/>
                </a:solidFill>
                <a:latin typeface="Arial" charset="0"/>
              </a:rPr>
              <a:t>VOTO MEDIO</a:t>
            </a:r>
          </a:p>
          <a:p>
            <a:pPr algn="ctr">
              <a:spcBef>
                <a:spcPct val="50000"/>
              </a:spcBef>
              <a:buClr>
                <a:srgbClr val="000000"/>
              </a:buClr>
              <a:buSzPct val="100000"/>
              <a:buFont typeface="Times" pitchFamily="18" charset="0"/>
              <a:buNone/>
            </a:pPr>
            <a:r>
              <a:rPr lang="it-IT" sz="900" b="1">
                <a:solidFill>
                  <a:schemeClr val="tx1"/>
                </a:solidFill>
                <a:latin typeface="Arial" charset="0"/>
              </a:rPr>
              <a:t>(su una scala da 1 a 10)</a:t>
            </a:r>
          </a:p>
        </p:txBody>
      </p:sp>
      <p:sp>
        <p:nvSpPr>
          <p:cNvPr id="30" name="Rettangolo arrotondato 29"/>
          <p:cNvSpPr/>
          <p:nvPr/>
        </p:nvSpPr>
        <p:spPr bwMode="auto">
          <a:xfrm>
            <a:off x="6372225" y="1052513"/>
            <a:ext cx="2016125" cy="4824412"/>
          </a:xfrm>
          <a:prstGeom prst="roundRect">
            <a:avLst/>
          </a:prstGeom>
          <a:noFill/>
          <a:ln w="12700" cap="flat" cmpd="sng" algn="ctr">
            <a:solidFill>
              <a:srgbClr val="696969"/>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dirty="0">
              <a:solidFill>
                <a:schemeClr val="bg1">
                  <a:lumMod val="50000"/>
                </a:schemeClr>
              </a:solidFill>
            </a:endParaRPr>
          </a:p>
        </p:txBody>
      </p:sp>
      <p:sp>
        <p:nvSpPr>
          <p:cNvPr id="299018" name="Text Box 4"/>
          <p:cNvSpPr txBox="1">
            <a:spLocks noChangeAspect="1" noChangeArrowheads="1"/>
          </p:cNvSpPr>
          <p:nvPr/>
        </p:nvSpPr>
        <p:spPr bwMode="auto">
          <a:xfrm>
            <a:off x="6372225" y="1700213"/>
            <a:ext cx="1046163" cy="246062"/>
          </a:xfrm>
          <a:prstGeom prst="rect">
            <a:avLst/>
          </a:prstGeom>
          <a:noFill/>
          <a:ln w="9525">
            <a:noFill/>
            <a:miter lim="800000"/>
            <a:headEnd/>
            <a:tailEnd/>
          </a:ln>
        </p:spPr>
        <p:txBody>
          <a:bodyPr>
            <a:spAutoFit/>
          </a:bodyPr>
          <a:lstStyle/>
          <a:p>
            <a:pPr>
              <a:spcBef>
                <a:spcPct val="50000"/>
              </a:spcBef>
              <a:buClr>
                <a:srgbClr val="000000"/>
              </a:buClr>
              <a:buSzPct val="100000"/>
              <a:buFont typeface="Times" pitchFamily="18" charset="0"/>
              <a:buNone/>
            </a:pPr>
            <a:r>
              <a:rPr lang="it-IT" sz="1000" b="1">
                <a:solidFill>
                  <a:schemeClr val="tx1"/>
                </a:solidFill>
                <a:latin typeface="Arial" charset="0"/>
              </a:rPr>
              <a:t>    I SEM.2014</a:t>
            </a:r>
          </a:p>
        </p:txBody>
      </p:sp>
      <p:graphicFrame>
        <p:nvGraphicFramePr>
          <p:cNvPr id="299019" name="Object 3"/>
          <p:cNvGraphicFramePr>
            <a:graphicFrameLocks noChangeAspect="1"/>
          </p:cNvGraphicFramePr>
          <p:nvPr/>
        </p:nvGraphicFramePr>
        <p:xfrm>
          <a:off x="849313" y="1506538"/>
          <a:ext cx="5603875" cy="4421187"/>
        </p:xfrm>
        <a:graphic>
          <a:graphicData uri="http://schemas.openxmlformats.org/presentationml/2006/ole">
            <p:oleObj spid="_x0000_s299019" r:id="rId3" imgW="5608806" imgH="4419983" progId="Excel.Chart.8">
              <p:embed/>
            </p:oleObj>
          </a:graphicData>
        </a:graphic>
      </p:graphicFrame>
      <p:sp>
        <p:nvSpPr>
          <p:cNvPr id="48" name="Text Box 10"/>
          <p:cNvSpPr txBox="1">
            <a:spLocks noChangeArrowheads="1"/>
          </p:cNvSpPr>
          <p:nvPr/>
        </p:nvSpPr>
        <p:spPr bwMode="auto">
          <a:xfrm>
            <a:off x="3492500" y="6097588"/>
            <a:ext cx="4000500" cy="509587"/>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r>
              <a:rPr lang="it-IT" sz="900" dirty="0">
                <a:solidFill>
                  <a:schemeClr val="tx1"/>
                </a:solidFill>
                <a:latin typeface="+mn-lt"/>
              </a:rPr>
              <a:t>UNIVERSO: </a:t>
            </a:r>
            <a:r>
              <a:rPr lang="it-IT" sz="900" dirty="0">
                <a:solidFill>
                  <a:schemeClr val="tx1"/>
                </a:solidFill>
                <a:latin typeface="Arial" charset="0"/>
              </a:rPr>
              <a:t>229.490</a:t>
            </a:r>
            <a:r>
              <a:rPr lang="it-IT" sz="900" dirty="0">
                <a:solidFill>
                  <a:schemeClr val="tx1"/>
                </a:solidFill>
              </a:rPr>
              <a:t> UTENZE</a:t>
            </a:r>
            <a:endParaRPr lang="it-IT" sz="900" dirty="0">
              <a:solidFill>
                <a:schemeClr val="tx1"/>
              </a:solidFill>
              <a:latin typeface="+mn-lt"/>
            </a:endParaRPr>
          </a:p>
          <a:p>
            <a:pPr algn="ctr" defTabSz="449263">
              <a:buClr>
                <a:srgbClr val="000000"/>
              </a:buClr>
              <a:buSzPct val="100000"/>
              <a:buFont typeface="Times" pitchFamily="18" charset="0"/>
              <a:buNone/>
              <a:defRPr/>
            </a:pPr>
            <a:r>
              <a:rPr lang="it-IT" sz="900" dirty="0">
                <a:solidFill>
                  <a:schemeClr val="tx1"/>
                </a:solidFill>
                <a:latin typeface="+mn-lt"/>
              </a:rPr>
              <a:t>BASE: </a:t>
            </a:r>
            <a:r>
              <a:rPr lang="it-IT" sz="900" dirty="0">
                <a:solidFill>
                  <a:schemeClr val="tx1"/>
                </a:solidFill>
                <a:latin typeface="+mn-lt"/>
              </a:rPr>
              <a:t>HANNO UTILIZZATO IL </a:t>
            </a:r>
            <a:r>
              <a:rPr lang="it-IT" sz="900" dirty="0">
                <a:solidFill>
                  <a:schemeClr val="tx1"/>
                </a:solidFill>
                <a:latin typeface="+mn-lt"/>
              </a:rPr>
              <a:t>SERVIZIO </a:t>
            </a:r>
            <a:r>
              <a:rPr lang="it-IT" sz="900" dirty="0" err="1">
                <a:solidFill>
                  <a:schemeClr val="tx1"/>
                </a:solidFill>
                <a:latin typeface="+mn-lt"/>
              </a:rPr>
              <a:t>DI</a:t>
            </a:r>
            <a:r>
              <a:rPr lang="it-IT" sz="900" dirty="0">
                <a:solidFill>
                  <a:schemeClr val="tx1"/>
                </a:solidFill>
                <a:latin typeface="+mn-lt"/>
              </a:rPr>
              <a:t> SPORTELLO ON LINE </a:t>
            </a:r>
            <a:endParaRPr lang="it-IT" sz="900" dirty="0">
              <a:solidFill>
                <a:schemeClr val="tx1"/>
              </a:solidFill>
              <a:latin typeface="+mn-lt"/>
            </a:endParaRPr>
          </a:p>
          <a:p>
            <a:pPr algn="ctr" defTabSz="449263">
              <a:buClr>
                <a:srgbClr val="000000"/>
              </a:buClr>
              <a:buSzPct val="100000"/>
              <a:buFont typeface="Times" pitchFamily="18" charset="0"/>
              <a:buNone/>
              <a:defRPr/>
            </a:pPr>
            <a:r>
              <a:rPr lang="it-IT" sz="900" dirty="0">
                <a:solidFill>
                  <a:schemeClr val="tx1"/>
                </a:solidFill>
                <a:latin typeface="+mn-lt"/>
              </a:rPr>
              <a:t>(154 CASI AD HOC)</a:t>
            </a:r>
            <a:endParaRPr lang="it-IT" sz="900" dirty="0">
              <a:solidFill>
                <a:schemeClr val="tx1"/>
              </a:solidFill>
              <a:latin typeface="+mn-lt"/>
            </a:endParaRPr>
          </a:p>
        </p:txBody>
      </p:sp>
      <p:sp>
        <p:nvSpPr>
          <p:cNvPr id="28" name="Ovale 27"/>
          <p:cNvSpPr/>
          <p:nvPr/>
        </p:nvSpPr>
        <p:spPr bwMode="auto">
          <a:xfrm>
            <a:off x="6640513" y="3644900"/>
            <a:ext cx="647700" cy="360363"/>
          </a:xfrm>
          <a:prstGeom prst="ellipse">
            <a:avLst/>
          </a:prstGeom>
          <a:noFill/>
          <a:ln w="38100" cap="flat" cmpd="sng" algn="ctr">
            <a:solidFill>
              <a:srgbClr val="FF000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299022" name="Text Box 4"/>
          <p:cNvSpPr txBox="1">
            <a:spLocks noChangeAspect="1" noChangeArrowheads="1"/>
          </p:cNvSpPr>
          <p:nvPr/>
        </p:nvSpPr>
        <p:spPr bwMode="auto">
          <a:xfrm>
            <a:off x="7308850" y="1700213"/>
            <a:ext cx="1044575" cy="246062"/>
          </a:xfrm>
          <a:prstGeom prst="rect">
            <a:avLst/>
          </a:prstGeom>
          <a:noFill/>
          <a:ln w="9525">
            <a:noFill/>
            <a:miter lim="800000"/>
            <a:headEnd/>
            <a:tailEnd/>
          </a:ln>
        </p:spPr>
        <p:txBody>
          <a:bodyPr>
            <a:spAutoFit/>
          </a:bodyPr>
          <a:lstStyle/>
          <a:p>
            <a:pPr>
              <a:spcBef>
                <a:spcPct val="50000"/>
              </a:spcBef>
              <a:buClr>
                <a:srgbClr val="000000"/>
              </a:buClr>
              <a:buSzPct val="100000"/>
              <a:buFont typeface="Times" pitchFamily="18" charset="0"/>
              <a:buNone/>
            </a:pPr>
            <a:r>
              <a:rPr lang="it-IT" sz="1000" b="1">
                <a:solidFill>
                  <a:schemeClr val="tx1"/>
                </a:solidFill>
                <a:latin typeface="Arial" charset="0"/>
              </a:rPr>
              <a:t>     IISEM.2014</a:t>
            </a:r>
          </a:p>
        </p:txBody>
      </p:sp>
      <p:sp>
        <p:nvSpPr>
          <p:cNvPr id="32" name="Ovale 31"/>
          <p:cNvSpPr/>
          <p:nvPr/>
        </p:nvSpPr>
        <p:spPr bwMode="auto">
          <a:xfrm>
            <a:off x="6640513" y="1989138"/>
            <a:ext cx="647700" cy="360362"/>
          </a:xfrm>
          <a:prstGeom prst="ellipse">
            <a:avLst/>
          </a:prstGeom>
          <a:noFill/>
          <a:ln w="38100" cap="flat" cmpd="sng" algn="ctr">
            <a:solidFill>
              <a:srgbClr val="FF000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34" name="Ovale 33"/>
          <p:cNvSpPr/>
          <p:nvPr/>
        </p:nvSpPr>
        <p:spPr bwMode="auto">
          <a:xfrm>
            <a:off x="6640513" y="2541588"/>
            <a:ext cx="647700" cy="360362"/>
          </a:xfrm>
          <a:prstGeom prst="ellipse">
            <a:avLst/>
          </a:prstGeom>
          <a:noFill/>
          <a:ln w="38100" cap="flat" cmpd="sng" algn="ctr">
            <a:solidFill>
              <a:srgbClr val="FF000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37" name="Ovale 36"/>
          <p:cNvSpPr/>
          <p:nvPr/>
        </p:nvSpPr>
        <p:spPr bwMode="auto">
          <a:xfrm>
            <a:off x="6640513" y="4197350"/>
            <a:ext cx="647700" cy="360363"/>
          </a:xfrm>
          <a:prstGeom prst="ellipse">
            <a:avLst/>
          </a:prstGeom>
          <a:noFill/>
          <a:ln w="38100" cap="flat" cmpd="sng" algn="ctr">
            <a:solidFill>
              <a:srgbClr val="FF000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41" name="CasellaDiTesto 40"/>
          <p:cNvSpPr txBox="1"/>
          <p:nvPr/>
        </p:nvSpPr>
        <p:spPr>
          <a:xfrm>
            <a:off x="6765925" y="3676650"/>
            <a:ext cx="433388" cy="307975"/>
          </a:xfrm>
          <a:prstGeom prst="rect">
            <a:avLst/>
          </a:prstGeom>
          <a:noFill/>
        </p:spPr>
        <p:txBody>
          <a:bodyPr wrap="none">
            <a:spAutoFit/>
          </a:bodyPr>
          <a:lstStyle/>
          <a:p>
            <a:pPr>
              <a:defRPr/>
            </a:pPr>
            <a:r>
              <a:rPr lang="it-IT" b="1" dirty="0">
                <a:solidFill>
                  <a:schemeClr val="tx1"/>
                </a:solidFill>
                <a:latin typeface="+mn-lt"/>
              </a:rPr>
              <a:t>7,4</a:t>
            </a:r>
            <a:endParaRPr lang="it-IT" b="1" dirty="0">
              <a:solidFill>
                <a:schemeClr val="tx1"/>
              </a:solidFill>
              <a:latin typeface="+mn-lt"/>
            </a:endParaRPr>
          </a:p>
        </p:txBody>
      </p:sp>
      <p:sp>
        <p:nvSpPr>
          <p:cNvPr id="44" name="CasellaDiTesto 43"/>
          <p:cNvSpPr txBox="1"/>
          <p:nvPr/>
        </p:nvSpPr>
        <p:spPr>
          <a:xfrm>
            <a:off x="6765925" y="2014538"/>
            <a:ext cx="433388" cy="307975"/>
          </a:xfrm>
          <a:prstGeom prst="rect">
            <a:avLst/>
          </a:prstGeom>
          <a:noFill/>
        </p:spPr>
        <p:txBody>
          <a:bodyPr wrap="none">
            <a:spAutoFit/>
          </a:bodyPr>
          <a:lstStyle/>
          <a:p>
            <a:pPr>
              <a:defRPr/>
            </a:pPr>
            <a:r>
              <a:rPr lang="it-IT" b="1" dirty="0">
                <a:solidFill>
                  <a:schemeClr val="tx1"/>
                </a:solidFill>
                <a:latin typeface="+mn-lt"/>
              </a:rPr>
              <a:t>7,7</a:t>
            </a:r>
            <a:endParaRPr lang="it-IT" b="1" dirty="0">
              <a:solidFill>
                <a:schemeClr val="tx1"/>
              </a:solidFill>
              <a:latin typeface="+mn-lt"/>
            </a:endParaRPr>
          </a:p>
        </p:txBody>
      </p:sp>
      <p:sp>
        <p:nvSpPr>
          <p:cNvPr id="46" name="CasellaDiTesto 45"/>
          <p:cNvSpPr txBox="1"/>
          <p:nvPr/>
        </p:nvSpPr>
        <p:spPr>
          <a:xfrm>
            <a:off x="6765925" y="2568575"/>
            <a:ext cx="433388" cy="307975"/>
          </a:xfrm>
          <a:prstGeom prst="rect">
            <a:avLst/>
          </a:prstGeom>
          <a:noFill/>
        </p:spPr>
        <p:txBody>
          <a:bodyPr wrap="none">
            <a:spAutoFit/>
          </a:bodyPr>
          <a:lstStyle/>
          <a:p>
            <a:pPr>
              <a:defRPr/>
            </a:pPr>
            <a:r>
              <a:rPr lang="it-IT" b="1" dirty="0">
                <a:solidFill>
                  <a:schemeClr val="tx1"/>
                </a:solidFill>
                <a:latin typeface="+mn-lt"/>
              </a:rPr>
              <a:t>7.7</a:t>
            </a:r>
            <a:endParaRPr lang="it-IT" b="1" dirty="0">
              <a:solidFill>
                <a:schemeClr val="tx1"/>
              </a:solidFill>
              <a:latin typeface="+mn-lt"/>
            </a:endParaRPr>
          </a:p>
        </p:txBody>
      </p:sp>
      <p:sp>
        <p:nvSpPr>
          <p:cNvPr id="49" name="CasellaDiTesto 48"/>
          <p:cNvSpPr txBox="1"/>
          <p:nvPr/>
        </p:nvSpPr>
        <p:spPr>
          <a:xfrm>
            <a:off x="6765925" y="4230688"/>
            <a:ext cx="433388" cy="307975"/>
          </a:xfrm>
          <a:prstGeom prst="rect">
            <a:avLst/>
          </a:prstGeom>
          <a:noFill/>
        </p:spPr>
        <p:txBody>
          <a:bodyPr wrap="none">
            <a:spAutoFit/>
          </a:bodyPr>
          <a:lstStyle/>
          <a:p>
            <a:pPr>
              <a:defRPr/>
            </a:pPr>
            <a:r>
              <a:rPr lang="it-IT" b="1" dirty="0">
                <a:solidFill>
                  <a:schemeClr val="tx1"/>
                </a:solidFill>
                <a:latin typeface="+mn-lt"/>
              </a:rPr>
              <a:t>7,5</a:t>
            </a:r>
            <a:endParaRPr lang="it-IT" b="1" dirty="0">
              <a:solidFill>
                <a:schemeClr val="tx1"/>
              </a:solidFill>
              <a:latin typeface="+mn-lt"/>
            </a:endParaRPr>
          </a:p>
        </p:txBody>
      </p:sp>
      <p:sp>
        <p:nvSpPr>
          <p:cNvPr id="50" name="Ovale 49"/>
          <p:cNvSpPr/>
          <p:nvPr/>
        </p:nvSpPr>
        <p:spPr bwMode="auto">
          <a:xfrm>
            <a:off x="6640513" y="3092450"/>
            <a:ext cx="647700" cy="360363"/>
          </a:xfrm>
          <a:prstGeom prst="ellipse">
            <a:avLst/>
          </a:prstGeom>
          <a:noFill/>
          <a:ln w="38100" cap="flat" cmpd="sng" algn="ctr">
            <a:solidFill>
              <a:srgbClr val="FF000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51" name="Ovale 50"/>
          <p:cNvSpPr/>
          <p:nvPr/>
        </p:nvSpPr>
        <p:spPr bwMode="auto">
          <a:xfrm>
            <a:off x="6640513" y="4749800"/>
            <a:ext cx="647700" cy="360363"/>
          </a:xfrm>
          <a:prstGeom prst="ellipse">
            <a:avLst/>
          </a:prstGeom>
          <a:noFill/>
          <a:ln w="38100" cap="flat" cmpd="sng" algn="ctr">
            <a:solidFill>
              <a:srgbClr val="FF000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52" name="CasellaDiTesto 51"/>
          <p:cNvSpPr txBox="1"/>
          <p:nvPr/>
        </p:nvSpPr>
        <p:spPr>
          <a:xfrm>
            <a:off x="6765925" y="3122613"/>
            <a:ext cx="433388" cy="307975"/>
          </a:xfrm>
          <a:prstGeom prst="rect">
            <a:avLst/>
          </a:prstGeom>
          <a:noFill/>
        </p:spPr>
        <p:txBody>
          <a:bodyPr wrap="none">
            <a:spAutoFit/>
          </a:bodyPr>
          <a:lstStyle/>
          <a:p>
            <a:pPr>
              <a:defRPr/>
            </a:pPr>
            <a:r>
              <a:rPr lang="it-IT" b="1" dirty="0">
                <a:solidFill>
                  <a:schemeClr val="tx1"/>
                </a:solidFill>
                <a:latin typeface="+mn-lt"/>
              </a:rPr>
              <a:t>7,6</a:t>
            </a:r>
            <a:endParaRPr lang="it-IT" b="1" dirty="0">
              <a:solidFill>
                <a:schemeClr val="tx1"/>
              </a:solidFill>
              <a:latin typeface="+mn-lt"/>
            </a:endParaRPr>
          </a:p>
        </p:txBody>
      </p:sp>
      <p:sp>
        <p:nvSpPr>
          <p:cNvPr id="53" name="CasellaDiTesto 52"/>
          <p:cNvSpPr txBox="1"/>
          <p:nvPr/>
        </p:nvSpPr>
        <p:spPr>
          <a:xfrm>
            <a:off x="6765925" y="4784725"/>
            <a:ext cx="433388" cy="307975"/>
          </a:xfrm>
          <a:prstGeom prst="rect">
            <a:avLst/>
          </a:prstGeom>
          <a:noFill/>
        </p:spPr>
        <p:txBody>
          <a:bodyPr wrap="none">
            <a:spAutoFit/>
          </a:bodyPr>
          <a:lstStyle/>
          <a:p>
            <a:pPr>
              <a:defRPr/>
            </a:pPr>
            <a:r>
              <a:rPr lang="it-IT" b="1" dirty="0">
                <a:solidFill>
                  <a:schemeClr val="tx1"/>
                </a:solidFill>
                <a:latin typeface="+mn-lt"/>
              </a:rPr>
              <a:t>7,2</a:t>
            </a:r>
            <a:endParaRPr lang="it-IT" b="1" dirty="0">
              <a:solidFill>
                <a:schemeClr val="tx1"/>
              </a:solidFill>
              <a:latin typeface="+mn-lt"/>
            </a:endParaRPr>
          </a:p>
        </p:txBody>
      </p:sp>
      <p:sp>
        <p:nvSpPr>
          <p:cNvPr id="54" name="Ovale 53"/>
          <p:cNvSpPr/>
          <p:nvPr/>
        </p:nvSpPr>
        <p:spPr bwMode="auto">
          <a:xfrm>
            <a:off x="6640513" y="5300663"/>
            <a:ext cx="668337" cy="360362"/>
          </a:xfrm>
          <a:prstGeom prst="ellipse">
            <a:avLst/>
          </a:prstGeom>
          <a:noFill/>
          <a:ln w="38100" cap="flat" cmpd="sng" algn="ctr">
            <a:solidFill>
              <a:srgbClr val="FF000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55" name="CasellaDiTesto 54"/>
          <p:cNvSpPr txBox="1"/>
          <p:nvPr/>
        </p:nvSpPr>
        <p:spPr>
          <a:xfrm>
            <a:off x="6765925" y="5338763"/>
            <a:ext cx="433388" cy="307975"/>
          </a:xfrm>
          <a:prstGeom prst="rect">
            <a:avLst/>
          </a:prstGeom>
          <a:noFill/>
        </p:spPr>
        <p:txBody>
          <a:bodyPr wrap="none">
            <a:spAutoFit/>
          </a:bodyPr>
          <a:lstStyle/>
          <a:p>
            <a:pPr>
              <a:defRPr/>
            </a:pPr>
            <a:r>
              <a:rPr lang="it-IT" b="1" dirty="0">
                <a:solidFill>
                  <a:schemeClr val="tx1"/>
                </a:solidFill>
                <a:latin typeface="+mn-lt"/>
              </a:rPr>
              <a:t>7,1</a:t>
            </a:r>
            <a:endParaRPr lang="it-IT" b="1" dirty="0">
              <a:solidFill>
                <a:schemeClr val="tx1"/>
              </a:solidFill>
              <a:latin typeface="+mn-lt"/>
            </a:endParaRPr>
          </a:p>
        </p:txBody>
      </p:sp>
      <p:sp>
        <p:nvSpPr>
          <p:cNvPr id="299036" name="Freccia in giù 36"/>
          <p:cNvSpPr>
            <a:spLocks noChangeArrowheads="1"/>
          </p:cNvSpPr>
          <p:nvPr/>
        </p:nvSpPr>
        <p:spPr bwMode="auto">
          <a:xfrm>
            <a:off x="8675688" y="3108325"/>
            <a:ext cx="360362" cy="288925"/>
          </a:xfrm>
          <a:prstGeom prst="downArrow">
            <a:avLst>
              <a:gd name="adj1" fmla="val 50000"/>
              <a:gd name="adj2" fmla="val 50000"/>
            </a:avLst>
          </a:prstGeom>
          <a:solidFill>
            <a:schemeClr val="tx1"/>
          </a:solidFill>
          <a:ln w="12700" algn="ctr">
            <a:noFill/>
            <a:round/>
            <a:headEnd/>
            <a:tailEnd/>
          </a:ln>
        </p:spPr>
        <p:txBody>
          <a:bodyPr lIns="90000" tIns="46800" rIns="90000" bIns="46800"/>
          <a:lstStyle/>
          <a:p>
            <a:pPr algn="ctr" defTabSz="449263">
              <a:buClr>
                <a:srgbClr val="000000"/>
              </a:buClr>
              <a:buSzPct val="100000"/>
              <a:buFont typeface="Times" pitchFamily="18" charset="0"/>
              <a:buNone/>
            </a:pPr>
            <a:endParaRPr lang="it-IT"/>
          </a:p>
        </p:txBody>
      </p:sp>
      <p:sp>
        <p:nvSpPr>
          <p:cNvPr id="299037" name="Freccia in giù 33"/>
          <p:cNvSpPr>
            <a:spLocks noChangeArrowheads="1"/>
          </p:cNvSpPr>
          <p:nvPr/>
        </p:nvSpPr>
        <p:spPr bwMode="auto">
          <a:xfrm>
            <a:off x="8675688" y="1978025"/>
            <a:ext cx="360362" cy="287338"/>
          </a:xfrm>
          <a:prstGeom prst="downArrow">
            <a:avLst>
              <a:gd name="adj1" fmla="val 50000"/>
              <a:gd name="adj2" fmla="val 50000"/>
            </a:avLst>
          </a:prstGeom>
          <a:solidFill>
            <a:schemeClr val="tx1"/>
          </a:solidFill>
          <a:ln w="12700" algn="ctr">
            <a:noFill/>
            <a:round/>
            <a:headEnd/>
            <a:tailEnd/>
          </a:ln>
        </p:spPr>
        <p:txBody>
          <a:bodyPr lIns="90000" tIns="46800" rIns="90000" bIns="46800"/>
          <a:lstStyle/>
          <a:p>
            <a:pPr algn="ctr" defTabSz="449263">
              <a:buClr>
                <a:srgbClr val="000000"/>
              </a:buClr>
              <a:buSzPct val="100000"/>
              <a:buFont typeface="Times" pitchFamily="18" charset="0"/>
              <a:buNone/>
            </a:pPr>
            <a:endParaRPr lang="it-IT"/>
          </a:p>
        </p:txBody>
      </p:sp>
      <p:sp>
        <p:nvSpPr>
          <p:cNvPr id="299038" name="Freccia in giù 34"/>
          <p:cNvSpPr>
            <a:spLocks noChangeArrowheads="1"/>
          </p:cNvSpPr>
          <p:nvPr/>
        </p:nvSpPr>
        <p:spPr bwMode="auto">
          <a:xfrm rot="10800000" flipV="1">
            <a:off x="8675688" y="4243388"/>
            <a:ext cx="360362" cy="287337"/>
          </a:xfrm>
          <a:prstGeom prst="downArrow">
            <a:avLst>
              <a:gd name="adj1" fmla="val 50000"/>
              <a:gd name="adj2" fmla="val 50000"/>
            </a:avLst>
          </a:prstGeom>
          <a:solidFill>
            <a:schemeClr val="tx1"/>
          </a:solidFill>
          <a:ln w="12700" algn="ctr">
            <a:noFill/>
            <a:round/>
            <a:headEnd/>
            <a:tailEnd/>
          </a:ln>
        </p:spPr>
        <p:txBody>
          <a:bodyPr lIns="90000" tIns="46800" rIns="90000" bIns="46800"/>
          <a:lstStyle/>
          <a:p>
            <a:pPr algn="ctr" defTabSz="449263">
              <a:buClr>
                <a:srgbClr val="000000"/>
              </a:buClr>
              <a:buSzPct val="100000"/>
              <a:buFont typeface="Times" pitchFamily="18" charset="0"/>
              <a:buNone/>
            </a:pPr>
            <a:endParaRPr lang="it-IT"/>
          </a:p>
        </p:txBody>
      </p:sp>
      <p:sp>
        <p:nvSpPr>
          <p:cNvPr id="299039" name="Freccia in giù 34"/>
          <p:cNvSpPr>
            <a:spLocks noChangeArrowheads="1"/>
          </p:cNvSpPr>
          <p:nvPr/>
        </p:nvSpPr>
        <p:spPr bwMode="auto">
          <a:xfrm>
            <a:off x="8675688" y="4808538"/>
            <a:ext cx="360362" cy="287337"/>
          </a:xfrm>
          <a:prstGeom prst="downArrow">
            <a:avLst>
              <a:gd name="adj1" fmla="val 50000"/>
              <a:gd name="adj2" fmla="val 50000"/>
            </a:avLst>
          </a:prstGeom>
          <a:solidFill>
            <a:schemeClr val="tx1"/>
          </a:solidFill>
          <a:ln w="12700" algn="ctr">
            <a:noFill/>
            <a:round/>
            <a:headEnd/>
            <a:tailEnd/>
          </a:ln>
        </p:spPr>
        <p:txBody>
          <a:bodyPr lIns="90000" tIns="46800" rIns="90000" bIns="46800"/>
          <a:lstStyle/>
          <a:p>
            <a:pPr algn="ctr" defTabSz="449263">
              <a:buClr>
                <a:srgbClr val="000000"/>
              </a:buClr>
              <a:buSzPct val="100000"/>
              <a:buFont typeface="Times" pitchFamily="18" charset="0"/>
              <a:buNone/>
            </a:pPr>
            <a:endParaRPr lang="it-IT"/>
          </a:p>
        </p:txBody>
      </p:sp>
      <p:sp>
        <p:nvSpPr>
          <p:cNvPr id="65" name="Ovale 64"/>
          <p:cNvSpPr/>
          <p:nvPr/>
        </p:nvSpPr>
        <p:spPr bwMode="auto">
          <a:xfrm>
            <a:off x="7569200" y="3644900"/>
            <a:ext cx="647700" cy="360363"/>
          </a:xfrm>
          <a:prstGeom prst="ellipse">
            <a:avLst/>
          </a:prstGeom>
          <a:noFill/>
          <a:ln w="38100" cap="flat" cmpd="sng" algn="ctr">
            <a:solidFill>
              <a:srgbClr val="00B05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68" name="Ovale 67"/>
          <p:cNvSpPr/>
          <p:nvPr/>
        </p:nvSpPr>
        <p:spPr bwMode="auto">
          <a:xfrm>
            <a:off x="7569200" y="1989138"/>
            <a:ext cx="647700" cy="360362"/>
          </a:xfrm>
          <a:prstGeom prst="ellipse">
            <a:avLst/>
          </a:prstGeom>
          <a:noFill/>
          <a:ln w="38100" cap="flat" cmpd="sng" algn="ctr">
            <a:solidFill>
              <a:srgbClr val="00B05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71" name="Ovale 70"/>
          <p:cNvSpPr/>
          <p:nvPr/>
        </p:nvSpPr>
        <p:spPr bwMode="auto">
          <a:xfrm>
            <a:off x="7569200" y="2541588"/>
            <a:ext cx="647700" cy="360362"/>
          </a:xfrm>
          <a:prstGeom prst="ellipse">
            <a:avLst/>
          </a:prstGeom>
          <a:noFill/>
          <a:ln w="38100" cap="flat" cmpd="sng" algn="ctr">
            <a:solidFill>
              <a:srgbClr val="00B05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72" name="Ovale 71"/>
          <p:cNvSpPr/>
          <p:nvPr/>
        </p:nvSpPr>
        <p:spPr bwMode="auto">
          <a:xfrm>
            <a:off x="7569200" y="4197350"/>
            <a:ext cx="647700" cy="360363"/>
          </a:xfrm>
          <a:prstGeom prst="ellipse">
            <a:avLst/>
          </a:prstGeom>
          <a:noFill/>
          <a:ln w="38100" cap="flat" cmpd="sng" algn="ctr">
            <a:solidFill>
              <a:srgbClr val="00B05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73" name="CasellaDiTesto 72"/>
          <p:cNvSpPr txBox="1"/>
          <p:nvPr/>
        </p:nvSpPr>
        <p:spPr>
          <a:xfrm>
            <a:off x="7666038" y="3670300"/>
            <a:ext cx="433387" cy="307975"/>
          </a:xfrm>
          <a:prstGeom prst="rect">
            <a:avLst/>
          </a:prstGeom>
          <a:noFill/>
        </p:spPr>
        <p:txBody>
          <a:bodyPr wrap="none">
            <a:spAutoFit/>
          </a:bodyPr>
          <a:lstStyle/>
          <a:p>
            <a:pPr>
              <a:defRPr/>
            </a:pPr>
            <a:r>
              <a:rPr lang="it-IT" b="1" dirty="0">
                <a:solidFill>
                  <a:schemeClr val="tx1"/>
                </a:solidFill>
                <a:latin typeface="+mn-lt"/>
              </a:rPr>
              <a:t>7,3</a:t>
            </a:r>
            <a:endParaRPr lang="it-IT" b="1" dirty="0">
              <a:solidFill>
                <a:schemeClr val="tx1"/>
              </a:solidFill>
              <a:latin typeface="+mn-lt"/>
            </a:endParaRPr>
          </a:p>
        </p:txBody>
      </p:sp>
      <p:sp>
        <p:nvSpPr>
          <p:cNvPr id="74" name="CasellaDiTesto 73"/>
          <p:cNvSpPr txBox="1"/>
          <p:nvPr/>
        </p:nvSpPr>
        <p:spPr>
          <a:xfrm>
            <a:off x="7666038" y="2014538"/>
            <a:ext cx="433387" cy="307975"/>
          </a:xfrm>
          <a:prstGeom prst="rect">
            <a:avLst/>
          </a:prstGeom>
          <a:noFill/>
        </p:spPr>
        <p:txBody>
          <a:bodyPr wrap="none">
            <a:spAutoFit/>
          </a:bodyPr>
          <a:lstStyle/>
          <a:p>
            <a:pPr>
              <a:defRPr/>
            </a:pPr>
            <a:r>
              <a:rPr lang="it-IT" b="1" dirty="0">
                <a:solidFill>
                  <a:schemeClr val="tx1"/>
                </a:solidFill>
                <a:latin typeface="+mn-lt"/>
              </a:rPr>
              <a:t>7,5</a:t>
            </a:r>
            <a:endParaRPr lang="it-IT" b="1" dirty="0">
              <a:solidFill>
                <a:schemeClr val="tx1"/>
              </a:solidFill>
              <a:latin typeface="+mn-lt"/>
            </a:endParaRPr>
          </a:p>
        </p:txBody>
      </p:sp>
      <p:sp>
        <p:nvSpPr>
          <p:cNvPr id="75" name="CasellaDiTesto 74"/>
          <p:cNvSpPr txBox="1"/>
          <p:nvPr/>
        </p:nvSpPr>
        <p:spPr>
          <a:xfrm>
            <a:off x="7666038" y="2566988"/>
            <a:ext cx="433387" cy="307975"/>
          </a:xfrm>
          <a:prstGeom prst="rect">
            <a:avLst/>
          </a:prstGeom>
          <a:noFill/>
        </p:spPr>
        <p:txBody>
          <a:bodyPr wrap="none">
            <a:spAutoFit/>
          </a:bodyPr>
          <a:lstStyle/>
          <a:p>
            <a:pPr>
              <a:defRPr/>
            </a:pPr>
            <a:r>
              <a:rPr lang="it-IT" b="1" dirty="0">
                <a:solidFill>
                  <a:schemeClr val="tx1"/>
                </a:solidFill>
                <a:latin typeface="+mn-lt"/>
              </a:rPr>
              <a:t>7,6</a:t>
            </a:r>
            <a:endParaRPr lang="it-IT" b="1" dirty="0">
              <a:solidFill>
                <a:schemeClr val="tx1"/>
              </a:solidFill>
              <a:latin typeface="+mn-lt"/>
            </a:endParaRPr>
          </a:p>
        </p:txBody>
      </p:sp>
      <p:sp>
        <p:nvSpPr>
          <p:cNvPr id="76" name="CasellaDiTesto 75"/>
          <p:cNvSpPr txBox="1"/>
          <p:nvPr/>
        </p:nvSpPr>
        <p:spPr>
          <a:xfrm>
            <a:off x="7666038" y="4222750"/>
            <a:ext cx="433387" cy="307975"/>
          </a:xfrm>
          <a:prstGeom prst="rect">
            <a:avLst/>
          </a:prstGeom>
          <a:noFill/>
        </p:spPr>
        <p:txBody>
          <a:bodyPr wrap="none">
            <a:spAutoFit/>
          </a:bodyPr>
          <a:lstStyle/>
          <a:p>
            <a:pPr>
              <a:defRPr/>
            </a:pPr>
            <a:r>
              <a:rPr lang="it-IT" b="1" dirty="0">
                <a:solidFill>
                  <a:schemeClr val="tx1"/>
                </a:solidFill>
                <a:latin typeface="+mn-lt"/>
              </a:rPr>
              <a:t>7,4</a:t>
            </a:r>
            <a:endParaRPr lang="it-IT" b="1" dirty="0">
              <a:solidFill>
                <a:schemeClr val="tx1"/>
              </a:solidFill>
              <a:latin typeface="+mn-lt"/>
            </a:endParaRPr>
          </a:p>
        </p:txBody>
      </p:sp>
      <p:sp>
        <p:nvSpPr>
          <p:cNvPr id="77" name="Ovale 76"/>
          <p:cNvSpPr/>
          <p:nvPr/>
        </p:nvSpPr>
        <p:spPr bwMode="auto">
          <a:xfrm>
            <a:off x="7569200" y="3092450"/>
            <a:ext cx="647700" cy="360363"/>
          </a:xfrm>
          <a:prstGeom prst="ellipse">
            <a:avLst/>
          </a:prstGeom>
          <a:noFill/>
          <a:ln w="38100" cap="flat" cmpd="sng" algn="ctr">
            <a:solidFill>
              <a:srgbClr val="00B05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78" name="Ovale 77"/>
          <p:cNvSpPr/>
          <p:nvPr/>
        </p:nvSpPr>
        <p:spPr bwMode="auto">
          <a:xfrm>
            <a:off x="7569200" y="4749800"/>
            <a:ext cx="647700" cy="360363"/>
          </a:xfrm>
          <a:prstGeom prst="ellipse">
            <a:avLst/>
          </a:prstGeom>
          <a:noFill/>
          <a:ln w="38100" cap="flat" cmpd="sng" algn="ctr">
            <a:solidFill>
              <a:srgbClr val="00B05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79" name="CasellaDiTesto 78"/>
          <p:cNvSpPr txBox="1"/>
          <p:nvPr/>
        </p:nvSpPr>
        <p:spPr>
          <a:xfrm>
            <a:off x="7666038" y="3119438"/>
            <a:ext cx="433387" cy="306387"/>
          </a:xfrm>
          <a:prstGeom prst="rect">
            <a:avLst/>
          </a:prstGeom>
          <a:noFill/>
        </p:spPr>
        <p:txBody>
          <a:bodyPr wrap="none">
            <a:spAutoFit/>
          </a:bodyPr>
          <a:lstStyle/>
          <a:p>
            <a:pPr>
              <a:defRPr/>
            </a:pPr>
            <a:r>
              <a:rPr lang="it-IT" b="1" dirty="0">
                <a:solidFill>
                  <a:schemeClr val="tx1"/>
                </a:solidFill>
                <a:latin typeface="+mn-lt"/>
              </a:rPr>
              <a:t>7,5</a:t>
            </a:r>
            <a:endParaRPr lang="it-IT" b="1" dirty="0">
              <a:solidFill>
                <a:schemeClr val="tx1"/>
              </a:solidFill>
              <a:latin typeface="+mn-lt"/>
            </a:endParaRPr>
          </a:p>
        </p:txBody>
      </p:sp>
      <p:sp>
        <p:nvSpPr>
          <p:cNvPr id="80" name="CasellaDiTesto 79"/>
          <p:cNvSpPr txBox="1"/>
          <p:nvPr/>
        </p:nvSpPr>
        <p:spPr>
          <a:xfrm>
            <a:off x="7666038" y="4775200"/>
            <a:ext cx="433387" cy="307975"/>
          </a:xfrm>
          <a:prstGeom prst="rect">
            <a:avLst/>
          </a:prstGeom>
          <a:noFill/>
        </p:spPr>
        <p:txBody>
          <a:bodyPr wrap="none">
            <a:spAutoFit/>
          </a:bodyPr>
          <a:lstStyle/>
          <a:p>
            <a:pPr>
              <a:defRPr/>
            </a:pPr>
            <a:r>
              <a:rPr lang="it-IT" b="1" dirty="0">
                <a:solidFill>
                  <a:schemeClr val="tx1"/>
                </a:solidFill>
                <a:latin typeface="+mn-lt"/>
              </a:rPr>
              <a:t>6,9</a:t>
            </a:r>
            <a:endParaRPr lang="it-IT" b="1" dirty="0">
              <a:solidFill>
                <a:schemeClr val="tx1"/>
              </a:solidFill>
              <a:latin typeface="+mn-lt"/>
            </a:endParaRPr>
          </a:p>
        </p:txBody>
      </p:sp>
      <p:sp>
        <p:nvSpPr>
          <p:cNvPr id="81" name="Ovale 80"/>
          <p:cNvSpPr/>
          <p:nvPr/>
        </p:nvSpPr>
        <p:spPr bwMode="auto">
          <a:xfrm>
            <a:off x="7550150" y="5300663"/>
            <a:ext cx="666750" cy="360362"/>
          </a:xfrm>
          <a:prstGeom prst="ellipse">
            <a:avLst/>
          </a:prstGeom>
          <a:noFill/>
          <a:ln w="38100" cap="flat" cmpd="sng" algn="ctr">
            <a:solidFill>
              <a:srgbClr val="00B05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82" name="CasellaDiTesto 81"/>
          <p:cNvSpPr txBox="1"/>
          <p:nvPr/>
        </p:nvSpPr>
        <p:spPr>
          <a:xfrm>
            <a:off x="7666038" y="5327650"/>
            <a:ext cx="433387" cy="306388"/>
          </a:xfrm>
          <a:prstGeom prst="rect">
            <a:avLst/>
          </a:prstGeom>
          <a:noFill/>
        </p:spPr>
        <p:txBody>
          <a:bodyPr wrap="none">
            <a:spAutoFit/>
          </a:bodyPr>
          <a:lstStyle/>
          <a:p>
            <a:pPr>
              <a:defRPr/>
            </a:pPr>
            <a:r>
              <a:rPr lang="it-IT" b="1" dirty="0">
                <a:solidFill>
                  <a:schemeClr val="tx1"/>
                </a:solidFill>
                <a:latin typeface="+mn-lt"/>
              </a:rPr>
              <a:t>6,8</a:t>
            </a:r>
            <a:endParaRPr lang="it-IT" b="1" dirty="0">
              <a:solidFill>
                <a:schemeClr val="tx1"/>
              </a:solidFill>
              <a:latin typeface="+mn-lt"/>
            </a:endParaRPr>
          </a:p>
        </p:txBody>
      </p:sp>
      <p:sp>
        <p:nvSpPr>
          <p:cNvPr id="299054" name="Freccia in giù 34"/>
          <p:cNvSpPr>
            <a:spLocks noChangeArrowheads="1"/>
          </p:cNvSpPr>
          <p:nvPr/>
        </p:nvSpPr>
        <p:spPr bwMode="auto">
          <a:xfrm rot="10800000" flipV="1">
            <a:off x="8675688" y="5373688"/>
            <a:ext cx="360362" cy="287337"/>
          </a:xfrm>
          <a:prstGeom prst="downArrow">
            <a:avLst>
              <a:gd name="adj1" fmla="val 50000"/>
              <a:gd name="adj2" fmla="val 50000"/>
            </a:avLst>
          </a:prstGeom>
          <a:solidFill>
            <a:schemeClr val="tx1"/>
          </a:solidFill>
          <a:ln w="12700" algn="ctr">
            <a:noFill/>
            <a:round/>
            <a:headEnd/>
            <a:tailEnd/>
          </a:ln>
        </p:spPr>
        <p:txBody>
          <a:bodyPr lIns="90000" tIns="46800" rIns="90000" bIns="46800"/>
          <a:lstStyle/>
          <a:p>
            <a:pPr algn="ctr" defTabSz="449263">
              <a:buClr>
                <a:srgbClr val="000000"/>
              </a:buClr>
              <a:buSzPct val="100000"/>
              <a:buFont typeface="Times" pitchFamily="18" charset="0"/>
              <a:buNone/>
            </a:pPr>
            <a:endParaRPr lang="it-IT"/>
          </a:p>
        </p:txBody>
      </p:sp>
      <p:sp>
        <p:nvSpPr>
          <p:cNvPr id="299055" name="Freccia in giù 36"/>
          <p:cNvSpPr>
            <a:spLocks noChangeArrowheads="1"/>
          </p:cNvSpPr>
          <p:nvPr/>
        </p:nvSpPr>
        <p:spPr bwMode="auto">
          <a:xfrm>
            <a:off x="8675688" y="3675063"/>
            <a:ext cx="360362" cy="288925"/>
          </a:xfrm>
          <a:prstGeom prst="downArrow">
            <a:avLst>
              <a:gd name="adj1" fmla="val 50000"/>
              <a:gd name="adj2" fmla="val 50000"/>
            </a:avLst>
          </a:prstGeom>
          <a:solidFill>
            <a:schemeClr val="tx1"/>
          </a:solidFill>
          <a:ln w="12700" algn="ctr">
            <a:noFill/>
            <a:round/>
            <a:headEnd/>
            <a:tailEnd/>
          </a:ln>
        </p:spPr>
        <p:txBody>
          <a:bodyPr lIns="90000" tIns="46800" rIns="90000" bIns="46800"/>
          <a:lstStyle/>
          <a:p>
            <a:pPr algn="ctr" defTabSz="449263">
              <a:buClr>
                <a:srgbClr val="000000"/>
              </a:buClr>
              <a:buSzPct val="100000"/>
              <a:buFont typeface="Times" pitchFamily="18" charset="0"/>
              <a:buNone/>
            </a:pPr>
            <a:endParaRPr lang="it-IT"/>
          </a:p>
        </p:txBody>
      </p:sp>
      <p:sp>
        <p:nvSpPr>
          <p:cNvPr id="299056" name="Freccia in giù 33"/>
          <p:cNvSpPr>
            <a:spLocks noChangeArrowheads="1"/>
          </p:cNvSpPr>
          <p:nvPr/>
        </p:nvSpPr>
        <p:spPr bwMode="auto">
          <a:xfrm>
            <a:off x="8675688" y="2543175"/>
            <a:ext cx="360362" cy="287338"/>
          </a:xfrm>
          <a:prstGeom prst="downArrow">
            <a:avLst>
              <a:gd name="adj1" fmla="val 50000"/>
              <a:gd name="adj2" fmla="val 50000"/>
            </a:avLst>
          </a:prstGeom>
          <a:solidFill>
            <a:schemeClr val="tx1"/>
          </a:solidFill>
          <a:ln w="12700" algn="ctr">
            <a:noFill/>
            <a:round/>
            <a:headEnd/>
            <a:tailEnd/>
          </a:ln>
        </p:spPr>
        <p:txBody>
          <a:bodyPr lIns="90000" tIns="46800" rIns="90000" bIns="46800"/>
          <a:lstStyle/>
          <a:p>
            <a:pPr algn="ctr" defTabSz="449263">
              <a:buClr>
                <a:srgbClr val="000000"/>
              </a:buClr>
              <a:buSzPct val="100000"/>
              <a:buFont typeface="Times" pitchFamily="18" charset="0"/>
              <a:buNone/>
            </a:pPr>
            <a:endParaRPr lang="it-IT"/>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0"/>
          </p:nvPr>
        </p:nvSpPr>
        <p:spPr/>
        <p:txBody>
          <a:bodyPr/>
          <a:lstStyle/>
          <a:p>
            <a:pPr>
              <a:defRPr/>
            </a:pPr>
            <a:fld id="{397BB974-2F69-4BCE-B930-8A9E970C4AA9}" type="slidenum">
              <a:rPr lang="it-IT" smtClean="0"/>
              <a:pPr>
                <a:defRPr/>
              </a:pPr>
              <a:t>121</a:t>
            </a:fld>
            <a:endParaRPr lang="it-IT"/>
          </a:p>
        </p:txBody>
      </p:sp>
      <p:sp>
        <p:nvSpPr>
          <p:cNvPr id="300034" name="Rectangle 2"/>
          <p:cNvSpPr>
            <a:spLocks noChangeArrowheads="1"/>
          </p:cNvSpPr>
          <p:nvPr/>
        </p:nvSpPr>
        <p:spPr bwMode="auto">
          <a:xfrm>
            <a:off x="760413" y="539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LA SODDISFAZIONE</a:t>
            </a:r>
            <a:br>
              <a:rPr lang="it-IT" sz="2100">
                <a:solidFill>
                  <a:srgbClr val="3366CC"/>
                </a:solidFill>
                <a:cs typeface="Arial" charset="0"/>
              </a:rPr>
            </a:br>
            <a:r>
              <a:rPr lang="it-IT" sz="2100" i="1">
                <a:solidFill>
                  <a:srgbClr val="3366CC"/>
                </a:solidFill>
                <a:cs typeface="Arial" charset="0"/>
              </a:rPr>
              <a:t>2° SEMESTRE 2014</a:t>
            </a:r>
          </a:p>
        </p:txBody>
      </p:sp>
      <p:sp>
        <p:nvSpPr>
          <p:cNvPr id="7"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CALL BACK SPORTELLO ON LINE</a:t>
            </a:r>
            <a:br>
              <a:rPr lang="it-IT" sz="1800" dirty="0">
                <a:solidFill>
                  <a:schemeClr val="bg1"/>
                </a:solidFill>
              </a:rPr>
            </a:br>
            <a:r>
              <a:rPr lang="it-IT" sz="1800" i="1" dirty="0">
                <a:solidFill>
                  <a:schemeClr val="bg1"/>
                </a:solidFill>
              </a:rPr>
              <a:t>Item indagati</a:t>
            </a:r>
            <a:endParaRPr lang="it-IT" sz="1800" i="1" dirty="0">
              <a:solidFill>
                <a:schemeClr val="bg1"/>
              </a:solidFill>
              <a:effectLst>
                <a:outerShdw blurRad="38100" dist="38100" dir="2700000" algn="tl">
                  <a:srgbClr val="C0C0C0"/>
                </a:outerShdw>
              </a:effectLst>
            </a:endParaRPr>
          </a:p>
        </p:txBody>
      </p:sp>
      <p:sp>
        <p:nvSpPr>
          <p:cNvPr id="17" name="Text Box 10"/>
          <p:cNvSpPr txBox="1">
            <a:spLocks noChangeArrowheads="1"/>
          </p:cNvSpPr>
          <p:nvPr/>
        </p:nvSpPr>
        <p:spPr bwMode="auto">
          <a:xfrm>
            <a:off x="3492500" y="6097588"/>
            <a:ext cx="4000500" cy="509587"/>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r>
              <a:rPr lang="it-IT" sz="900" dirty="0">
                <a:solidFill>
                  <a:schemeClr val="tx1"/>
                </a:solidFill>
                <a:latin typeface="+mn-lt"/>
              </a:rPr>
              <a:t>UNIVERSO: </a:t>
            </a:r>
            <a:r>
              <a:rPr lang="it-IT" sz="900" dirty="0">
                <a:solidFill>
                  <a:schemeClr val="tx1"/>
                </a:solidFill>
                <a:latin typeface="Arial" charset="0"/>
              </a:rPr>
              <a:t>229.490</a:t>
            </a:r>
            <a:r>
              <a:rPr lang="it-IT" sz="900" dirty="0">
                <a:solidFill>
                  <a:schemeClr val="tx1"/>
                </a:solidFill>
              </a:rPr>
              <a:t> UTENZE</a:t>
            </a:r>
            <a:endParaRPr lang="it-IT" sz="900" dirty="0">
              <a:solidFill>
                <a:schemeClr val="tx1"/>
              </a:solidFill>
              <a:latin typeface="+mn-lt"/>
            </a:endParaRPr>
          </a:p>
          <a:p>
            <a:pPr algn="ctr" defTabSz="449263">
              <a:buClr>
                <a:srgbClr val="000000"/>
              </a:buClr>
              <a:buSzPct val="100000"/>
              <a:buFont typeface="Times" pitchFamily="18" charset="0"/>
              <a:buNone/>
              <a:defRPr/>
            </a:pPr>
            <a:r>
              <a:rPr lang="it-IT" sz="900" dirty="0">
                <a:solidFill>
                  <a:schemeClr val="tx1"/>
                </a:solidFill>
                <a:latin typeface="+mn-lt"/>
              </a:rPr>
              <a:t>BASE: </a:t>
            </a:r>
            <a:r>
              <a:rPr lang="it-IT" sz="900" dirty="0">
                <a:solidFill>
                  <a:schemeClr val="tx1"/>
                </a:solidFill>
                <a:latin typeface="+mn-lt"/>
              </a:rPr>
              <a:t>HANNO UTILIZZATO IL </a:t>
            </a:r>
            <a:r>
              <a:rPr lang="it-IT" sz="900" dirty="0">
                <a:solidFill>
                  <a:schemeClr val="tx1"/>
                </a:solidFill>
                <a:latin typeface="+mn-lt"/>
              </a:rPr>
              <a:t>SERVIZIO </a:t>
            </a:r>
            <a:r>
              <a:rPr lang="it-IT" sz="900" dirty="0" err="1">
                <a:solidFill>
                  <a:schemeClr val="tx1"/>
                </a:solidFill>
                <a:latin typeface="+mn-lt"/>
              </a:rPr>
              <a:t>DI</a:t>
            </a:r>
            <a:r>
              <a:rPr lang="it-IT" sz="900" dirty="0">
                <a:solidFill>
                  <a:schemeClr val="tx1"/>
                </a:solidFill>
                <a:latin typeface="+mn-lt"/>
              </a:rPr>
              <a:t> SPORTELLO ON </a:t>
            </a:r>
            <a:r>
              <a:rPr lang="it-IT" sz="900" dirty="0">
                <a:solidFill>
                  <a:schemeClr val="tx1"/>
                </a:solidFill>
                <a:latin typeface="+mn-lt"/>
              </a:rPr>
              <a:t>LINE</a:t>
            </a:r>
          </a:p>
          <a:p>
            <a:pPr algn="ctr" defTabSz="449263">
              <a:buClr>
                <a:srgbClr val="000000"/>
              </a:buClr>
              <a:buSzPct val="100000"/>
              <a:buFont typeface="Times" pitchFamily="18" charset="0"/>
              <a:buNone/>
              <a:defRPr/>
            </a:pPr>
            <a:r>
              <a:rPr lang="it-IT" sz="900" dirty="0">
                <a:solidFill>
                  <a:schemeClr val="tx1"/>
                </a:solidFill>
                <a:latin typeface="+mn-lt"/>
              </a:rPr>
              <a:t>(154 CASI AD HOC)</a:t>
            </a:r>
            <a:endParaRPr lang="it-IT" sz="900" dirty="0">
              <a:solidFill>
                <a:schemeClr val="tx1"/>
              </a:solidFill>
              <a:latin typeface="+mn-lt"/>
            </a:endParaRPr>
          </a:p>
        </p:txBody>
      </p:sp>
      <p:graphicFrame>
        <p:nvGraphicFramePr>
          <p:cNvPr id="18" name="Group 761"/>
          <p:cNvGraphicFramePr>
            <a:graphicFrameLocks noGrp="1"/>
          </p:cNvGraphicFramePr>
          <p:nvPr/>
        </p:nvGraphicFramePr>
        <p:xfrm>
          <a:off x="760413" y="836613"/>
          <a:ext cx="8137525" cy="5307012"/>
        </p:xfrm>
        <a:graphic>
          <a:graphicData uri="http://schemas.openxmlformats.org/drawingml/2006/table">
            <a:tbl>
              <a:tblPr>
                <a:tableStyleId>{EB344D84-9AFB-497E-A393-DC336BA19D2E}</a:tableStyleId>
              </a:tblPr>
              <a:tblGrid>
                <a:gridCol w="1152127"/>
                <a:gridCol w="576064"/>
                <a:gridCol w="576064"/>
                <a:gridCol w="648072"/>
                <a:gridCol w="432048"/>
                <a:gridCol w="648072"/>
                <a:gridCol w="576064"/>
                <a:gridCol w="648072"/>
                <a:gridCol w="504056"/>
                <a:gridCol w="720080"/>
                <a:gridCol w="576064"/>
                <a:gridCol w="634261"/>
                <a:gridCol w="445860"/>
              </a:tblGrid>
              <a:tr h="571185">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200" b="1" u="none" strike="noStrike" cap="none" normalizeH="0" baseline="0" dirty="0" smtClean="0">
                          <a:ln>
                            <a:noFill/>
                          </a:ln>
                          <a:solidFill>
                            <a:schemeClr val="tx1"/>
                          </a:solidFill>
                          <a:effectLst/>
                        </a:rPr>
                        <a:t>ASPETTI DEL SITO INTERNET</a:t>
                      </a: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tc gridSpan="4">
                  <a:txBody>
                    <a:bodyPr/>
                    <a:lstStyle/>
                    <a:p>
                      <a:pPr algn="ctr"/>
                      <a:r>
                        <a:rPr lang="it-IT" sz="1400" b="1" dirty="0" smtClean="0"/>
                        <a:t>II</a:t>
                      </a:r>
                      <a:r>
                        <a:rPr lang="it-IT" sz="1400" b="1" baseline="0" dirty="0" smtClean="0"/>
                        <a:t> </a:t>
                      </a:r>
                      <a:r>
                        <a:rPr lang="it-IT" sz="1400" b="1" dirty="0" smtClean="0"/>
                        <a:t>SEMESTRE 2013</a:t>
                      </a:r>
                      <a:endParaRPr lang="it-IT" sz="1400" b="1" i="0" dirty="0"/>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tc hMerge="1">
                  <a:txBody>
                    <a:bodyPr/>
                    <a:lstStyle/>
                    <a:p>
                      <a:endParaRPr lang="it-IT"/>
                    </a:p>
                  </a:txBody>
                  <a:tcPr/>
                </a:tc>
                <a:tc hMerge="1">
                  <a:txBody>
                    <a:bodyPr/>
                    <a:lstStyle/>
                    <a:p>
                      <a:endParaRPr lang="it-IT"/>
                    </a:p>
                  </a:txBody>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tc>
                <a:tc gridSpan="4">
                  <a:txBody>
                    <a:bodyPr/>
                    <a:lstStyle/>
                    <a:p>
                      <a:pPr algn="ctr"/>
                      <a:r>
                        <a:rPr lang="it-IT" sz="1400" b="1" dirty="0" smtClean="0"/>
                        <a:t>I</a:t>
                      </a:r>
                      <a:r>
                        <a:rPr lang="it-IT" sz="1400" b="1" baseline="0" dirty="0" smtClean="0"/>
                        <a:t> </a:t>
                      </a:r>
                      <a:r>
                        <a:rPr lang="it-IT" sz="1400" b="1" dirty="0" smtClean="0"/>
                        <a:t>SEMESTRE 2014</a:t>
                      </a:r>
                      <a:endParaRPr lang="it-IT" sz="1400" b="1" i="0" dirty="0"/>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tc hMerge="1">
                  <a:txBody>
                    <a:bodyPr/>
                    <a:lstStyle/>
                    <a:p>
                      <a:endParaRPr lang="it-IT"/>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tc hMerge="1">
                  <a:txBody>
                    <a:bodyPr/>
                    <a:lstStyle/>
                    <a:p>
                      <a:endParaRPr lang="it-IT"/>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tc gridSpan="4">
                  <a:txBody>
                    <a:bodyPr/>
                    <a:lstStyle/>
                    <a:p>
                      <a:pPr algn="ctr"/>
                      <a:r>
                        <a:rPr lang="it-IT" sz="1400" b="1" dirty="0" smtClean="0"/>
                        <a:t>II</a:t>
                      </a:r>
                      <a:r>
                        <a:rPr lang="it-IT" sz="1400" b="1" baseline="0" dirty="0" smtClean="0"/>
                        <a:t> </a:t>
                      </a:r>
                      <a:r>
                        <a:rPr lang="it-IT" sz="1400" b="1" dirty="0" smtClean="0"/>
                        <a:t>SEMESTRE 2014</a:t>
                      </a:r>
                      <a:endParaRPr lang="it-IT" sz="1400" b="1" i="0" dirty="0"/>
                    </a:p>
                  </a:txBody>
                  <a:tcPr marL="90000" marR="90000" marT="46800" marB="46800" anchor="ctr" horzOverflow="overflow">
                    <a:lnL w="127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solidFill>
                      <a:srgbClr val="FFFFCC"/>
                    </a:solidFill>
                  </a:tcPr>
                </a:tc>
                <a:tc hMerge="1">
                  <a:txBody>
                    <a:bodyPr/>
                    <a:lstStyle/>
                    <a:p>
                      <a:endParaRPr lang="it-IT"/>
                    </a:p>
                  </a:txBody>
                  <a:tcPr/>
                </a:tc>
                <a:tc hMerge="1">
                  <a:txBody>
                    <a:bodyPr/>
                    <a:lstStyle/>
                    <a:p>
                      <a:endParaRPr lang="it-IT"/>
                    </a:p>
                  </a:txBody>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tc>
              </a:tr>
              <a:tr h="794368">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200" b="0"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err="1" smtClean="0">
                          <a:ln>
                            <a:noFill/>
                          </a:ln>
                          <a:effectLst/>
                        </a:rPr>
                        <a:t>Grav</a:t>
                      </a:r>
                      <a:r>
                        <a:rPr kumimoji="0" lang="it-IT" sz="1000" i="1" u="none" strike="noStrike" cap="none" normalizeH="0" baseline="0" dirty="0" smtClean="0">
                          <a:ln>
                            <a:noFill/>
                          </a:ln>
                          <a:effectLst/>
                        </a:rPr>
                        <a:t>. Insoddisfatti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Insoddisfatti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Valore Medio</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err="1" smtClean="0">
                          <a:ln>
                            <a:noFill/>
                          </a:ln>
                          <a:effectLst/>
                        </a:rPr>
                        <a:t>Grav</a:t>
                      </a:r>
                      <a:r>
                        <a:rPr kumimoji="0" lang="it-IT" sz="1000" i="1" u="none" strike="noStrike" cap="none" normalizeH="0" baseline="0" dirty="0" smtClean="0">
                          <a:ln>
                            <a:noFill/>
                          </a:ln>
                          <a:effectLst/>
                        </a:rPr>
                        <a:t>. Insoddisfatti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Insoddisfatti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Valore Medio</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err="1" smtClean="0">
                          <a:ln>
                            <a:noFill/>
                          </a:ln>
                          <a:effectLst/>
                        </a:rPr>
                        <a:t>Grav</a:t>
                      </a:r>
                      <a:r>
                        <a:rPr kumimoji="0" lang="it-IT" sz="1000" i="1" u="none" strike="noStrike" cap="none" normalizeH="0" baseline="0" dirty="0" smtClean="0">
                          <a:ln>
                            <a:noFill/>
                          </a:ln>
                          <a:effectLst/>
                        </a:rPr>
                        <a:t>. Insoddisfatti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Insoddisfatti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Valore Medio</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r>
              <a:tr h="575632">
                <a:tc>
                  <a:txBody>
                    <a:bodyPr/>
                    <a:lstStyle/>
                    <a:p>
                      <a:pPr algn="l" fontAlgn="ctr"/>
                      <a:r>
                        <a:rPr lang="it-IT" sz="1000" b="0" i="1" u="none" strike="noStrike" dirty="0">
                          <a:solidFill>
                            <a:srgbClr val="000000"/>
                          </a:solidFill>
                          <a:latin typeface="Arial"/>
                        </a:rPr>
                        <a:t>Facilità di navigazione </a:t>
                      </a:r>
                      <a:r>
                        <a:rPr lang="it-IT" sz="1000" b="0" i="1" u="none" strike="noStrike" dirty="0" err="1">
                          <a:solidFill>
                            <a:srgbClr val="000000"/>
                          </a:solidFill>
                          <a:latin typeface="Arial"/>
                        </a:rPr>
                        <a:t>all</a:t>
                      </a:r>
                      <a:r>
                        <a:rPr lang="it-IT" sz="1000" b="0" i="1" u="none" strike="noStrike" dirty="0">
                          <a:solidFill>
                            <a:srgbClr val="000000"/>
                          </a:solidFill>
                          <a:latin typeface="Arial"/>
                        </a:rPr>
                        <a:t> interno dello sportello on </a:t>
                      </a:r>
                      <a:r>
                        <a:rPr lang="it-IT" sz="1000" b="0" i="1" u="none" strike="noStrike" dirty="0" err="1">
                          <a:solidFill>
                            <a:srgbClr val="000000"/>
                          </a:solidFill>
                          <a:latin typeface="Arial"/>
                        </a:rPr>
                        <a:t>line</a:t>
                      </a:r>
                      <a:endParaRPr lang="it-IT" sz="1000" b="0" i="1" u="none" strike="noStrike" dirty="0">
                        <a:solidFill>
                          <a:srgbClr val="000000"/>
                        </a:solidFill>
                        <a:latin typeface="Arial"/>
                      </a:endParaRPr>
                    </a:p>
                  </a:txBody>
                  <a:tcPr marL="9525" marR="9525" marT="9525" marB="0" anchor="ctr">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solidFill>
                      <a:srgbClr val="FFFFCC"/>
                    </a:solidFill>
                  </a:tcPr>
                </a:tc>
                <a:tc>
                  <a:txBody>
                    <a:bodyPr/>
                    <a:lstStyle/>
                    <a:p>
                      <a:pPr algn="ctr" rtl="0" fontAlgn="ctr"/>
                      <a:r>
                        <a:rPr lang="it-IT" sz="1400" b="0" i="0" u="none" strike="noStrike" dirty="0">
                          <a:solidFill>
                            <a:srgbClr val="000000"/>
                          </a:solidFill>
                          <a:effectLst/>
                          <a:latin typeface="Arial"/>
                        </a:rPr>
                        <a:t>3%</a:t>
                      </a:r>
                    </a:p>
                  </a:txBody>
                  <a:tcPr marL="9525" marR="9525" marT="9525" marB="0" anchor="ctr">
                    <a:lnL w="127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rtl="0" fontAlgn="ctr"/>
                      <a:r>
                        <a:rPr lang="it-IT" sz="1400" b="0" i="0" u="none" strike="noStrike" dirty="0">
                          <a:solidFill>
                            <a:srgbClr val="000000"/>
                          </a:solidFill>
                          <a:effectLst/>
                          <a:latin typeface="Arial"/>
                        </a:rPr>
                        <a:t>4%</a:t>
                      </a:r>
                    </a:p>
                  </a:txBody>
                  <a:tcPr marL="9525" marR="9525" marT="9525" marB="0" anchor="ct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rtl="0" fontAlgn="ctr"/>
                      <a:r>
                        <a:rPr lang="it-IT" sz="1400" b="0" i="0" u="none" strike="noStrike" dirty="0">
                          <a:solidFill>
                            <a:srgbClr val="000000"/>
                          </a:solidFill>
                          <a:effectLst/>
                          <a:latin typeface="Arial"/>
                        </a:rPr>
                        <a:t>93%</a:t>
                      </a:r>
                    </a:p>
                  </a:txBody>
                  <a:tcPr marL="9525" marR="9525" marT="9525" marB="0" anchor="ct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rtl="0" fontAlgn="ctr"/>
                      <a:r>
                        <a:rPr lang="it-IT" sz="1400" b="0" i="0" u="none" strike="noStrike" dirty="0">
                          <a:solidFill>
                            <a:srgbClr val="000000"/>
                          </a:solidFill>
                          <a:effectLst/>
                          <a:latin typeface="Arial"/>
                        </a:rPr>
                        <a:t>7,5</a:t>
                      </a:r>
                    </a:p>
                  </a:txBody>
                  <a:tcPr marL="9525" marR="9525" marT="9525" marB="0" anchor="ctr">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dirty="0">
                          <a:latin typeface="Arial"/>
                        </a:rPr>
                        <a:t>2%</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dirty="0">
                          <a:latin typeface="Arial"/>
                        </a:rPr>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dirty="0">
                          <a:latin typeface="Arial"/>
                        </a:rPr>
                        <a:t>95%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dirty="0">
                          <a:latin typeface="Arial"/>
                        </a:rPr>
                        <a:t>7,7</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600" b="1" i="0" u="none" strike="noStrike">
                          <a:latin typeface="Arial"/>
                        </a:rPr>
                        <a:t>3%</a:t>
                      </a:r>
                    </a:p>
                  </a:txBody>
                  <a:tcPr marL="9525" marR="9525" marT="9525" marB="0" anchor="ctr">
                    <a:lnL w="127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600" b="1" i="0" u="none" strike="noStrike">
                          <a:latin typeface="Arial"/>
                        </a:rPr>
                        <a:t>5%</a:t>
                      </a:r>
                    </a:p>
                  </a:txBody>
                  <a:tcPr marL="9525" marR="9525" marT="9525" marB="0" anchor="ct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600" b="1" i="0" u="none" strike="noStrike">
                          <a:latin typeface="Arial"/>
                        </a:rPr>
                        <a:t>92%</a:t>
                      </a:r>
                    </a:p>
                  </a:txBody>
                  <a:tcPr marL="9525" marR="9525" marT="9525" marB="0" anchor="ct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600" b="1" i="0" u="none" strike="noStrike">
                          <a:latin typeface="Arial"/>
                        </a:rPr>
                        <a:t>7,5</a:t>
                      </a:r>
                    </a:p>
                  </a:txBody>
                  <a:tcPr marL="9525" marR="9525" marT="9525" marB="0" anchor="ct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r>
              <a:tr h="575632">
                <a:tc>
                  <a:txBody>
                    <a:bodyPr/>
                    <a:lstStyle/>
                    <a:p>
                      <a:pPr algn="l" fontAlgn="ctr"/>
                      <a:r>
                        <a:rPr lang="it-IT" sz="1000" b="0" i="1" u="none" strike="noStrike" dirty="0">
                          <a:solidFill>
                            <a:srgbClr val="000000"/>
                          </a:solidFill>
                          <a:latin typeface="Arial"/>
                        </a:rPr>
                        <a:t>Disponibilità dello sportello on </a:t>
                      </a:r>
                      <a:r>
                        <a:rPr lang="it-IT" sz="1000" b="0" i="1" u="none" strike="noStrike" dirty="0" err="1">
                          <a:solidFill>
                            <a:srgbClr val="000000"/>
                          </a:solidFill>
                          <a:latin typeface="Arial"/>
                        </a:rPr>
                        <a:t>line</a:t>
                      </a:r>
                      <a:r>
                        <a:rPr lang="it-IT" sz="1000" b="0" i="1" u="none" strike="noStrike" dirty="0">
                          <a:solidFill>
                            <a:srgbClr val="000000"/>
                          </a:solidFill>
                          <a:latin typeface="Arial"/>
                        </a:rPr>
                        <a:t> pienamente funzionante</a:t>
                      </a: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solidFill>
                      <a:srgbClr val="FFFFCC"/>
                    </a:solidFill>
                  </a:tcPr>
                </a:tc>
                <a:tc>
                  <a:txBody>
                    <a:bodyPr/>
                    <a:lstStyle/>
                    <a:p>
                      <a:pPr algn="ctr" rtl="0" fontAlgn="ctr"/>
                      <a:r>
                        <a:rPr lang="it-IT" sz="1400" b="0" i="0" u="none" strike="noStrike" dirty="0">
                          <a:solidFill>
                            <a:srgbClr val="000000"/>
                          </a:solidFill>
                          <a:effectLst/>
                          <a:latin typeface="Arial"/>
                        </a:rPr>
                        <a:t>6%</a:t>
                      </a: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rtl="0" fontAlgn="ctr"/>
                      <a:r>
                        <a:rPr lang="it-IT" sz="1400" b="0" i="0" u="none" strike="noStrike" dirty="0">
                          <a:solidFill>
                            <a:srgbClr val="000000"/>
                          </a:solidFill>
                          <a:effectLst/>
                          <a:latin typeface="Arial"/>
                        </a:rPr>
                        <a:t>4%</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rtl="0" fontAlgn="ctr"/>
                      <a:r>
                        <a:rPr lang="it-IT" sz="1400" b="0" i="0" u="none" strike="noStrike" dirty="0">
                          <a:solidFill>
                            <a:srgbClr val="000000"/>
                          </a:solidFill>
                          <a:effectLst/>
                          <a:latin typeface="Arial"/>
                        </a:rPr>
                        <a:t>90%</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rtl="0" fontAlgn="ctr"/>
                      <a:r>
                        <a:rPr lang="it-IT" sz="1400" b="0" i="0" u="none" strike="noStrike" dirty="0">
                          <a:solidFill>
                            <a:srgbClr val="000000"/>
                          </a:solidFill>
                          <a:effectLst/>
                          <a:latin typeface="Arial"/>
                        </a:rPr>
                        <a:t>7,4</a:t>
                      </a: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dirty="0">
                          <a:latin typeface="Arial"/>
                        </a:rPr>
                        <a:t>3%</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dirty="0" smtClean="0">
                          <a:latin typeface="Arial"/>
                        </a:rPr>
                        <a:t>2%</a:t>
                      </a:r>
                      <a:endParaRPr lang="it-IT" sz="1400" b="0" i="0" u="none" strike="noStrike" dirty="0">
                        <a:latin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dirty="0">
                          <a:latin typeface="Arial"/>
                        </a:rPr>
                        <a:t>95%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dirty="0">
                          <a:latin typeface="Arial"/>
                        </a:rPr>
                        <a:t>7,6</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600" b="1" i="0" u="none" strike="noStrike">
                          <a:latin typeface="Arial"/>
                        </a:rPr>
                        <a:t>3%</a:t>
                      </a: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600" b="1" i="0" u="none" strike="noStrike">
                          <a:latin typeface="Arial"/>
                        </a:rPr>
                        <a:t>5%</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600" b="1" i="0" u="none" strike="noStrike">
                          <a:latin typeface="Arial"/>
                        </a:rPr>
                        <a:t>92%</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600" b="1" i="0" u="none" strike="noStrike">
                          <a:latin typeface="Arial"/>
                        </a:rPr>
                        <a:t>7,6</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r>
              <a:tr h="575632">
                <a:tc>
                  <a:txBody>
                    <a:bodyPr/>
                    <a:lstStyle/>
                    <a:p>
                      <a:pPr algn="l" fontAlgn="ctr"/>
                      <a:r>
                        <a:rPr lang="it-IT" sz="1000" b="0" i="1" u="none" strike="noStrike" dirty="0">
                          <a:solidFill>
                            <a:srgbClr val="000000"/>
                          </a:solidFill>
                          <a:latin typeface="Arial"/>
                        </a:rPr>
                        <a:t>Facilità di accesso ai servizi dello sportello on </a:t>
                      </a:r>
                      <a:r>
                        <a:rPr lang="it-IT" sz="1000" b="0" i="1" u="none" strike="noStrike" dirty="0" err="1">
                          <a:solidFill>
                            <a:srgbClr val="000000"/>
                          </a:solidFill>
                          <a:latin typeface="Arial"/>
                        </a:rPr>
                        <a:t>line</a:t>
                      </a:r>
                      <a:r>
                        <a:rPr lang="it-IT" sz="1000" b="0" i="1" u="none" strike="noStrike" dirty="0">
                          <a:solidFill>
                            <a:srgbClr val="000000"/>
                          </a:solidFill>
                          <a:latin typeface="Arial"/>
                        </a:rPr>
                        <a:t> </a:t>
                      </a: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solidFill>
                      <a:srgbClr val="FFFFCC"/>
                    </a:solidFill>
                  </a:tcPr>
                </a:tc>
                <a:tc>
                  <a:txBody>
                    <a:bodyPr/>
                    <a:lstStyle/>
                    <a:p>
                      <a:pPr algn="ctr" rtl="0" fontAlgn="ctr"/>
                      <a:r>
                        <a:rPr lang="it-IT" sz="1400" b="0" i="0" u="none" strike="noStrike">
                          <a:solidFill>
                            <a:srgbClr val="000000"/>
                          </a:solidFill>
                          <a:effectLst/>
                          <a:latin typeface="Arial"/>
                        </a:rPr>
                        <a:t>4%</a:t>
                      </a: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rtl="0" fontAlgn="ctr"/>
                      <a:r>
                        <a:rPr lang="it-IT" sz="1400" b="0" i="0" u="none" strike="noStrike" dirty="0">
                          <a:solidFill>
                            <a:srgbClr val="000000"/>
                          </a:solidFill>
                          <a:effectLst/>
                          <a:latin typeface="Arial"/>
                        </a:rPr>
                        <a:t>5%</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rtl="0" fontAlgn="ctr"/>
                      <a:r>
                        <a:rPr lang="it-IT" sz="1400" b="0" i="0" u="none" strike="noStrike" dirty="0">
                          <a:solidFill>
                            <a:srgbClr val="000000"/>
                          </a:solidFill>
                          <a:effectLst/>
                          <a:latin typeface="Arial"/>
                        </a:rPr>
                        <a:t>91%</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rtl="0" fontAlgn="ctr"/>
                      <a:r>
                        <a:rPr lang="it-IT" sz="1400" b="0" i="0" u="none" strike="noStrike">
                          <a:solidFill>
                            <a:srgbClr val="000000"/>
                          </a:solidFill>
                          <a:effectLst/>
                          <a:latin typeface="Arial"/>
                        </a:rPr>
                        <a:t>7,2</a:t>
                      </a: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a:latin typeface="Arial"/>
                        </a:rPr>
                        <a:t>2%</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a:latin typeface="Arial"/>
                        </a:rPr>
                        <a:t>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dirty="0">
                          <a:latin typeface="Arial"/>
                        </a:rPr>
                        <a:t>93%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dirty="0">
                          <a:latin typeface="Arial"/>
                        </a:rPr>
                        <a:t>7,4</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600" b="1" i="0" u="none" strike="noStrike">
                          <a:latin typeface="Arial"/>
                        </a:rPr>
                        <a:t>5%</a:t>
                      </a: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600" b="1" i="0" u="none" strike="noStrike">
                          <a:latin typeface="Arial"/>
                        </a:rPr>
                        <a:t>4%</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600" b="1" i="0" u="none" strike="noStrike">
                          <a:latin typeface="Arial"/>
                        </a:rPr>
                        <a:t>91%</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600" b="1" i="0" u="none" strike="noStrike">
                          <a:latin typeface="Arial"/>
                        </a:rPr>
                        <a:t>7,5</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r>
              <a:tr h="575632">
                <a:tc>
                  <a:txBody>
                    <a:bodyPr/>
                    <a:lstStyle/>
                    <a:p>
                      <a:pPr algn="l" fontAlgn="ctr"/>
                      <a:r>
                        <a:rPr lang="it-IT" sz="1000" b="0" i="1" u="none" strike="noStrike" dirty="0">
                          <a:solidFill>
                            <a:srgbClr val="000000"/>
                          </a:solidFill>
                          <a:latin typeface="Arial"/>
                        </a:rPr>
                        <a:t>Numero delle operazioni che è possibile fare</a:t>
                      </a: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solidFill>
                      <a:srgbClr val="FFFFCC"/>
                    </a:solidFill>
                  </a:tcPr>
                </a:tc>
                <a:tc>
                  <a:txBody>
                    <a:bodyPr/>
                    <a:lstStyle/>
                    <a:p>
                      <a:pPr algn="ctr" rtl="0" fontAlgn="ctr"/>
                      <a:r>
                        <a:rPr lang="it-IT" sz="1400" b="0" i="0" u="none" strike="noStrike" dirty="0">
                          <a:solidFill>
                            <a:srgbClr val="000000"/>
                          </a:solidFill>
                          <a:effectLst/>
                          <a:latin typeface="Arial"/>
                        </a:rPr>
                        <a:t>3%</a:t>
                      </a: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rtl="0" fontAlgn="ctr"/>
                      <a:r>
                        <a:rPr lang="it-IT" sz="1400" b="0" i="0" u="none" strike="noStrike" dirty="0">
                          <a:solidFill>
                            <a:srgbClr val="000000"/>
                          </a:solidFill>
                          <a:effectLst/>
                          <a:latin typeface="Arial"/>
                        </a:rPr>
                        <a:t>3%</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rtl="0" fontAlgn="ctr"/>
                      <a:r>
                        <a:rPr lang="it-IT" sz="1400" b="0" i="0" u="none" strike="noStrike" dirty="0">
                          <a:solidFill>
                            <a:srgbClr val="000000"/>
                          </a:solidFill>
                          <a:effectLst/>
                          <a:latin typeface="Arial"/>
                        </a:rPr>
                        <a:t>94%</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rtl="0" fontAlgn="ctr"/>
                      <a:r>
                        <a:rPr lang="it-IT" sz="1400" b="0" i="0" u="none" strike="noStrike" dirty="0">
                          <a:solidFill>
                            <a:srgbClr val="000000"/>
                          </a:solidFill>
                          <a:effectLst/>
                          <a:latin typeface="Arial"/>
                        </a:rPr>
                        <a:t>7,6</a:t>
                      </a: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dirty="0">
                          <a:latin typeface="Arial"/>
                        </a:rPr>
                        <a:t>3%</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dirty="0">
                          <a:latin typeface="Arial"/>
                        </a:rPr>
                        <a:t>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dirty="0">
                          <a:latin typeface="Arial"/>
                        </a:rPr>
                        <a:t>93%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dirty="0">
                          <a:latin typeface="Arial"/>
                        </a:rPr>
                        <a:t>7,7</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600" b="1" i="0" u="none" strike="noStrike">
                          <a:latin typeface="Arial"/>
                        </a:rPr>
                        <a:t>3%</a:t>
                      </a: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600" b="1" i="0" u="none" strike="noStrike" dirty="0">
                          <a:latin typeface="Arial"/>
                        </a:rPr>
                        <a:t>7%</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600" b="1" i="0" u="none" strike="noStrike">
                          <a:latin typeface="Arial"/>
                        </a:rPr>
                        <a:t>90%</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600" b="1" i="0" u="none" strike="noStrike">
                          <a:latin typeface="Arial"/>
                        </a:rPr>
                        <a:t>7,3</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r>
              <a:tr h="613272">
                <a:tc>
                  <a:txBody>
                    <a:bodyPr/>
                    <a:lstStyle/>
                    <a:p>
                      <a:pPr algn="l" fontAlgn="ctr"/>
                      <a:r>
                        <a:rPr lang="it-IT" sz="1000" b="0" i="1" u="none" strike="noStrike" dirty="0">
                          <a:solidFill>
                            <a:srgbClr val="000000"/>
                          </a:solidFill>
                          <a:latin typeface="Arial"/>
                        </a:rPr>
                        <a:t>Chiarezza delle informazioni presenti nello sportello on </a:t>
                      </a:r>
                      <a:r>
                        <a:rPr lang="it-IT" sz="1000" b="0" i="1" u="none" strike="noStrike" dirty="0" err="1">
                          <a:solidFill>
                            <a:srgbClr val="000000"/>
                          </a:solidFill>
                          <a:latin typeface="Arial"/>
                        </a:rPr>
                        <a:t>line</a:t>
                      </a:r>
                      <a:endParaRPr lang="it-IT" sz="1000" b="0" i="1" u="none" strike="noStrike" dirty="0">
                        <a:solidFill>
                          <a:srgbClr val="000000"/>
                        </a:solidFill>
                        <a:latin typeface="Arial"/>
                      </a:endParaRP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solidFill>
                      <a:srgbClr val="FFFFCC"/>
                    </a:solidFill>
                  </a:tcPr>
                </a:tc>
                <a:tc>
                  <a:txBody>
                    <a:bodyPr/>
                    <a:lstStyle/>
                    <a:p>
                      <a:pPr algn="ctr" rtl="0" fontAlgn="ctr"/>
                      <a:r>
                        <a:rPr lang="it-IT" sz="1400" b="0" i="0" u="none" strike="noStrike">
                          <a:solidFill>
                            <a:srgbClr val="000000"/>
                          </a:solidFill>
                          <a:effectLst/>
                          <a:latin typeface="Arial"/>
                        </a:rPr>
                        <a:t>5%</a:t>
                      </a: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rtl="0" fontAlgn="ctr"/>
                      <a:r>
                        <a:rPr lang="it-IT" sz="1400" b="0" i="0" u="none" strike="noStrike">
                          <a:solidFill>
                            <a:srgbClr val="000000"/>
                          </a:solidFill>
                          <a:effectLst/>
                          <a:latin typeface="Arial"/>
                        </a:rPr>
                        <a:t>6%</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rtl="0" fontAlgn="ctr"/>
                      <a:r>
                        <a:rPr lang="it-IT" sz="1400" b="0" i="0" u="none" strike="noStrike" dirty="0">
                          <a:solidFill>
                            <a:srgbClr val="000000"/>
                          </a:solidFill>
                          <a:effectLst/>
                          <a:latin typeface="Arial"/>
                        </a:rPr>
                        <a:t>89%</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rtl="0" fontAlgn="ctr"/>
                      <a:r>
                        <a:rPr lang="it-IT" sz="1400" b="0" i="0" u="none" strike="noStrike" dirty="0">
                          <a:solidFill>
                            <a:srgbClr val="000000"/>
                          </a:solidFill>
                          <a:effectLst/>
                          <a:latin typeface="Arial"/>
                        </a:rPr>
                        <a:t>7,4</a:t>
                      </a: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dirty="0" smtClean="0">
                          <a:latin typeface="Arial"/>
                        </a:rPr>
                        <a:t>4%</a:t>
                      </a:r>
                      <a:endParaRPr lang="it-IT" sz="1400" b="0" i="0" u="none" strike="noStrike" dirty="0">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dirty="0">
                          <a:latin typeface="Arial"/>
                        </a:rPr>
                        <a:t>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dirty="0">
                          <a:latin typeface="Arial"/>
                        </a:rPr>
                        <a:t>91%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dirty="0">
                          <a:latin typeface="Arial"/>
                        </a:rPr>
                        <a:t>7,5</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600" b="1" i="0" u="none" strike="noStrike">
                          <a:latin typeface="Arial"/>
                        </a:rPr>
                        <a:t>4%</a:t>
                      </a: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600" b="1" i="0" u="none" strike="noStrike" dirty="0">
                          <a:latin typeface="Arial"/>
                        </a:rPr>
                        <a:t>7%</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600" b="1" i="0" u="none" strike="noStrike">
                          <a:latin typeface="Arial"/>
                        </a:rPr>
                        <a:t>89%</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600" b="1" i="0" u="none" strike="noStrike">
                          <a:latin typeface="Arial"/>
                        </a:rPr>
                        <a:t>7,4</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r>
              <a:tr h="462313">
                <a:tc>
                  <a:txBody>
                    <a:bodyPr/>
                    <a:lstStyle/>
                    <a:p>
                      <a:pPr algn="l" fontAlgn="ctr"/>
                      <a:r>
                        <a:rPr lang="it-IT" sz="1000" b="0" i="1" u="none" strike="noStrike" dirty="0">
                          <a:solidFill>
                            <a:srgbClr val="000000"/>
                          </a:solidFill>
                          <a:latin typeface="Arial"/>
                        </a:rPr>
                        <a:t>Tempestività/rapidità delle risposte ai quesiti / reclami</a:t>
                      </a: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solidFill>
                      <a:srgbClr val="FFFFCC"/>
                    </a:solidFill>
                  </a:tcPr>
                </a:tc>
                <a:tc>
                  <a:txBody>
                    <a:bodyPr/>
                    <a:lstStyle/>
                    <a:p>
                      <a:pPr algn="ctr" rtl="0" fontAlgn="ctr"/>
                      <a:r>
                        <a:rPr lang="it-IT" sz="1400" b="0" i="0" u="none" strike="noStrike" dirty="0">
                          <a:solidFill>
                            <a:srgbClr val="000000"/>
                          </a:solidFill>
                          <a:effectLst/>
                          <a:latin typeface="Arial"/>
                        </a:rPr>
                        <a:t>9%</a:t>
                      </a: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rtl="0" fontAlgn="ctr"/>
                      <a:r>
                        <a:rPr lang="it-IT" sz="1400" b="0" i="0" u="none" strike="noStrike" dirty="0">
                          <a:solidFill>
                            <a:srgbClr val="000000"/>
                          </a:solidFill>
                          <a:effectLst/>
                          <a:latin typeface="Arial"/>
                        </a:rPr>
                        <a:t>13%</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rtl="0" fontAlgn="ctr"/>
                      <a:r>
                        <a:rPr lang="it-IT" sz="1400" b="0" i="0" u="none" strike="noStrike" dirty="0">
                          <a:solidFill>
                            <a:srgbClr val="000000"/>
                          </a:solidFill>
                          <a:effectLst/>
                          <a:latin typeface="Arial"/>
                        </a:rPr>
                        <a:t>78%</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rtl="0" fontAlgn="ctr"/>
                      <a:r>
                        <a:rPr lang="it-IT" sz="1400" b="0" i="0" u="none" strike="noStrike" dirty="0">
                          <a:solidFill>
                            <a:srgbClr val="000000"/>
                          </a:solidFill>
                          <a:effectLst/>
                          <a:latin typeface="Arial"/>
                        </a:rPr>
                        <a:t>6,7</a:t>
                      </a: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dirty="0">
                          <a:latin typeface="Arial"/>
                        </a:rPr>
                        <a:t>6%</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dirty="0">
                          <a:latin typeface="Arial"/>
                        </a:rPr>
                        <a:t>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dirty="0">
                          <a:latin typeface="Arial"/>
                        </a:rPr>
                        <a:t>87%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dirty="0">
                          <a:latin typeface="Arial"/>
                        </a:rPr>
                        <a:t>7,2</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600" b="1" i="0" u="none" strike="noStrike" dirty="0" smtClean="0">
                          <a:latin typeface="Arial"/>
                        </a:rPr>
                        <a:t>7%</a:t>
                      </a:r>
                      <a:endParaRPr lang="it-IT" sz="1600" b="1" i="0" u="none" strike="noStrike" dirty="0">
                        <a:latin typeface="Arial"/>
                      </a:endParaRP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600" b="1" i="0" u="none" strike="noStrike" dirty="0">
                          <a:latin typeface="Arial"/>
                        </a:rPr>
                        <a:t>11%</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600" b="1" i="0" u="none" strike="noStrike">
                          <a:latin typeface="Arial"/>
                        </a:rPr>
                        <a:t>82%</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600" b="1" i="0" u="none" strike="noStrike">
                          <a:latin typeface="Arial"/>
                        </a:rPr>
                        <a:t>6,9</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r>
              <a:tr h="462313">
                <a:tc>
                  <a:txBody>
                    <a:bodyPr/>
                    <a:lstStyle/>
                    <a:p>
                      <a:pPr algn="l" fontAlgn="ctr"/>
                      <a:r>
                        <a:rPr lang="it-IT" sz="1000" b="0" i="1" u="none" strike="noStrike" dirty="0">
                          <a:solidFill>
                            <a:srgbClr val="000000"/>
                          </a:solidFill>
                          <a:latin typeface="Arial"/>
                        </a:rPr>
                        <a:t>Completezza delle risposte ai quesiti / reclami</a:t>
                      </a: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solidFill>
                      <a:srgbClr val="FFFFCC"/>
                    </a:solidFill>
                  </a:tcPr>
                </a:tc>
                <a:tc>
                  <a:txBody>
                    <a:bodyPr/>
                    <a:lstStyle/>
                    <a:p>
                      <a:pPr algn="ctr" rtl="0" fontAlgn="ctr"/>
                      <a:r>
                        <a:rPr lang="it-IT" sz="1400" b="0" i="0" u="none" strike="noStrike">
                          <a:solidFill>
                            <a:srgbClr val="000000"/>
                          </a:solidFill>
                          <a:effectLst/>
                          <a:latin typeface="Arial"/>
                        </a:rPr>
                        <a:t>9%</a:t>
                      </a: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rtl="0" fontAlgn="ctr"/>
                      <a:r>
                        <a:rPr lang="it-IT" sz="1400" b="0" i="0" u="none" strike="noStrike" dirty="0">
                          <a:solidFill>
                            <a:srgbClr val="000000"/>
                          </a:solidFill>
                          <a:effectLst/>
                          <a:latin typeface="Arial"/>
                        </a:rPr>
                        <a:t>12%</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rtl="0" fontAlgn="ctr"/>
                      <a:r>
                        <a:rPr lang="it-IT" sz="1400" b="0" i="0" u="none" strike="noStrike" dirty="0">
                          <a:solidFill>
                            <a:srgbClr val="000000"/>
                          </a:solidFill>
                          <a:effectLst/>
                          <a:latin typeface="Arial"/>
                        </a:rPr>
                        <a:t>79%</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rtl="0" fontAlgn="ctr"/>
                      <a:r>
                        <a:rPr lang="it-IT" sz="1400" b="0" i="0" u="none" strike="noStrike" dirty="0">
                          <a:solidFill>
                            <a:srgbClr val="000000"/>
                          </a:solidFill>
                          <a:effectLst/>
                          <a:latin typeface="Arial"/>
                        </a:rPr>
                        <a:t>6,6</a:t>
                      </a: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dirty="0">
                          <a:latin typeface="Arial"/>
                        </a:rPr>
                        <a:t>7%</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dirty="0">
                          <a:latin typeface="Arial"/>
                        </a:rPr>
                        <a:t>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dirty="0">
                          <a:latin typeface="Arial"/>
                        </a:rPr>
                        <a:t>86%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dirty="0">
                          <a:latin typeface="Arial"/>
                        </a:rPr>
                        <a:t>7,1</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600" b="1" i="0" u="none" strike="noStrike">
                          <a:latin typeface="Arial"/>
                        </a:rPr>
                        <a:t>9%</a:t>
                      </a: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600" b="1" i="0" u="none" strike="noStrike">
                          <a:latin typeface="Arial"/>
                        </a:rPr>
                        <a:t>11%</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600" b="1" i="0" u="none" strike="noStrike">
                          <a:latin typeface="Arial"/>
                        </a:rPr>
                        <a:t>80%</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600" b="1" i="0" u="none" strike="noStrike" dirty="0">
                          <a:latin typeface="Arial"/>
                        </a:rPr>
                        <a:t>6,8</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7"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IL LIVELLO DI IMPORTANZA DEGLI ASPETTI DELLO SPORTELLO ON LINE - </a:t>
            </a:r>
            <a:r>
              <a:rPr lang="it-IT" sz="2100" i="1">
                <a:solidFill>
                  <a:srgbClr val="3366CC"/>
                </a:solidFill>
                <a:cs typeface="Arial" charset="0"/>
              </a:rPr>
              <a:t>2° SEMESTRE 2014</a:t>
            </a:r>
          </a:p>
        </p:txBody>
      </p:sp>
      <p:sp>
        <p:nvSpPr>
          <p:cNvPr id="301058" name="Text Box 3"/>
          <p:cNvSpPr txBox="1">
            <a:spLocks noChangeArrowheads="1"/>
          </p:cNvSpPr>
          <p:nvPr/>
        </p:nvSpPr>
        <p:spPr bwMode="auto">
          <a:xfrm>
            <a:off x="755650" y="1093788"/>
            <a:ext cx="8137525" cy="434975"/>
          </a:xfrm>
          <a:prstGeom prst="rect">
            <a:avLst/>
          </a:prstGeom>
          <a:noFill/>
          <a:ln w="9525">
            <a:noFill/>
            <a:miter lim="800000"/>
            <a:headEnd/>
            <a:tailEnd/>
          </a:ln>
        </p:spPr>
        <p:txBody>
          <a:bodyPr lIns="169695" tIns="124443" rIns="169695" bIns="124443" anchor="ctr">
            <a:spAutoFit/>
          </a:bodyPr>
          <a:lstStyle/>
          <a:p>
            <a:pPr marL="266700" indent="-266700" defTabSz="957263">
              <a:buClr>
                <a:srgbClr val="000000"/>
              </a:buClr>
              <a:buSzPct val="100000"/>
              <a:buFont typeface="Times" pitchFamily="18" charset="0"/>
              <a:buBlip>
                <a:blip r:embed="rId3"/>
              </a:buBlip>
            </a:pPr>
            <a:r>
              <a:rPr lang="it-IT" sz="1200">
                <a:solidFill>
                  <a:schemeClr val="tx1"/>
                </a:solidFill>
                <a:latin typeface="Arial" charset="0"/>
                <a:cs typeface="Arial" charset="0"/>
              </a:rPr>
              <a:t>Quali dei seguenti aspetti sono per Lei i tre più importanti? </a:t>
            </a:r>
          </a:p>
        </p:txBody>
      </p:sp>
      <p:sp>
        <p:nvSpPr>
          <p:cNvPr id="8" name="Segnaposto numero diapositiva 7"/>
          <p:cNvSpPr>
            <a:spLocks noGrp="1"/>
          </p:cNvSpPr>
          <p:nvPr>
            <p:ph type="sldNum" sz="quarter" idx="10"/>
          </p:nvPr>
        </p:nvSpPr>
        <p:spPr/>
        <p:txBody>
          <a:bodyPr/>
          <a:lstStyle/>
          <a:p>
            <a:pPr>
              <a:defRPr/>
            </a:pPr>
            <a:fld id="{446DAB0A-A3B8-4B06-A460-A662BC03EE7E}" type="slidenum">
              <a:rPr lang="it-IT" smtClean="0"/>
              <a:pPr>
                <a:defRPr/>
              </a:pPr>
              <a:t>122</a:t>
            </a:fld>
            <a:endParaRPr lang="it-IT"/>
          </a:p>
        </p:txBody>
      </p:sp>
      <p:sp>
        <p:nvSpPr>
          <p:cNvPr id="9"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CALL BACK SPORTELLO ON LINE</a:t>
            </a:r>
            <a:br>
              <a:rPr lang="it-IT" sz="1800" dirty="0">
                <a:solidFill>
                  <a:schemeClr val="bg1"/>
                </a:solidFill>
              </a:rPr>
            </a:br>
            <a:r>
              <a:rPr lang="it-IT" sz="1800" i="1" dirty="0">
                <a:solidFill>
                  <a:schemeClr val="bg1"/>
                </a:solidFill>
              </a:rPr>
              <a:t>Item indagati</a:t>
            </a:r>
            <a:endParaRPr lang="it-IT" sz="1800" i="1" dirty="0">
              <a:solidFill>
                <a:schemeClr val="bg1"/>
              </a:solidFill>
              <a:effectLst>
                <a:outerShdw blurRad="38100" dist="38100" dir="2700000" algn="tl">
                  <a:srgbClr val="C0C0C0"/>
                </a:outerShdw>
              </a:effectLst>
            </a:endParaRPr>
          </a:p>
        </p:txBody>
      </p:sp>
      <p:graphicFrame>
        <p:nvGraphicFramePr>
          <p:cNvPr id="301061" name="Object 3"/>
          <p:cNvGraphicFramePr>
            <a:graphicFrameLocks noChangeAspect="1"/>
          </p:cNvGraphicFramePr>
          <p:nvPr/>
        </p:nvGraphicFramePr>
        <p:xfrm>
          <a:off x="1425575" y="1433513"/>
          <a:ext cx="7661275" cy="4638675"/>
        </p:xfrm>
        <a:graphic>
          <a:graphicData uri="http://schemas.openxmlformats.org/presentationml/2006/ole">
            <p:oleObj spid="_x0000_s301061" r:id="rId4" imgW="7663336" imgH="4639458" progId="Excel.Chart.8">
              <p:embed/>
            </p:oleObj>
          </a:graphicData>
        </a:graphic>
      </p:graphicFrame>
      <p:sp>
        <p:nvSpPr>
          <p:cNvPr id="10" name="Text Box 10"/>
          <p:cNvSpPr txBox="1">
            <a:spLocks noChangeArrowheads="1"/>
          </p:cNvSpPr>
          <p:nvPr/>
        </p:nvSpPr>
        <p:spPr bwMode="auto">
          <a:xfrm>
            <a:off x="3492500" y="6097588"/>
            <a:ext cx="4000500" cy="509587"/>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r>
              <a:rPr lang="it-IT" sz="900" dirty="0">
                <a:solidFill>
                  <a:schemeClr val="tx1"/>
                </a:solidFill>
                <a:latin typeface="+mn-lt"/>
              </a:rPr>
              <a:t>UNIVERSO: </a:t>
            </a:r>
            <a:r>
              <a:rPr lang="it-IT" sz="900" dirty="0">
                <a:solidFill>
                  <a:schemeClr val="tx1"/>
                </a:solidFill>
                <a:latin typeface="Arial" charset="0"/>
              </a:rPr>
              <a:t>229.490</a:t>
            </a:r>
            <a:r>
              <a:rPr lang="it-IT" sz="900" dirty="0">
                <a:solidFill>
                  <a:schemeClr val="tx1"/>
                </a:solidFill>
              </a:rPr>
              <a:t> UTENZE</a:t>
            </a:r>
            <a:endParaRPr lang="it-IT" sz="900" dirty="0">
              <a:solidFill>
                <a:schemeClr val="tx1"/>
              </a:solidFill>
              <a:latin typeface="+mn-lt"/>
            </a:endParaRPr>
          </a:p>
          <a:p>
            <a:pPr algn="ctr" defTabSz="449263">
              <a:buClr>
                <a:srgbClr val="000000"/>
              </a:buClr>
              <a:buSzPct val="100000"/>
              <a:buFont typeface="Times" pitchFamily="18" charset="0"/>
              <a:buNone/>
              <a:defRPr/>
            </a:pPr>
            <a:r>
              <a:rPr lang="it-IT" sz="900" dirty="0">
                <a:solidFill>
                  <a:schemeClr val="tx1"/>
                </a:solidFill>
                <a:latin typeface="+mn-lt"/>
              </a:rPr>
              <a:t>BASE: </a:t>
            </a:r>
            <a:r>
              <a:rPr lang="it-IT" sz="900" dirty="0">
                <a:solidFill>
                  <a:schemeClr val="tx1"/>
                </a:solidFill>
                <a:latin typeface="+mn-lt"/>
              </a:rPr>
              <a:t>HANNO UTILIZZATO IL </a:t>
            </a:r>
            <a:r>
              <a:rPr lang="it-IT" sz="900" dirty="0">
                <a:solidFill>
                  <a:schemeClr val="tx1"/>
                </a:solidFill>
                <a:latin typeface="+mn-lt"/>
              </a:rPr>
              <a:t>SERVIZIO </a:t>
            </a:r>
            <a:r>
              <a:rPr lang="it-IT" sz="900" dirty="0" err="1">
                <a:solidFill>
                  <a:schemeClr val="tx1"/>
                </a:solidFill>
                <a:latin typeface="+mn-lt"/>
              </a:rPr>
              <a:t>DI</a:t>
            </a:r>
            <a:r>
              <a:rPr lang="it-IT" sz="900" dirty="0">
                <a:solidFill>
                  <a:schemeClr val="tx1"/>
                </a:solidFill>
                <a:latin typeface="+mn-lt"/>
              </a:rPr>
              <a:t> SPORTELLO ON </a:t>
            </a:r>
            <a:r>
              <a:rPr lang="it-IT" sz="900" dirty="0">
                <a:solidFill>
                  <a:schemeClr val="tx1"/>
                </a:solidFill>
                <a:latin typeface="+mn-lt"/>
              </a:rPr>
              <a:t>LINE</a:t>
            </a:r>
          </a:p>
          <a:p>
            <a:pPr algn="ctr" defTabSz="449263">
              <a:buClr>
                <a:srgbClr val="000000"/>
              </a:buClr>
              <a:buSzPct val="100000"/>
              <a:buFont typeface="Times" pitchFamily="18" charset="0"/>
              <a:buNone/>
              <a:defRPr/>
            </a:pPr>
            <a:r>
              <a:rPr lang="it-IT" sz="900" dirty="0">
                <a:solidFill>
                  <a:schemeClr val="tx1"/>
                </a:solidFill>
                <a:latin typeface="+mn-lt"/>
              </a:rPr>
              <a:t>(154 CASI AD HOC)</a:t>
            </a:r>
            <a:endParaRPr lang="it-IT" sz="900" dirty="0">
              <a:solidFill>
                <a:schemeClr val="tx1"/>
              </a:solidFill>
              <a:latin typeface="+mn-lt"/>
            </a:endParaRPr>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2081" name="Grafico 31"/>
          <p:cNvGraphicFramePr>
            <a:graphicFrameLocks/>
          </p:cNvGraphicFramePr>
          <p:nvPr/>
        </p:nvGraphicFramePr>
        <p:xfrm>
          <a:off x="1758950" y="1290638"/>
          <a:ext cx="6316663" cy="4154487"/>
        </p:xfrm>
        <a:graphic>
          <a:graphicData uri="http://schemas.openxmlformats.org/presentationml/2006/ole">
            <p:oleObj spid="_x0000_s302081" r:id="rId3" imgW="6316003" imgH="4151736" progId="Excel.Chart.8">
              <p:embed/>
            </p:oleObj>
          </a:graphicData>
        </a:graphic>
      </p:graphicFrame>
      <p:sp>
        <p:nvSpPr>
          <p:cNvPr id="307203" name="Text Box 4"/>
          <p:cNvSpPr txBox="1">
            <a:spLocks noChangeArrowheads="1"/>
          </p:cNvSpPr>
          <p:nvPr/>
        </p:nvSpPr>
        <p:spPr bwMode="auto">
          <a:xfrm>
            <a:off x="1843088" y="1058863"/>
            <a:ext cx="1230312" cy="249237"/>
          </a:xfrm>
          <a:prstGeom prst="rect">
            <a:avLst/>
          </a:prstGeom>
          <a:solidFill>
            <a:schemeClr val="accent1"/>
          </a:solidFill>
          <a:ln w="9525" algn="ctr">
            <a:solidFill>
              <a:schemeClr val="accent1"/>
            </a:solid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000" b="1" dirty="0">
                <a:solidFill>
                  <a:schemeClr val="bg1"/>
                </a:solidFill>
                <a:latin typeface="+mn-lt"/>
                <a:cs typeface="Arial" pitchFamily="34" charset="0"/>
              </a:rPr>
              <a:t>SORVEGLIARE</a:t>
            </a:r>
          </a:p>
        </p:txBody>
      </p:sp>
      <p:sp>
        <p:nvSpPr>
          <p:cNvPr id="307204" name="Text Box 5"/>
          <p:cNvSpPr txBox="1">
            <a:spLocks noChangeArrowheads="1"/>
          </p:cNvSpPr>
          <p:nvPr/>
        </p:nvSpPr>
        <p:spPr bwMode="auto">
          <a:xfrm>
            <a:off x="6670675" y="1058863"/>
            <a:ext cx="1231900" cy="249237"/>
          </a:xfrm>
          <a:prstGeom prst="rect">
            <a:avLst/>
          </a:prstGeom>
          <a:solidFill>
            <a:schemeClr val="folHlink"/>
          </a:solidFill>
          <a:ln w="9525" algn="ctr">
            <a:solidFill>
              <a:schemeClr val="folHlink"/>
            </a:solid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000" b="1" dirty="0">
                <a:solidFill>
                  <a:schemeClr val="bg1"/>
                </a:solidFill>
                <a:latin typeface="+mn-lt"/>
                <a:cs typeface="Arial" pitchFamily="34" charset="0"/>
              </a:rPr>
              <a:t>COMUNICARE</a:t>
            </a:r>
          </a:p>
        </p:txBody>
      </p:sp>
      <p:sp>
        <p:nvSpPr>
          <p:cNvPr id="307205" name="Text Box 6"/>
          <p:cNvSpPr txBox="1">
            <a:spLocks noChangeArrowheads="1"/>
          </p:cNvSpPr>
          <p:nvPr/>
        </p:nvSpPr>
        <p:spPr bwMode="auto">
          <a:xfrm>
            <a:off x="6713538" y="5480050"/>
            <a:ext cx="1184275" cy="230188"/>
          </a:xfrm>
          <a:prstGeom prst="rect">
            <a:avLst/>
          </a:prstGeom>
          <a:solidFill>
            <a:srgbClr val="CC3300"/>
          </a:solidFill>
          <a:ln w="9525" algn="ctr">
            <a:solidFill>
              <a:srgbClr val="CC3300"/>
            </a:solidFill>
            <a:miter lim="800000"/>
            <a:headEnd/>
            <a:tailEnd/>
          </a:ln>
        </p:spPr>
        <p:txBody>
          <a:bodyPr lIns="90000" tIns="46800" rIns="90000" bIns="46800"/>
          <a:lstStyle/>
          <a:p>
            <a:pPr algn="ctr" defTabSz="449263">
              <a:spcBef>
                <a:spcPct val="50000"/>
              </a:spcBef>
              <a:buClr>
                <a:srgbClr val="000000"/>
              </a:buClr>
              <a:buSzPct val="100000"/>
              <a:buFont typeface="Times" pitchFamily="18" charset="0"/>
              <a:buNone/>
              <a:defRPr/>
            </a:pPr>
            <a:r>
              <a:rPr lang="it-IT" sz="1000" b="1" dirty="0">
                <a:solidFill>
                  <a:schemeClr val="bg1"/>
                </a:solidFill>
                <a:latin typeface="+mn-lt"/>
                <a:cs typeface="Arial" pitchFamily="34" charset="0"/>
              </a:rPr>
              <a:t>MIGLIORARE</a:t>
            </a:r>
          </a:p>
        </p:txBody>
      </p:sp>
      <p:sp>
        <p:nvSpPr>
          <p:cNvPr id="307206" name="Text Box 7"/>
          <p:cNvSpPr txBox="1">
            <a:spLocks noChangeArrowheads="1"/>
          </p:cNvSpPr>
          <p:nvPr/>
        </p:nvSpPr>
        <p:spPr bwMode="auto">
          <a:xfrm>
            <a:off x="1809750" y="5475288"/>
            <a:ext cx="1182688" cy="230187"/>
          </a:xfrm>
          <a:prstGeom prst="rect">
            <a:avLst/>
          </a:prstGeom>
          <a:solidFill>
            <a:srgbClr val="FF66CC"/>
          </a:solidFill>
          <a:ln w="9525" algn="ctr">
            <a:solidFill>
              <a:srgbClr val="FF66CC"/>
            </a:solidFill>
            <a:miter lim="800000"/>
            <a:headEnd/>
            <a:tailEnd/>
          </a:ln>
        </p:spPr>
        <p:txBody>
          <a:bodyPr lIns="90000" tIns="46800" rIns="90000" bIns="46800"/>
          <a:lstStyle/>
          <a:p>
            <a:pPr algn="ctr" defTabSz="449263">
              <a:spcBef>
                <a:spcPct val="50000"/>
              </a:spcBef>
              <a:buClr>
                <a:srgbClr val="000000"/>
              </a:buClr>
              <a:buSzPct val="100000"/>
              <a:buFont typeface="Times" pitchFamily="18" charset="0"/>
              <a:buNone/>
              <a:defRPr/>
            </a:pPr>
            <a:r>
              <a:rPr lang="it-IT" sz="1000" b="1" dirty="0">
                <a:solidFill>
                  <a:schemeClr val="bg1"/>
                </a:solidFill>
                <a:latin typeface="+mn-lt"/>
                <a:cs typeface="Arial" pitchFamily="34" charset="0"/>
              </a:rPr>
              <a:t>PERFEZIONARE</a:t>
            </a:r>
          </a:p>
        </p:txBody>
      </p:sp>
      <p:sp>
        <p:nvSpPr>
          <p:cNvPr id="307207" name="Text Box 8"/>
          <p:cNvSpPr txBox="1">
            <a:spLocks noChangeArrowheads="1"/>
          </p:cNvSpPr>
          <p:nvPr/>
        </p:nvSpPr>
        <p:spPr bwMode="auto">
          <a:xfrm>
            <a:off x="1784350" y="5749925"/>
            <a:ext cx="6072188" cy="371475"/>
          </a:xfrm>
          <a:prstGeom prst="rect">
            <a:avLst/>
          </a:prstGeom>
          <a:noFill/>
          <a:ln w="9525" algn="ctr">
            <a:no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800" dirty="0">
                <a:solidFill>
                  <a:schemeClr val="tx1"/>
                </a:solidFill>
                <a:latin typeface="+mn-lt"/>
                <a:cs typeface="Arial" pitchFamily="34" charset="0"/>
              </a:rPr>
              <a:t>IMPORTANZA</a:t>
            </a:r>
          </a:p>
        </p:txBody>
      </p:sp>
      <p:sp>
        <p:nvSpPr>
          <p:cNvPr id="307208" name="Text Box 9"/>
          <p:cNvSpPr txBox="1">
            <a:spLocks noChangeArrowheads="1"/>
          </p:cNvSpPr>
          <p:nvPr/>
        </p:nvSpPr>
        <p:spPr bwMode="auto">
          <a:xfrm rot="-5400000">
            <a:off x="-587374" y="3159125"/>
            <a:ext cx="4248150" cy="371475"/>
          </a:xfrm>
          <a:prstGeom prst="rect">
            <a:avLst/>
          </a:prstGeom>
          <a:noFill/>
          <a:ln w="9525" algn="ctr">
            <a:no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800" dirty="0">
                <a:solidFill>
                  <a:schemeClr val="tx1"/>
                </a:solidFill>
                <a:latin typeface="+mn-lt"/>
                <a:cs typeface="Arial" pitchFamily="34" charset="0"/>
              </a:rPr>
              <a:t>SODDISFAZIONE</a:t>
            </a:r>
          </a:p>
        </p:txBody>
      </p:sp>
      <p:sp>
        <p:nvSpPr>
          <p:cNvPr id="307211" name="Text Box 36"/>
          <p:cNvSpPr txBox="1">
            <a:spLocks noChangeArrowheads="1"/>
          </p:cNvSpPr>
          <p:nvPr/>
        </p:nvSpPr>
        <p:spPr bwMode="auto">
          <a:xfrm rot="-5400000">
            <a:off x="1321594" y="4874419"/>
            <a:ext cx="790575" cy="249237"/>
          </a:xfrm>
          <a:prstGeom prst="rect">
            <a:avLst/>
          </a:prstGeom>
          <a:noFill/>
          <a:ln w="9525" algn="ctr">
            <a:no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000" i="1">
                <a:solidFill>
                  <a:schemeClr val="tx1"/>
                </a:solidFill>
                <a:latin typeface="+mn-lt"/>
                <a:cs typeface="Arial" pitchFamily="34" charset="0"/>
              </a:rPr>
              <a:t>BASSA</a:t>
            </a:r>
          </a:p>
        </p:txBody>
      </p:sp>
      <p:sp>
        <p:nvSpPr>
          <p:cNvPr id="302089"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buFont typeface="Times" pitchFamily="18" charset="0"/>
              <a:buNone/>
            </a:pPr>
            <a:r>
              <a:rPr lang="it-IT" sz="2100">
                <a:solidFill>
                  <a:srgbClr val="3366CC"/>
                </a:solidFill>
                <a:cs typeface="Arial" charset="0"/>
              </a:rPr>
              <a:t>LA MAPPA DELLE PRIORITÀ </a:t>
            </a:r>
            <a:r>
              <a:rPr lang="it-IT" sz="1600" i="1">
                <a:solidFill>
                  <a:srgbClr val="3366CC"/>
                </a:solidFill>
                <a:cs typeface="Arial" charset="0"/>
              </a:rPr>
              <a:t>– CONTATTO CON LA CLIENTELA</a:t>
            </a:r>
          </a:p>
          <a:p>
            <a:pPr>
              <a:spcBef>
                <a:spcPct val="20000"/>
              </a:spcBef>
              <a:buFont typeface="Times" pitchFamily="18" charset="0"/>
              <a:buNone/>
            </a:pPr>
            <a:r>
              <a:rPr lang="it-IT" sz="1600" i="1">
                <a:solidFill>
                  <a:srgbClr val="3366CC"/>
                </a:solidFill>
                <a:cs typeface="Arial" charset="0"/>
              </a:rPr>
              <a:t>SITO SPORTELLO ON LINE</a:t>
            </a:r>
          </a:p>
        </p:txBody>
      </p:sp>
      <p:pic>
        <p:nvPicPr>
          <p:cNvPr id="302090" name="Picture 40" descr="AEN_159"/>
          <p:cNvPicPr>
            <a:picLocks noChangeAspect="1" noChangeArrowheads="1"/>
          </p:cNvPicPr>
          <p:nvPr/>
        </p:nvPicPr>
        <p:blipFill>
          <a:blip r:embed="rId4"/>
          <a:srcRect/>
          <a:stretch>
            <a:fillRect/>
          </a:stretch>
        </p:blipFill>
        <p:spPr bwMode="auto">
          <a:xfrm>
            <a:off x="7927975" y="714375"/>
            <a:ext cx="582613" cy="595313"/>
          </a:xfrm>
          <a:prstGeom prst="rect">
            <a:avLst/>
          </a:prstGeom>
          <a:solidFill>
            <a:schemeClr val="bg1"/>
          </a:solidFill>
          <a:ln w="28575">
            <a:noFill/>
            <a:miter lim="800000"/>
            <a:headEnd/>
            <a:tailEnd/>
          </a:ln>
        </p:spPr>
      </p:pic>
      <p:pic>
        <p:nvPicPr>
          <p:cNvPr id="302091" name="Picture 41" descr="lente"/>
          <p:cNvPicPr>
            <a:picLocks noChangeAspect="1" noChangeArrowheads="1"/>
          </p:cNvPicPr>
          <p:nvPr/>
        </p:nvPicPr>
        <p:blipFill>
          <a:blip r:embed="rId5"/>
          <a:srcRect/>
          <a:stretch>
            <a:fillRect/>
          </a:stretch>
        </p:blipFill>
        <p:spPr bwMode="auto">
          <a:xfrm>
            <a:off x="1212850" y="752475"/>
            <a:ext cx="639763" cy="642938"/>
          </a:xfrm>
          <a:prstGeom prst="rect">
            <a:avLst/>
          </a:prstGeom>
          <a:solidFill>
            <a:schemeClr val="bg1"/>
          </a:solidFill>
          <a:ln w="28575">
            <a:noFill/>
            <a:miter lim="800000"/>
            <a:headEnd/>
            <a:tailEnd/>
          </a:ln>
        </p:spPr>
      </p:pic>
      <p:pic>
        <p:nvPicPr>
          <p:cNvPr id="302092" name="Picture 45" descr="marketing_usability_main">
            <a:hlinkClick r:id="rId6"/>
          </p:cNvPr>
          <p:cNvPicPr>
            <a:picLocks noChangeAspect="1" noChangeArrowheads="1"/>
          </p:cNvPicPr>
          <p:nvPr/>
        </p:nvPicPr>
        <p:blipFill>
          <a:blip r:embed="rId7"/>
          <a:srcRect/>
          <a:stretch>
            <a:fillRect/>
          </a:stretch>
        </p:blipFill>
        <p:spPr bwMode="auto">
          <a:xfrm>
            <a:off x="7927975" y="5429250"/>
            <a:ext cx="747713" cy="592138"/>
          </a:xfrm>
          <a:prstGeom prst="rect">
            <a:avLst/>
          </a:prstGeom>
          <a:solidFill>
            <a:schemeClr val="bg1"/>
          </a:solidFill>
          <a:ln w="28575">
            <a:noFill/>
            <a:miter lim="800000"/>
            <a:headEnd/>
            <a:tailEnd/>
          </a:ln>
        </p:spPr>
      </p:pic>
      <p:pic>
        <p:nvPicPr>
          <p:cNvPr id="302093" name="Picture 46" descr="BWBW0157"/>
          <p:cNvPicPr>
            <a:picLocks noChangeAspect="1" noChangeArrowheads="1"/>
          </p:cNvPicPr>
          <p:nvPr/>
        </p:nvPicPr>
        <p:blipFill>
          <a:blip r:embed="rId8"/>
          <a:srcRect/>
          <a:stretch>
            <a:fillRect/>
          </a:stretch>
        </p:blipFill>
        <p:spPr bwMode="auto">
          <a:xfrm>
            <a:off x="1287463" y="5429250"/>
            <a:ext cx="450850" cy="514350"/>
          </a:xfrm>
          <a:prstGeom prst="rect">
            <a:avLst/>
          </a:prstGeom>
          <a:noFill/>
          <a:ln w="9525">
            <a:noFill/>
            <a:miter lim="800000"/>
            <a:headEnd/>
            <a:tailEnd/>
          </a:ln>
        </p:spPr>
      </p:pic>
      <p:sp>
        <p:nvSpPr>
          <p:cNvPr id="37" name="Rectangle 23"/>
          <p:cNvSpPr>
            <a:spLocks noChangeArrowheads="1"/>
          </p:cNvSpPr>
          <p:nvPr/>
        </p:nvSpPr>
        <p:spPr bwMode="auto">
          <a:xfrm rot="16200000">
            <a:off x="3950493" y="4453732"/>
            <a:ext cx="1579563" cy="215900"/>
          </a:xfrm>
          <a:prstGeom prst="rect">
            <a:avLst/>
          </a:prstGeom>
          <a:noFill/>
          <a:ln w="12700" algn="ctr">
            <a:noFill/>
            <a:miter lim="800000"/>
            <a:headEnd/>
            <a:tailEnd/>
          </a:ln>
        </p:spPr>
        <p:txBody>
          <a:bodyPr lIns="90000" tIns="46800" rIns="90000" bIns="46800" anchor="ctr"/>
          <a:lstStyle/>
          <a:p>
            <a:pPr defTabSz="449263">
              <a:buClr>
                <a:srgbClr val="000000"/>
              </a:buClr>
              <a:buSzPct val="100000"/>
              <a:buFont typeface="Times" pitchFamily="18" charset="0"/>
              <a:buNone/>
              <a:defRPr/>
            </a:pPr>
            <a:r>
              <a:rPr lang="it-IT" sz="900" dirty="0">
                <a:solidFill>
                  <a:schemeClr val="tx1"/>
                </a:solidFill>
                <a:latin typeface="+mn-lt"/>
              </a:rPr>
              <a:t>Importanza media: </a:t>
            </a:r>
            <a:r>
              <a:rPr lang="it-IT" sz="900" dirty="0">
                <a:solidFill>
                  <a:schemeClr val="tx1"/>
                </a:solidFill>
                <a:latin typeface="+mn-lt"/>
              </a:rPr>
              <a:t>14%</a:t>
            </a:r>
            <a:endParaRPr lang="it-IT" sz="900" dirty="0">
              <a:solidFill>
                <a:schemeClr val="tx1"/>
              </a:solidFill>
              <a:latin typeface="+mn-lt"/>
            </a:endParaRPr>
          </a:p>
        </p:txBody>
      </p:sp>
      <p:sp>
        <p:nvSpPr>
          <p:cNvPr id="38" name="Text Box 36"/>
          <p:cNvSpPr txBox="1">
            <a:spLocks noChangeArrowheads="1"/>
          </p:cNvSpPr>
          <p:nvPr/>
        </p:nvSpPr>
        <p:spPr bwMode="auto">
          <a:xfrm rot="-5400000">
            <a:off x="1320006" y="1397794"/>
            <a:ext cx="790575" cy="249238"/>
          </a:xfrm>
          <a:prstGeom prst="rect">
            <a:avLst/>
          </a:prstGeom>
          <a:noFill/>
          <a:ln w="9525" algn="ctr">
            <a:no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000" i="1" dirty="0">
                <a:solidFill>
                  <a:schemeClr val="tx1"/>
                </a:solidFill>
                <a:latin typeface="+mn-lt"/>
                <a:cs typeface="Arial" pitchFamily="34" charset="0"/>
              </a:rPr>
              <a:t>ALTA</a:t>
            </a:r>
          </a:p>
        </p:txBody>
      </p:sp>
      <p:sp>
        <p:nvSpPr>
          <p:cNvPr id="22" name="Text Box 36"/>
          <p:cNvSpPr txBox="1">
            <a:spLocks noChangeArrowheads="1"/>
          </p:cNvSpPr>
          <p:nvPr/>
        </p:nvSpPr>
        <p:spPr bwMode="auto">
          <a:xfrm>
            <a:off x="1641475" y="5870575"/>
            <a:ext cx="790575" cy="247650"/>
          </a:xfrm>
          <a:prstGeom prst="rect">
            <a:avLst/>
          </a:prstGeom>
          <a:noFill/>
          <a:ln w="9525" algn="ctr">
            <a:no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000" i="1" dirty="0">
                <a:solidFill>
                  <a:schemeClr val="tx1"/>
                </a:solidFill>
                <a:latin typeface="+mn-lt"/>
                <a:cs typeface="Arial" pitchFamily="34" charset="0"/>
              </a:rPr>
              <a:t>BASSA</a:t>
            </a:r>
          </a:p>
        </p:txBody>
      </p:sp>
      <p:sp>
        <p:nvSpPr>
          <p:cNvPr id="23" name="Text Box 36"/>
          <p:cNvSpPr txBox="1">
            <a:spLocks noChangeArrowheads="1"/>
          </p:cNvSpPr>
          <p:nvPr/>
        </p:nvSpPr>
        <p:spPr bwMode="auto">
          <a:xfrm>
            <a:off x="7339013" y="5861050"/>
            <a:ext cx="790575" cy="249238"/>
          </a:xfrm>
          <a:prstGeom prst="rect">
            <a:avLst/>
          </a:prstGeom>
          <a:noFill/>
          <a:ln w="9525" algn="ctr">
            <a:no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000" i="1" dirty="0">
                <a:solidFill>
                  <a:schemeClr val="tx1"/>
                </a:solidFill>
                <a:latin typeface="+mn-lt"/>
                <a:cs typeface="Arial" pitchFamily="34" charset="0"/>
              </a:rPr>
              <a:t>ALTA</a:t>
            </a:r>
          </a:p>
        </p:txBody>
      </p:sp>
      <p:sp>
        <p:nvSpPr>
          <p:cNvPr id="49" name="Rectangle 22"/>
          <p:cNvSpPr>
            <a:spLocks noChangeArrowheads="1"/>
          </p:cNvSpPr>
          <p:nvPr/>
        </p:nvSpPr>
        <p:spPr bwMode="auto">
          <a:xfrm>
            <a:off x="3635375" y="2935288"/>
            <a:ext cx="1081088" cy="428625"/>
          </a:xfrm>
          <a:prstGeom prst="rect">
            <a:avLst/>
          </a:prstGeom>
          <a:noFill/>
          <a:ln w="12700" algn="ctr">
            <a:noFill/>
            <a:miter lim="800000"/>
            <a:headEnd/>
            <a:tailEnd/>
          </a:ln>
        </p:spPr>
        <p:txBody>
          <a:bodyPr lIns="90000" tIns="46800" rIns="90000" bIns="46800" anchor="ctr"/>
          <a:lstStyle/>
          <a:p>
            <a:pPr algn="r" defTabSz="449263">
              <a:buClr>
                <a:srgbClr val="000000"/>
              </a:buClr>
              <a:buSzPct val="100000"/>
              <a:buFont typeface="Times" pitchFamily="18" charset="0"/>
              <a:buNone/>
              <a:defRPr/>
            </a:pPr>
            <a:r>
              <a:rPr lang="it-IT" sz="800" dirty="0">
                <a:solidFill>
                  <a:schemeClr val="tx1"/>
                </a:solidFill>
                <a:latin typeface="+mn-lt"/>
              </a:rPr>
              <a:t>NUMERO DELLE OPERAZIONI CHE E’ POSSIBILE FARE</a:t>
            </a:r>
          </a:p>
        </p:txBody>
      </p:sp>
      <p:sp>
        <p:nvSpPr>
          <p:cNvPr id="52" name="Text Box 9"/>
          <p:cNvSpPr txBox="1">
            <a:spLocks noChangeArrowheads="1"/>
          </p:cNvSpPr>
          <p:nvPr/>
        </p:nvSpPr>
        <p:spPr bwMode="auto">
          <a:xfrm rot="16200000">
            <a:off x="-2682081" y="2864644"/>
            <a:ext cx="5946775" cy="366713"/>
          </a:xfrm>
          <a:prstGeom prst="rect">
            <a:avLst/>
          </a:prstGeom>
          <a:noFill/>
          <a:ln w="12700" algn="ctr">
            <a:noFill/>
            <a:miter lim="800000"/>
            <a:headEnd/>
            <a:tailEnd/>
          </a:ln>
          <a:effectLst/>
        </p:spPr>
        <p:txBody>
          <a:bodyPr lIns="90000" tIns="46800" rIns="90000" bIns="46800">
            <a:spAutoFit/>
          </a:bodyPr>
          <a:lstStyle/>
          <a:p>
            <a:pPr defTabSz="449263">
              <a:spcBef>
                <a:spcPct val="50000"/>
              </a:spcBef>
              <a:buClr>
                <a:srgbClr val="000000"/>
              </a:buClr>
              <a:buSzPct val="100000"/>
              <a:buFont typeface="Times" pitchFamily="18" charset="0"/>
              <a:buNone/>
              <a:defRPr/>
            </a:pPr>
            <a:r>
              <a:rPr lang="it-IT" sz="1800" dirty="0">
                <a:solidFill>
                  <a:schemeClr val="bg1"/>
                </a:solidFill>
              </a:rPr>
              <a:t>LE PRIORITÀ </a:t>
            </a:r>
            <a:r>
              <a:rPr lang="it-IT" sz="1800" dirty="0" err="1">
                <a:solidFill>
                  <a:schemeClr val="bg1"/>
                </a:solidFill>
              </a:rPr>
              <a:t>DI</a:t>
            </a:r>
            <a:r>
              <a:rPr lang="it-IT" sz="1800" dirty="0">
                <a:solidFill>
                  <a:schemeClr val="bg1"/>
                </a:solidFill>
              </a:rPr>
              <a:t> INTERVENTO</a:t>
            </a:r>
            <a:endParaRPr lang="it-IT" sz="1800" dirty="0">
              <a:solidFill>
                <a:schemeClr val="bg1"/>
              </a:solidFill>
              <a:effectLst>
                <a:outerShdw blurRad="38100" dist="38100" dir="2700000" algn="tl">
                  <a:srgbClr val="C0C0C0"/>
                </a:outerShdw>
              </a:effectLst>
            </a:endParaRPr>
          </a:p>
        </p:txBody>
      </p:sp>
      <p:sp>
        <p:nvSpPr>
          <p:cNvPr id="54" name="Rectangle 23"/>
          <p:cNvSpPr>
            <a:spLocks noChangeArrowheads="1"/>
          </p:cNvSpPr>
          <p:nvPr/>
        </p:nvSpPr>
        <p:spPr bwMode="auto">
          <a:xfrm>
            <a:off x="1841500" y="3443288"/>
            <a:ext cx="2374900" cy="227012"/>
          </a:xfrm>
          <a:prstGeom prst="rect">
            <a:avLst/>
          </a:prstGeom>
          <a:noFill/>
          <a:ln w="12700" algn="ctr">
            <a:noFill/>
            <a:miter lim="800000"/>
            <a:headEnd/>
            <a:tailEnd/>
          </a:ln>
        </p:spPr>
        <p:txBody>
          <a:bodyPr lIns="90000" tIns="46800" rIns="90000" bIns="46800" anchor="ctr"/>
          <a:lstStyle/>
          <a:p>
            <a:pPr defTabSz="449263">
              <a:buClr>
                <a:srgbClr val="000000"/>
              </a:buClr>
              <a:buSzPct val="100000"/>
              <a:buFont typeface="Times" pitchFamily="18" charset="0"/>
              <a:buNone/>
              <a:defRPr/>
            </a:pPr>
            <a:r>
              <a:rPr lang="it-IT" sz="900" dirty="0">
                <a:solidFill>
                  <a:schemeClr val="tx1"/>
                </a:solidFill>
                <a:latin typeface="+mn-lt"/>
              </a:rPr>
              <a:t>Soddisfazione complessiva: </a:t>
            </a:r>
            <a:r>
              <a:rPr lang="it-IT" sz="900" dirty="0">
                <a:solidFill>
                  <a:schemeClr val="tx1"/>
                </a:solidFill>
                <a:latin typeface="+mn-lt"/>
              </a:rPr>
              <a:t>88,16</a:t>
            </a:r>
            <a:r>
              <a:rPr lang="it-IT" sz="900" b="1" dirty="0">
                <a:solidFill>
                  <a:schemeClr val="tx1"/>
                </a:solidFill>
                <a:latin typeface="+mn-lt"/>
              </a:rPr>
              <a:t>%</a:t>
            </a:r>
            <a:endParaRPr lang="it-IT" sz="900" b="1" dirty="0">
              <a:solidFill>
                <a:schemeClr val="tx1"/>
              </a:solidFill>
              <a:latin typeface="+mn-lt"/>
            </a:endParaRPr>
          </a:p>
        </p:txBody>
      </p:sp>
      <p:sp>
        <p:nvSpPr>
          <p:cNvPr id="25" name="Rectangle 22"/>
          <p:cNvSpPr>
            <a:spLocks noChangeArrowheads="1"/>
          </p:cNvSpPr>
          <p:nvPr/>
        </p:nvSpPr>
        <p:spPr bwMode="auto">
          <a:xfrm>
            <a:off x="3228975" y="2049463"/>
            <a:ext cx="1150938" cy="357187"/>
          </a:xfrm>
          <a:prstGeom prst="rect">
            <a:avLst/>
          </a:prstGeom>
          <a:noFill/>
          <a:ln w="12700" algn="ctr">
            <a:noFill/>
            <a:miter lim="800000"/>
            <a:headEnd/>
            <a:tailEnd/>
          </a:ln>
        </p:spPr>
        <p:txBody>
          <a:bodyPr lIns="90000" tIns="46800" rIns="90000" bIns="46800" anchor="ctr"/>
          <a:lstStyle/>
          <a:p>
            <a:pPr defTabSz="449263">
              <a:buClr>
                <a:srgbClr val="000000"/>
              </a:buClr>
              <a:buSzPct val="100000"/>
              <a:buFont typeface="Times" pitchFamily="18" charset="0"/>
              <a:buNone/>
              <a:defRPr/>
            </a:pPr>
            <a:r>
              <a:rPr lang="it-IT" sz="800" dirty="0">
                <a:solidFill>
                  <a:schemeClr val="tx1"/>
                </a:solidFill>
                <a:latin typeface="+mn-lt"/>
              </a:rPr>
              <a:t>DISPONIBILITÀ PIENAMENTE FUNZIONANTE</a:t>
            </a:r>
            <a:endParaRPr lang="it-IT" sz="800" dirty="0">
              <a:solidFill>
                <a:schemeClr val="tx1"/>
              </a:solidFill>
              <a:latin typeface="+mn-lt"/>
            </a:endParaRPr>
          </a:p>
        </p:txBody>
      </p:sp>
      <p:sp>
        <p:nvSpPr>
          <p:cNvPr id="26" name="Rectangle 22"/>
          <p:cNvSpPr>
            <a:spLocks noChangeArrowheads="1"/>
          </p:cNvSpPr>
          <p:nvPr/>
        </p:nvSpPr>
        <p:spPr bwMode="auto">
          <a:xfrm>
            <a:off x="1666875" y="2636838"/>
            <a:ext cx="1584325" cy="144462"/>
          </a:xfrm>
          <a:prstGeom prst="rect">
            <a:avLst/>
          </a:prstGeom>
          <a:noFill/>
          <a:ln w="12700" algn="ctr">
            <a:noFill/>
            <a:miter lim="800000"/>
            <a:headEnd/>
            <a:tailEnd/>
          </a:ln>
        </p:spPr>
        <p:txBody>
          <a:bodyPr lIns="90000" tIns="46800" rIns="90000" bIns="46800" anchor="ctr"/>
          <a:lstStyle/>
          <a:p>
            <a:pPr algn="r" defTabSz="449263">
              <a:buClr>
                <a:srgbClr val="000000"/>
              </a:buClr>
              <a:buSzPct val="100000"/>
              <a:buFont typeface="Times" pitchFamily="18" charset="0"/>
              <a:buNone/>
              <a:defRPr/>
            </a:pPr>
            <a:r>
              <a:rPr lang="it-IT" sz="800" dirty="0">
                <a:solidFill>
                  <a:schemeClr val="tx1"/>
                </a:solidFill>
                <a:latin typeface="+mn-lt"/>
              </a:rPr>
              <a:t>FACILITÀ </a:t>
            </a:r>
            <a:r>
              <a:rPr lang="it-IT" sz="800" dirty="0" err="1">
                <a:solidFill>
                  <a:schemeClr val="tx1"/>
                </a:solidFill>
                <a:latin typeface="+mn-lt"/>
              </a:rPr>
              <a:t>DI</a:t>
            </a:r>
            <a:r>
              <a:rPr lang="it-IT" sz="800" dirty="0">
                <a:solidFill>
                  <a:schemeClr val="tx1"/>
                </a:solidFill>
                <a:latin typeface="+mn-lt"/>
              </a:rPr>
              <a:t> ACCESSO AI SERVIZI</a:t>
            </a:r>
            <a:endParaRPr lang="it-IT" sz="800" dirty="0">
              <a:solidFill>
                <a:schemeClr val="tx1"/>
              </a:solidFill>
              <a:latin typeface="+mn-lt"/>
            </a:endParaRPr>
          </a:p>
        </p:txBody>
      </p:sp>
      <p:sp>
        <p:nvSpPr>
          <p:cNvPr id="27" name="Rectangle 22"/>
          <p:cNvSpPr>
            <a:spLocks noChangeArrowheads="1"/>
          </p:cNvSpPr>
          <p:nvPr/>
        </p:nvSpPr>
        <p:spPr bwMode="auto">
          <a:xfrm>
            <a:off x="5770563" y="2792413"/>
            <a:ext cx="1800225" cy="285750"/>
          </a:xfrm>
          <a:prstGeom prst="rect">
            <a:avLst/>
          </a:prstGeom>
          <a:noFill/>
          <a:ln w="12700" algn="ctr">
            <a:noFill/>
            <a:miter lim="800000"/>
            <a:headEnd/>
            <a:tailEnd/>
          </a:ln>
        </p:spPr>
        <p:txBody>
          <a:bodyPr lIns="90000" tIns="46800" rIns="90000" bIns="46800" anchor="ctr"/>
          <a:lstStyle/>
          <a:p>
            <a:pPr defTabSz="449263">
              <a:buClr>
                <a:srgbClr val="000000"/>
              </a:buClr>
              <a:buSzPct val="100000"/>
              <a:buFont typeface="Times" pitchFamily="18" charset="0"/>
              <a:buNone/>
              <a:defRPr/>
            </a:pPr>
            <a:r>
              <a:rPr lang="it-IT" sz="800" dirty="0">
                <a:solidFill>
                  <a:schemeClr val="tx1"/>
                </a:solidFill>
                <a:latin typeface="+mn-lt"/>
              </a:rPr>
              <a:t>CHIAREZZA DELLE INFORMAZIONI PRESENTI</a:t>
            </a:r>
            <a:endParaRPr lang="it-IT" sz="800" dirty="0">
              <a:solidFill>
                <a:schemeClr val="tx1"/>
              </a:solidFill>
              <a:latin typeface="+mn-lt"/>
            </a:endParaRPr>
          </a:p>
        </p:txBody>
      </p:sp>
      <p:sp>
        <p:nvSpPr>
          <p:cNvPr id="28" name="Rectangle 22"/>
          <p:cNvSpPr>
            <a:spLocks noChangeArrowheads="1"/>
          </p:cNvSpPr>
          <p:nvPr/>
        </p:nvSpPr>
        <p:spPr bwMode="auto">
          <a:xfrm>
            <a:off x="4067175" y="2205038"/>
            <a:ext cx="936625" cy="576262"/>
          </a:xfrm>
          <a:prstGeom prst="rect">
            <a:avLst/>
          </a:prstGeom>
          <a:noFill/>
          <a:ln w="12700" algn="ctr">
            <a:noFill/>
            <a:miter lim="800000"/>
            <a:headEnd/>
            <a:tailEnd/>
          </a:ln>
        </p:spPr>
        <p:txBody>
          <a:bodyPr lIns="90000" tIns="46800" rIns="90000" bIns="46800" anchor="ctr"/>
          <a:lstStyle/>
          <a:p>
            <a:pPr defTabSz="449263">
              <a:buClr>
                <a:srgbClr val="000000"/>
              </a:buClr>
              <a:buSzPct val="100000"/>
              <a:buFont typeface="Times" pitchFamily="18" charset="0"/>
              <a:buNone/>
              <a:defRPr/>
            </a:pPr>
            <a:r>
              <a:rPr lang="it-IT" sz="800" dirty="0">
                <a:solidFill>
                  <a:schemeClr val="tx1"/>
                </a:solidFill>
                <a:latin typeface="+mn-lt"/>
              </a:rPr>
              <a:t>FACILITÀ </a:t>
            </a:r>
            <a:r>
              <a:rPr lang="it-IT" sz="800" dirty="0" err="1">
                <a:solidFill>
                  <a:schemeClr val="tx1"/>
                </a:solidFill>
                <a:latin typeface="+mn-lt"/>
              </a:rPr>
              <a:t>DI</a:t>
            </a:r>
            <a:r>
              <a:rPr lang="it-IT" sz="800" dirty="0">
                <a:solidFill>
                  <a:schemeClr val="tx1"/>
                </a:solidFill>
                <a:latin typeface="+mn-lt"/>
              </a:rPr>
              <a:t> NAVIGAZIONE</a:t>
            </a:r>
            <a:endParaRPr lang="it-IT" sz="800" dirty="0">
              <a:solidFill>
                <a:schemeClr val="tx1"/>
              </a:solidFill>
              <a:latin typeface="+mn-lt"/>
            </a:endParaRPr>
          </a:p>
        </p:txBody>
      </p:sp>
      <p:sp>
        <p:nvSpPr>
          <p:cNvPr id="31" name="Rectangle 22"/>
          <p:cNvSpPr>
            <a:spLocks noChangeArrowheads="1"/>
          </p:cNvSpPr>
          <p:nvPr/>
        </p:nvSpPr>
        <p:spPr bwMode="auto">
          <a:xfrm>
            <a:off x="6443663" y="5016500"/>
            <a:ext cx="1785937" cy="428625"/>
          </a:xfrm>
          <a:prstGeom prst="rect">
            <a:avLst/>
          </a:prstGeom>
          <a:noFill/>
          <a:ln w="12700" algn="ctr">
            <a:noFill/>
            <a:miter lim="800000"/>
            <a:headEnd/>
            <a:tailEnd/>
          </a:ln>
        </p:spPr>
        <p:txBody>
          <a:bodyPr lIns="90000" tIns="46800" rIns="90000" bIns="46800" anchor="ctr"/>
          <a:lstStyle/>
          <a:p>
            <a:pPr defTabSz="449263">
              <a:buClr>
                <a:srgbClr val="000000"/>
              </a:buClr>
              <a:buSzPct val="100000"/>
              <a:buFont typeface="Times" pitchFamily="18" charset="0"/>
              <a:buNone/>
              <a:defRPr/>
            </a:pPr>
            <a:r>
              <a:rPr lang="it-IT" sz="800" dirty="0">
                <a:solidFill>
                  <a:schemeClr val="tx1"/>
                </a:solidFill>
                <a:latin typeface="+mn-lt"/>
              </a:rPr>
              <a:t>COMPLETEZZA DELLE RISPOSTE AI QUESITI/RECLAMI</a:t>
            </a:r>
          </a:p>
        </p:txBody>
      </p:sp>
      <p:sp>
        <p:nvSpPr>
          <p:cNvPr id="29" name="Rectangle 22"/>
          <p:cNvSpPr>
            <a:spLocks noChangeArrowheads="1"/>
          </p:cNvSpPr>
          <p:nvPr/>
        </p:nvSpPr>
        <p:spPr bwMode="auto">
          <a:xfrm>
            <a:off x="4938713" y="4292600"/>
            <a:ext cx="1785937" cy="428625"/>
          </a:xfrm>
          <a:prstGeom prst="rect">
            <a:avLst/>
          </a:prstGeom>
          <a:noFill/>
          <a:ln w="12700" algn="ctr">
            <a:noFill/>
            <a:miter lim="800000"/>
            <a:headEnd/>
            <a:tailEnd/>
          </a:ln>
        </p:spPr>
        <p:txBody>
          <a:bodyPr lIns="90000" tIns="46800" rIns="90000" bIns="46800" anchor="ctr"/>
          <a:lstStyle/>
          <a:p>
            <a:pPr defTabSz="449263">
              <a:buClr>
                <a:srgbClr val="000000"/>
              </a:buClr>
              <a:buSzPct val="100000"/>
              <a:buFont typeface="Times" pitchFamily="18" charset="0"/>
              <a:buNone/>
              <a:defRPr/>
            </a:pPr>
            <a:r>
              <a:rPr lang="it-IT" sz="800" dirty="0">
                <a:solidFill>
                  <a:schemeClr val="tx1"/>
                </a:solidFill>
                <a:latin typeface="+mn-lt"/>
              </a:rPr>
              <a:t>TEMPESTIVITÀ/RAPIDITÀ DELLE RISPOSTE AI QUESITI/RECLAMI</a:t>
            </a:r>
            <a:endParaRPr lang="it-IT" sz="800" dirty="0">
              <a:solidFill>
                <a:schemeClr val="tx1"/>
              </a:solidFill>
              <a:latin typeface="+mn-lt"/>
            </a:endParaRPr>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5" name="Rectangle 2"/>
          <p:cNvSpPr>
            <a:spLocks noChangeArrowheads="1"/>
          </p:cNvSpPr>
          <p:nvPr/>
        </p:nvSpPr>
        <p:spPr bwMode="auto">
          <a:xfrm>
            <a:off x="900113" y="3789363"/>
            <a:ext cx="8110537" cy="1727200"/>
          </a:xfrm>
          <a:prstGeom prst="rect">
            <a:avLst/>
          </a:prstGeom>
          <a:noFill/>
          <a:ln w="9525">
            <a:noFill/>
            <a:miter lim="800000"/>
            <a:headEnd/>
            <a:tailEnd/>
          </a:ln>
        </p:spPr>
        <p:txBody>
          <a:bodyPr lIns="0" tIns="0" rIns="0" bIns="0" anchor="ctr"/>
          <a:lstStyle/>
          <a:p>
            <a:pPr algn="r">
              <a:spcBef>
                <a:spcPct val="50000"/>
              </a:spcBef>
            </a:pPr>
            <a:endParaRPr kumimoji="1" lang="it-IT" sz="2400" i="1" u="sng">
              <a:solidFill>
                <a:schemeClr val="tx1"/>
              </a:solidFill>
            </a:endParaRPr>
          </a:p>
          <a:p>
            <a:pPr algn="r">
              <a:spcBef>
                <a:spcPct val="50000"/>
              </a:spcBef>
            </a:pPr>
            <a:endParaRPr kumimoji="1" lang="it-IT" sz="2400" i="1" u="sng">
              <a:solidFill>
                <a:schemeClr val="tx1"/>
              </a:solidFill>
            </a:endParaRPr>
          </a:p>
          <a:p>
            <a:pPr algn="r">
              <a:spcBef>
                <a:spcPct val="50000"/>
              </a:spcBef>
            </a:pPr>
            <a:r>
              <a:rPr kumimoji="1" lang="it-IT" sz="2400" b="1" i="1">
                <a:solidFill>
                  <a:schemeClr val="tx1"/>
                </a:solidFill>
              </a:rPr>
              <a:t>La comunicazione dell’azienda</a:t>
            </a:r>
          </a:p>
        </p:txBody>
      </p:sp>
      <p:sp>
        <p:nvSpPr>
          <p:cNvPr id="3" name="Segnaposto numero diapositiva 2"/>
          <p:cNvSpPr>
            <a:spLocks noGrp="1"/>
          </p:cNvSpPr>
          <p:nvPr>
            <p:ph type="sldNum" sz="quarter" idx="10"/>
          </p:nvPr>
        </p:nvSpPr>
        <p:spPr/>
        <p:txBody>
          <a:bodyPr/>
          <a:lstStyle/>
          <a:p>
            <a:pPr>
              <a:defRPr/>
            </a:pPr>
            <a:fld id="{7453553F-1F53-44D4-AD23-A8A90A0089B2}" type="slidenum">
              <a:rPr lang="it-IT" smtClean="0"/>
              <a:pPr>
                <a:defRPr/>
              </a:pPr>
              <a:t>124</a:t>
            </a:fld>
            <a:endParaRPr lang="it-IT"/>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29" name="Rectangle 2"/>
          <p:cNvSpPr>
            <a:spLocks noGrp="1"/>
          </p:cNvSpPr>
          <p:nvPr>
            <p:ph type="title"/>
          </p:nvPr>
        </p:nvSpPr>
        <p:spPr/>
        <p:txBody>
          <a:bodyPr/>
          <a:lstStyle/>
          <a:p>
            <a:pPr eaLnBrk="1" hangingPunct="1"/>
            <a:r>
              <a:rPr lang="it-IT" smtClean="0"/>
              <a:t>LA COMUNICAZIONE DELL’AZIENDA /1</a:t>
            </a:r>
          </a:p>
        </p:txBody>
      </p:sp>
      <p:sp>
        <p:nvSpPr>
          <p:cNvPr id="304130" name="Rectangle 3"/>
          <p:cNvSpPr>
            <a:spLocks noChangeArrowheads="1"/>
          </p:cNvSpPr>
          <p:nvPr/>
        </p:nvSpPr>
        <p:spPr bwMode="auto">
          <a:xfrm>
            <a:off x="747713" y="981075"/>
            <a:ext cx="4392612" cy="1008063"/>
          </a:xfrm>
          <a:prstGeom prst="rect">
            <a:avLst/>
          </a:prstGeom>
          <a:noFill/>
          <a:ln w="9525">
            <a:noFill/>
            <a:miter lim="800000"/>
            <a:headEnd/>
            <a:tailEnd/>
          </a:ln>
        </p:spPr>
        <p:txBody>
          <a:bodyPr lIns="90000" tIns="46800" rIns="90000" bIns="46800"/>
          <a:lstStyle/>
          <a:p>
            <a:pPr marL="177800" indent="-177800" algn="just">
              <a:spcBef>
                <a:spcPct val="20000"/>
              </a:spcBef>
              <a:buFontTx/>
              <a:buBlip>
                <a:blip r:embed="rId3"/>
              </a:buBlip>
            </a:pPr>
            <a:r>
              <a:rPr lang="it-IT" sz="1200">
                <a:solidFill>
                  <a:schemeClr val="tx1"/>
                </a:solidFill>
                <a:latin typeface="Arial" charset="0"/>
              </a:rPr>
              <a:t>Parliamo ora dei messaggi di comunicazione forniti da Acquedotto del Fiora spa, quali ad esempio quelli relativi al risparmio idrico, alla guida ai canali di contatto con l’azienda. Lei si ricorda di avere visto o sentito qualche messaggio di Acquedotto del Fiora Spa?</a:t>
            </a:r>
          </a:p>
        </p:txBody>
      </p:sp>
      <p:graphicFrame>
        <p:nvGraphicFramePr>
          <p:cNvPr id="304131" name="Object 4"/>
          <p:cNvGraphicFramePr>
            <a:graphicFrameLocks noChangeAspect="1"/>
          </p:cNvGraphicFramePr>
          <p:nvPr/>
        </p:nvGraphicFramePr>
        <p:xfrm>
          <a:off x="787400" y="2082800"/>
          <a:ext cx="4216400" cy="3024188"/>
        </p:xfrm>
        <a:graphic>
          <a:graphicData uri="http://schemas.openxmlformats.org/presentationml/2006/ole">
            <p:oleObj spid="_x0000_s304131" r:id="rId4" imgW="4218798" imgH="3023878" progId="Excel.Chart.8">
              <p:embed/>
            </p:oleObj>
          </a:graphicData>
        </a:graphic>
      </p:graphicFrame>
      <p:sp>
        <p:nvSpPr>
          <p:cNvPr id="304132" name="Line 5"/>
          <p:cNvSpPr>
            <a:spLocks noChangeShapeType="1"/>
          </p:cNvSpPr>
          <p:nvPr/>
        </p:nvSpPr>
        <p:spPr bwMode="auto">
          <a:xfrm>
            <a:off x="4356100" y="2276475"/>
            <a:ext cx="1079500" cy="0"/>
          </a:xfrm>
          <a:prstGeom prst="line">
            <a:avLst/>
          </a:prstGeom>
          <a:noFill/>
          <a:ln w="28575">
            <a:solidFill>
              <a:srgbClr val="008000"/>
            </a:solidFill>
            <a:round/>
            <a:headEnd/>
            <a:tailEnd type="triangle" w="med" len="med"/>
          </a:ln>
        </p:spPr>
        <p:txBody>
          <a:bodyPr lIns="90000" tIns="46800" rIns="90000" bIns="46800"/>
          <a:lstStyle/>
          <a:p>
            <a:endParaRPr lang="it-IT"/>
          </a:p>
        </p:txBody>
      </p:sp>
      <p:sp>
        <p:nvSpPr>
          <p:cNvPr id="304133" name="Rectangle 5"/>
          <p:cNvSpPr>
            <a:spLocks noChangeArrowheads="1"/>
          </p:cNvSpPr>
          <p:nvPr/>
        </p:nvSpPr>
        <p:spPr bwMode="auto">
          <a:xfrm>
            <a:off x="5673725" y="1143000"/>
            <a:ext cx="3327400" cy="793750"/>
          </a:xfrm>
          <a:prstGeom prst="rect">
            <a:avLst/>
          </a:prstGeom>
          <a:noFill/>
          <a:ln w="9525">
            <a:noFill/>
            <a:miter lim="800000"/>
            <a:headEnd/>
            <a:tailEnd/>
          </a:ln>
        </p:spPr>
        <p:txBody>
          <a:bodyPr lIns="90000" tIns="46800" rIns="90000" bIns="46800"/>
          <a:lstStyle/>
          <a:p>
            <a:pPr marL="177800" indent="-177800" eaLnBrk="0" hangingPunct="0">
              <a:spcBef>
                <a:spcPct val="20000"/>
              </a:spcBef>
              <a:buFontTx/>
              <a:buBlip>
                <a:blip r:embed="rId5"/>
              </a:buBlip>
            </a:pPr>
            <a:r>
              <a:rPr lang="it-IT" sz="1200">
                <a:solidFill>
                  <a:schemeClr val="tx1"/>
                </a:solidFill>
                <a:latin typeface="Arial" charset="0"/>
                <a:cs typeface="Arial" charset="0"/>
              </a:rPr>
              <a:t>Dove ha visto o sentito questi messaggi di comunicazione di Acquedotto del Fiora Spa? (risposta multipla)</a:t>
            </a:r>
          </a:p>
        </p:txBody>
      </p:sp>
      <p:graphicFrame>
        <p:nvGraphicFramePr>
          <p:cNvPr id="304134" name="Object 8"/>
          <p:cNvGraphicFramePr>
            <a:graphicFrameLocks noChangeAspect="1"/>
          </p:cNvGraphicFramePr>
          <p:nvPr/>
        </p:nvGraphicFramePr>
        <p:xfrm>
          <a:off x="5635625" y="1743075"/>
          <a:ext cx="3813175" cy="4079875"/>
        </p:xfrm>
        <a:graphic>
          <a:graphicData uri="http://schemas.openxmlformats.org/presentationml/2006/ole">
            <p:oleObj spid="_x0000_s304134" r:id="rId6" imgW="3816427" imgH="4078577" progId="Excel.Chart.8">
              <p:embed/>
            </p:oleObj>
          </a:graphicData>
        </a:graphic>
      </p:graphicFrame>
      <p:sp>
        <p:nvSpPr>
          <p:cNvPr id="601097" name="Text Box 9"/>
          <p:cNvSpPr txBox="1">
            <a:spLocks noChangeArrowheads="1"/>
          </p:cNvSpPr>
          <p:nvPr/>
        </p:nvSpPr>
        <p:spPr bwMode="auto">
          <a:xfrm rot="-5400000">
            <a:off x="-2767806" y="2864644"/>
            <a:ext cx="5946775" cy="366713"/>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a:solidFill>
                  <a:schemeClr val="bg1"/>
                </a:solidFill>
              </a:rPr>
              <a:t>COMUNICAZIONE DELL’AZIENDA</a:t>
            </a:r>
            <a:endParaRPr lang="it-IT" sz="1800" i="1">
              <a:solidFill>
                <a:schemeClr val="bg1"/>
              </a:solidFill>
              <a:effectLst>
                <a:outerShdw blurRad="38100" dist="38100" dir="2700000" algn="tl">
                  <a:srgbClr val="C0C0C0"/>
                </a:outerShdw>
              </a:effectLst>
            </a:endParaRPr>
          </a:p>
        </p:txBody>
      </p:sp>
      <p:sp>
        <p:nvSpPr>
          <p:cNvPr id="304136" name="Text Box 10"/>
          <p:cNvSpPr txBox="1">
            <a:spLocks noChangeArrowheads="1"/>
          </p:cNvSpPr>
          <p:nvPr/>
        </p:nvSpPr>
        <p:spPr bwMode="auto">
          <a:xfrm>
            <a:off x="5857875" y="5788025"/>
            <a:ext cx="3168650" cy="509588"/>
          </a:xfrm>
          <a:prstGeom prst="rect">
            <a:avLst/>
          </a:prstGeom>
          <a:noFill/>
          <a:ln w="12700" algn="ctr">
            <a:noFill/>
            <a:miter lim="800000"/>
            <a:headEnd/>
            <a:tailEnd/>
          </a:ln>
        </p:spPr>
        <p:txBody>
          <a:bodyPr lIns="90000" tIns="46800" rIns="90000" bIns="46800">
            <a:spAutoFit/>
          </a:bodyPr>
          <a:lstStyle/>
          <a:p>
            <a:pPr defTabSz="449263">
              <a:buClr>
                <a:srgbClr val="000000"/>
              </a:buClr>
              <a:buSzPct val="100000"/>
              <a:buFont typeface="Times" pitchFamily="18" charset="0"/>
              <a:buNone/>
            </a:pPr>
            <a:r>
              <a:rPr lang="it-IT" sz="900">
                <a:solidFill>
                  <a:schemeClr val="tx1"/>
                </a:solidFill>
                <a:latin typeface="Arial" charset="0"/>
              </a:rPr>
              <a:t>BASE: COLORO CHE HANNO VISTO O SENTITO MESSAGGI DI COMUNICAZIONE DI ACQUEDOTTO DEL FIORA </a:t>
            </a:r>
            <a:r>
              <a:rPr lang="it-IT" sz="900" b="1">
                <a:solidFill>
                  <a:schemeClr val="tx1"/>
                </a:solidFill>
                <a:latin typeface="Arial" charset="0"/>
              </a:rPr>
              <a:t>(10</a:t>
            </a:r>
            <a:r>
              <a:rPr lang="it-IT" sz="900">
                <a:solidFill>
                  <a:schemeClr val="tx1"/>
                </a:solidFill>
                <a:latin typeface="Arial" charset="0"/>
              </a:rPr>
              <a:t>%)</a:t>
            </a:r>
          </a:p>
        </p:txBody>
      </p:sp>
      <p:sp>
        <p:nvSpPr>
          <p:cNvPr id="13" name="Segnaposto numero diapositiva 12"/>
          <p:cNvSpPr>
            <a:spLocks noGrp="1"/>
          </p:cNvSpPr>
          <p:nvPr>
            <p:ph type="sldNum" sz="quarter" idx="10"/>
          </p:nvPr>
        </p:nvSpPr>
        <p:spPr/>
        <p:txBody>
          <a:bodyPr/>
          <a:lstStyle/>
          <a:p>
            <a:pPr>
              <a:defRPr/>
            </a:pPr>
            <a:fld id="{79F8DA5E-2343-4968-8179-FACFB6D6665A}" type="slidenum">
              <a:rPr lang="it-IT" smtClean="0"/>
              <a:pPr>
                <a:defRPr/>
              </a:pPr>
              <a:t>125</a:t>
            </a:fld>
            <a:endParaRPr lang="it-IT"/>
          </a:p>
        </p:txBody>
      </p:sp>
      <p:sp>
        <p:nvSpPr>
          <p:cNvPr id="304138" name="Text Box 10"/>
          <p:cNvSpPr txBox="1">
            <a:spLocks noChangeArrowheads="1"/>
          </p:cNvSpPr>
          <p:nvPr/>
        </p:nvSpPr>
        <p:spPr bwMode="auto">
          <a:xfrm>
            <a:off x="1187450" y="5073650"/>
            <a:ext cx="3168650" cy="371475"/>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pPr>
            <a:r>
              <a:rPr lang="it-IT" sz="800">
                <a:solidFill>
                  <a:schemeClr val="tx1"/>
                </a:solidFill>
                <a:latin typeface="Arial" charset="0"/>
              </a:rPr>
              <a:t>UNIVERSO</a:t>
            </a:r>
            <a:r>
              <a:rPr lang="it-IT" sz="900">
                <a:solidFill>
                  <a:schemeClr val="tx1"/>
                </a:solidFill>
                <a:latin typeface="Arial" charset="0"/>
              </a:rPr>
              <a:t>: 229.490 UTENZE</a:t>
            </a:r>
          </a:p>
          <a:p>
            <a:pPr algn="ctr" defTabSz="449263">
              <a:buClr>
                <a:srgbClr val="000000"/>
              </a:buClr>
              <a:buSzPct val="100000"/>
              <a:buFont typeface="Times" pitchFamily="18" charset="0"/>
              <a:buNone/>
            </a:pPr>
            <a:r>
              <a:rPr lang="it-IT" sz="900">
                <a:solidFill>
                  <a:schemeClr val="tx1"/>
                </a:solidFill>
                <a:latin typeface="Arial" charset="0"/>
              </a:rPr>
              <a:t>BASE: TOTALE CAMPIONE</a:t>
            </a:r>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3" name="Rectangle 8"/>
          <p:cNvSpPr>
            <a:spLocks noGrp="1"/>
          </p:cNvSpPr>
          <p:nvPr>
            <p:ph type="title"/>
          </p:nvPr>
        </p:nvSpPr>
        <p:spPr/>
        <p:txBody>
          <a:bodyPr/>
          <a:lstStyle/>
          <a:p>
            <a:pPr eaLnBrk="1" hangingPunct="1"/>
            <a:r>
              <a:rPr lang="it-IT" smtClean="0"/>
              <a:t>LA COMUNICAZIONE DELL’AZIENDA /2</a:t>
            </a:r>
          </a:p>
        </p:txBody>
      </p:sp>
      <p:sp>
        <p:nvSpPr>
          <p:cNvPr id="601097" name="Text Box 9"/>
          <p:cNvSpPr txBox="1">
            <a:spLocks noChangeArrowheads="1"/>
          </p:cNvSpPr>
          <p:nvPr/>
        </p:nvSpPr>
        <p:spPr bwMode="auto">
          <a:xfrm rot="-5400000">
            <a:off x="-2767806" y="2864644"/>
            <a:ext cx="5946775" cy="366713"/>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COMUNICAZIONE DELL’AZIENDA</a:t>
            </a:r>
            <a:endParaRPr lang="it-IT" sz="1800" i="1" dirty="0">
              <a:solidFill>
                <a:schemeClr val="bg1"/>
              </a:solidFill>
              <a:effectLst>
                <a:outerShdw blurRad="38100" dist="38100" dir="2700000" algn="tl">
                  <a:srgbClr val="C0C0C0"/>
                </a:outerShdw>
              </a:effectLst>
            </a:endParaRPr>
          </a:p>
        </p:txBody>
      </p:sp>
      <p:sp>
        <p:nvSpPr>
          <p:cNvPr id="305155" name="Rectangle 3"/>
          <p:cNvSpPr>
            <a:spLocks noChangeArrowheads="1"/>
          </p:cNvSpPr>
          <p:nvPr/>
        </p:nvSpPr>
        <p:spPr bwMode="auto">
          <a:xfrm>
            <a:off x="747713" y="1065213"/>
            <a:ext cx="8216900" cy="1008062"/>
          </a:xfrm>
          <a:prstGeom prst="rect">
            <a:avLst/>
          </a:prstGeom>
          <a:noFill/>
          <a:ln w="9525">
            <a:noFill/>
            <a:miter lim="800000"/>
            <a:headEnd/>
            <a:tailEnd/>
          </a:ln>
        </p:spPr>
        <p:txBody>
          <a:bodyPr lIns="90000" tIns="46800" rIns="90000" bIns="46800"/>
          <a:lstStyle/>
          <a:p>
            <a:pPr marL="177800" indent="-177800" algn="just">
              <a:spcBef>
                <a:spcPct val="20000"/>
              </a:spcBef>
              <a:buFont typeface="Arial" charset="0"/>
              <a:buBlip>
                <a:blip r:embed="rId3"/>
              </a:buBlip>
            </a:pPr>
            <a:r>
              <a:rPr lang="it-IT" sz="1200">
                <a:solidFill>
                  <a:schemeClr val="tx1"/>
                </a:solidFill>
                <a:latin typeface="Arial" charset="0"/>
              </a:rPr>
              <a:t>Il giudizio che Lei dà di queste informazioni per quanto riguarda la loro facilità di lettura e comprensione, è …</a:t>
            </a:r>
          </a:p>
        </p:txBody>
      </p:sp>
      <p:graphicFrame>
        <p:nvGraphicFramePr>
          <p:cNvPr id="305156" name="Object 71"/>
          <p:cNvGraphicFramePr>
            <a:graphicFrameLocks noChangeAspect="1"/>
          </p:cNvGraphicFramePr>
          <p:nvPr/>
        </p:nvGraphicFramePr>
        <p:xfrm>
          <a:off x="1209675" y="1382713"/>
          <a:ext cx="6992938" cy="4945062"/>
        </p:xfrm>
        <a:graphic>
          <a:graphicData uri="http://schemas.openxmlformats.org/presentationml/2006/ole">
            <p:oleObj spid="_x0000_s305156" r:id="rId4" imgW="6998815" imgH="4944285" progId="Excel.Chart.8">
              <p:embed/>
            </p:oleObj>
          </a:graphicData>
        </a:graphic>
      </p:graphicFrame>
      <p:sp>
        <p:nvSpPr>
          <p:cNvPr id="8" name="Segnaposto numero diapositiva 7"/>
          <p:cNvSpPr>
            <a:spLocks noGrp="1"/>
          </p:cNvSpPr>
          <p:nvPr>
            <p:ph type="sldNum" sz="quarter" idx="10"/>
          </p:nvPr>
        </p:nvSpPr>
        <p:spPr/>
        <p:txBody>
          <a:bodyPr/>
          <a:lstStyle/>
          <a:p>
            <a:pPr>
              <a:defRPr/>
            </a:pPr>
            <a:fld id="{E38DFD09-4041-454C-9B9E-07DCBEC343F6}" type="slidenum">
              <a:rPr lang="it-IT" smtClean="0"/>
              <a:pPr>
                <a:defRPr/>
              </a:pPr>
              <a:t>126</a:t>
            </a:fld>
            <a:endParaRPr lang="it-IT"/>
          </a:p>
        </p:txBody>
      </p:sp>
      <p:sp>
        <p:nvSpPr>
          <p:cNvPr id="305158" name="Text Box 10"/>
          <p:cNvSpPr txBox="1">
            <a:spLocks noChangeArrowheads="1"/>
          </p:cNvSpPr>
          <p:nvPr/>
        </p:nvSpPr>
        <p:spPr bwMode="auto">
          <a:xfrm>
            <a:off x="3571875" y="6200775"/>
            <a:ext cx="3714750" cy="371475"/>
          </a:xfrm>
          <a:prstGeom prst="rect">
            <a:avLst/>
          </a:prstGeom>
          <a:noFill/>
          <a:ln w="12700" algn="ctr">
            <a:noFill/>
            <a:miter lim="800000"/>
            <a:headEnd/>
            <a:tailEnd/>
          </a:ln>
        </p:spPr>
        <p:txBody>
          <a:bodyPr lIns="90000" tIns="46800" rIns="90000" bIns="46800">
            <a:spAutoFit/>
          </a:bodyPr>
          <a:lstStyle/>
          <a:p>
            <a:pPr defTabSz="449263">
              <a:buClr>
                <a:srgbClr val="000000"/>
              </a:buClr>
              <a:buSzPct val="100000"/>
              <a:buFont typeface="Times" pitchFamily="18" charset="0"/>
              <a:buNone/>
            </a:pPr>
            <a:r>
              <a:rPr lang="it-IT" sz="900">
                <a:solidFill>
                  <a:schemeClr val="tx1"/>
                </a:solidFill>
                <a:latin typeface="Arial" charset="0"/>
              </a:rPr>
              <a:t>BASE: COLORO CHE HANNO VISTO O SENTITO MESSAGGI DI COMUNICAZIONE DI ACQUEDOTTO DEL FIORA </a:t>
            </a:r>
            <a:r>
              <a:rPr lang="it-IT" sz="900" b="1">
                <a:solidFill>
                  <a:schemeClr val="tx1"/>
                </a:solidFill>
                <a:latin typeface="Arial" charset="0"/>
              </a:rPr>
              <a:t>(9%)</a:t>
            </a:r>
            <a:endParaRPr lang="it-IT" sz="900">
              <a:solidFill>
                <a:schemeClr val="tx1"/>
              </a:solidFill>
              <a:latin typeface="Arial" charset="0"/>
            </a:endParaRPr>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7" name="Rectangle 2"/>
          <p:cNvSpPr>
            <a:spLocks noChangeArrowheads="1"/>
          </p:cNvSpPr>
          <p:nvPr/>
        </p:nvSpPr>
        <p:spPr bwMode="auto">
          <a:xfrm>
            <a:off x="1619250" y="3789363"/>
            <a:ext cx="7391400" cy="1727200"/>
          </a:xfrm>
          <a:prstGeom prst="rect">
            <a:avLst/>
          </a:prstGeom>
          <a:noFill/>
          <a:ln w="9525">
            <a:noFill/>
            <a:miter lim="800000"/>
            <a:headEnd/>
            <a:tailEnd/>
          </a:ln>
        </p:spPr>
        <p:txBody>
          <a:bodyPr lIns="0" tIns="0" rIns="0" bIns="0" anchor="ctr"/>
          <a:lstStyle/>
          <a:p>
            <a:pPr algn="r">
              <a:spcBef>
                <a:spcPct val="50000"/>
              </a:spcBef>
            </a:pPr>
            <a:r>
              <a:rPr kumimoji="1" lang="it-IT" sz="2400" i="1" u="sng">
                <a:solidFill>
                  <a:schemeClr val="tx1"/>
                </a:solidFill>
              </a:rPr>
              <a:t>Parte Terza</a:t>
            </a:r>
          </a:p>
          <a:p>
            <a:pPr algn="r">
              <a:spcBef>
                <a:spcPct val="50000"/>
              </a:spcBef>
            </a:pPr>
            <a:endParaRPr kumimoji="1" lang="it-IT" sz="2400" i="1" u="sng">
              <a:solidFill>
                <a:schemeClr val="tx1"/>
              </a:solidFill>
            </a:endParaRPr>
          </a:p>
          <a:p>
            <a:pPr algn="r">
              <a:spcBef>
                <a:spcPct val="50000"/>
              </a:spcBef>
            </a:pPr>
            <a:r>
              <a:rPr kumimoji="1" lang="it-IT" sz="2400" b="1" i="1">
                <a:solidFill>
                  <a:schemeClr val="tx1"/>
                </a:solidFill>
              </a:rPr>
              <a:t>Call Back Numero Verde commerciale</a:t>
            </a:r>
          </a:p>
        </p:txBody>
      </p:sp>
      <p:sp>
        <p:nvSpPr>
          <p:cNvPr id="306178" name="Rettangolo 3"/>
          <p:cNvSpPr>
            <a:spLocks noChangeArrowheads="1"/>
          </p:cNvSpPr>
          <p:nvPr/>
        </p:nvSpPr>
        <p:spPr bwMode="auto">
          <a:xfrm>
            <a:off x="3084513" y="5392738"/>
            <a:ext cx="6000750" cy="461962"/>
          </a:xfrm>
          <a:prstGeom prst="rect">
            <a:avLst/>
          </a:prstGeom>
          <a:noFill/>
          <a:ln w="9525">
            <a:noFill/>
            <a:miter lim="800000"/>
            <a:headEnd/>
            <a:tailEnd/>
          </a:ln>
        </p:spPr>
        <p:txBody>
          <a:bodyPr>
            <a:spAutoFit/>
          </a:bodyPr>
          <a:lstStyle/>
          <a:p>
            <a:pPr algn="r">
              <a:buClr>
                <a:srgbClr val="000000"/>
              </a:buClr>
              <a:buSzPct val="100000"/>
              <a:buFont typeface="Times" pitchFamily="18" charset="0"/>
              <a:buNone/>
            </a:pPr>
            <a:r>
              <a:rPr lang="it-IT" sz="1200" i="1">
                <a:solidFill>
                  <a:schemeClr val="tx1"/>
                </a:solidFill>
              </a:rPr>
              <a:t> (302 interviste a persone che hanno contattato il numero verde </a:t>
            </a:r>
            <a:br>
              <a:rPr lang="it-IT" sz="1200" i="1">
                <a:solidFill>
                  <a:schemeClr val="tx1"/>
                </a:solidFill>
              </a:rPr>
            </a:br>
            <a:r>
              <a:rPr lang="it-IT" sz="1200" i="1">
                <a:solidFill>
                  <a:schemeClr val="tx1"/>
                </a:solidFill>
              </a:rPr>
              <a:t>nei giorni precedenti l’intervista)</a:t>
            </a:r>
            <a:endParaRPr lang="it-IT" sz="1200">
              <a:solidFill>
                <a:schemeClr val="tx1"/>
              </a:solidFill>
            </a:endParaRPr>
          </a:p>
        </p:txBody>
      </p:sp>
      <p:sp>
        <p:nvSpPr>
          <p:cNvPr id="5" name="Segnaposto numero diapositiva 4"/>
          <p:cNvSpPr>
            <a:spLocks noGrp="1"/>
          </p:cNvSpPr>
          <p:nvPr>
            <p:ph type="sldNum" sz="quarter" idx="10"/>
          </p:nvPr>
        </p:nvSpPr>
        <p:spPr/>
        <p:txBody>
          <a:bodyPr/>
          <a:lstStyle/>
          <a:p>
            <a:pPr>
              <a:defRPr/>
            </a:pPr>
            <a:fld id="{B4402078-4C56-4EEA-9950-05ACEB02DACA}" type="slidenum">
              <a:rPr lang="it-IT" smtClean="0"/>
              <a:pPr>
                <a:defRPr/>
              </a:pPr>
              <a:t>127</a:t>
            </a:fld>
            <a:endParaRPr lang="it-IT"/>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1" name="Rectangle 2"/>
          <p:cNvSpPr>
            <a:spLocks noChangeArrowheads="1"/>
          </p:cNvSpPr>
          <p:nvPr/>
        </p:nvSpPr>
        <p:spPr bwMode="auto">
          <a:xfrm>
            <a:off x="900113" y="3789363"/>
            <a:ext cx="8110537" cy="1727200"/>
          </a:xfrm>
          <a:prstGeom prst="rect">
            <a:avLst/>
          </a:prstGeom>
          <a:noFill/>
          <a:ln w="9525">
            <a:noFill/>
            <a:miter lim="800000"/>
            <a:headEnd/>
            <a:tailEnd/>
          </a:ln>
        </p:spPr>
        <p:txBody>
          <a:bodyPr lIns="0" tIns="0" rIns="0" bIns="0" anchor="ctr"/>
          <a:lstStyle/>
          <a:p>
            <a:pPr algn="r">
              <a:spcBef>
                <a:spcPct val="50000"/>
              </a:spcBef>
            </a:pPr>
            <a:endParaRPr kumimoji="1" lang="it-IT" sz="2400" i="1" u="sng">
              <a:solidFill>
                <a:schemeClr val="tx1"/>
              </a:solidFill>
            </a:endParaRPr>
          </a:p>
          <a:p>
            <a:pPr algn="r">
              <a:spcBef>
                <a:spcPct val="50000"/>
              </a:spcBef>
            </a:pPr>
            <a:endParaRPr kumimoji="1" lang="it-IT" sz="2400" i="1" u="sng">
              <a:solidFill>
                <a:schemeClr val="tx1"/>
              </a:solidFill>
            </a:endParaRPr>
          </a:p>
          <a:p>
            <a:pPr algn="r">
              <a:spcBef>
                <a:spcPct val="50000"/>
              </a:spcBef>
            </a:pPr>
            <a:r>
              <a:rPr kumimoji="1" lang="it-IT" sz="2400" b="1" i="1">
                <a:solidFill>
                  <a:schemeClr val="tx1"/>
                </a:solidFill>
              </a:rPr>
              <a:t>Motivi e modalità di contatto</a:t>
            </a:r>
          </a:p>
        </p:txBody>
      </p:sp>
      <p:sp>
        <p:nvSpPr>
          <p:cNvPr id="307202"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pPr>
            <a:r>
              <a:rPr lang="it-IT" sz="1800">
                <a:solidFill>
                  <a:schemeClr val="bg1"/>
                </a:solidFill>
              </a:rPr>
              <a:t>CALL BACK NUMERO VERDE</a:t>
            </a:r>
          </a:p>
          <a:p>
            <a:pPr defTabSz="449263">
              <a:buClr>
                <a:srgbClr val="000000"/>
              </a:buClr>
              <a:buSzPct val="100000"/>
              <a:buFont typeface="Times" pitchFamily="18" charset="0"/>
              <a:buNone/>
            </a:pPr>
            <a:r>
              <a:rPr lang="it-IT" sz="1800" i="1">
                <a:solidFill>
                  <a:schemeClr val="bg1"/>
                </a:solidFill>
              </a:rPr>
              <a:t>Motivi e modalità di contatto</a:t>
            </a:r>
          </a:p>
        </p:txBody>
      </p:sp>
      <p:sp>
        <p:nvSpPr>
          <p:cNvPr id="4" name="Segnaposto numero diapositiva 3"/>
          <p:cNvSpPr>
            <a:spLocks noGrp="1"/>
          </p:cNvSpPr>
          <p:nvPr>
            <p:ph type="sldNum" sz="quarter" idx="10"/>
          </p:nvPr>
        </p:nvSpPr>
        <p:spPr/>
        <p:txBody>
          <a:bodyPr/>
          <a:lstStyle/>
          <a:p>
            <a:pPr>
              <a:defRPr/>
            </a:pPr>
            <a:fld id="{65D117FE-50FC-4CC5-8002-45B338E4B65D}" type="slidenum">
              <a:rPr lang="it-IT" smtClean="0"/>
              <a:pPr>
                <a:defRPr/>
              </a:pPr>
              <a:t>128</a:t>
            </a:fld>
            <a:endParaRPr lang="it-IT"/>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5"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pPr>
            <a:r>
              <a:rPr lang="it-IT" sz="1800">
                <a:solidFill>
                  <a:schemeClr val="bg1"/>
                </a:solidFill>
              </a:rPr>
              <a:t>CALL BACK NUMERO VERDE</a:t>
            </a:r>
          </a:p>
          <a:p>
            <a:pPr defTabSz="449263">
              <a:buClr>
                <a:srgbClr val="000000"/>
              </a:buClr>
              <a:buSzPct val="100000"/>
              <a:buFont typeface="Times" pitchFamily="18" charset="0"/>
              <a:buNone/>
            </a:pPr>
            <a:r>
              <a:rPr lang="it-IT" sz="1800" i="1">
                <a:solidFill>
                  <a:schemeClr val="bg1"/>
                </a:solidFill>
              </a:rPr>
              <a:t>Motivi e modalità di contatto</a:t>
            </a:r>
          </a:p>
        </p:txBody>
      </p:sp>
      <p:sp>
        <p:nvSpPr>
          <p:cNvPr id="308226" name="Rectangle 8"/>
          <p:cNvSpPr>
            <a:spLocks noGrp="1"/>
          </p:cNvSpPr>
          <p:nvPr>
            <p:ph type="title"/>
          </p:nvPr>
        </p:nvSpPr>
        <p:spPr/>
        <p:txBody>
          <a:bodyPr/>
          <a:lstStyle/>
          <a:p>
            <a:pPr eaLnBrk="1" hangingPunct="1"/>
            <a:r>
              <a:rPr lang="it-IT" smtClean="0"/>
              <a:t>MOTIVI E MODALITÀ DI CONTATTO /1</a:t>
            </a:r>
          </a:p>
        </p:txBody>
      </p:sp>
      <p:sp>
        <p:nvSpPr>
          <p:cNvPr id="308227" name="Rectangle 3"/>
          <p:cNvSpPr>
            <a:spLocks noChangeArrowheads="1"/>
          </p:cNvSpPr>
          <p:nvPr/>
        </p:nvSpPr>
        <p:spPr bwMode="auto">
          <a:xfrm>
            <a:off x="684213" y="692150"/>
            <a:ext cx="8216900" cy="1008063"/>
          </a:xfrm>
          <a:prstGeom prst="rect">
            <a:avLst/>
          </a:prstGeom>
          <a:noFill/>
          <a:ln w="9525">
            <a:noFill/>
            <a:miter lim="800000"/>
            <a:headEnd/>
            <a:tailEnd/>
          </a:ln>
        </p:spPr>
        <p:txBody>
          <a:bodyPr lIns="90000" tIns="46800" rIns="90000" bIns="46800"/>
          <a:lstStyle/>
          <a:p>
            <a:pPr marL="265113" indent="-265113" algn="just">
              <a:spcBef>
                <a:spcPct val="20000"/>
              </a:spcBef>
              <a:buFontTx/>
              <a:buBlip>
                <a:blip r:embed="rId3"/>
              </a:buBlip>
            </a:pPr>
            <a:r>
              <a:rPr lang="it-IT" sz="1200">
                <a:solidFill>
                  <a:schemeClr val="tx1"/>
                </a:solidFill>
                <a:latin typeface="Arial" charset="0"/>
              </a:rPr>
              <a:t>Parliamo della sua ultima telefonata al </a:t>
            </a:r>
            <a:r>
              <a:rPr lang="it-IT" sz="1200">
                <a:solidFill>
                  <a:schemeClr val="tx1"/>
                </a:solidFill>
                <a:latin typeface="Arial" charset="0"/>
                <a:cs typeface="Arial" charset="0"/>
              </a:rPr>
              <a:t>Call Center </a:t>
            </a:r>
            <a:r>
              <a:rPr lang="it-IT" sz="1200">
                <a:solidFill>
                  <a:schemeClr val="tx1"/>
                </a:solidFill>
                <a:latin typeface="Arial" charset="0"/>
              </a:rPr>
              <a:t>di Acquedotto del Fiora Spa. Per quali motivi ha chiamato il </a:t>
            </a:r>
            <a:r>
              <a:rPr lang="it-IT" sz="1200">
                <a:solidFill>
                  <a:schemeClr val="tx1"/>
                </a:solidFill>
                <a:latin typeface="Arial" charset="0"/>
                <a:cs typeface="Arial" charset="0"/>
              </a:rPr>
              <a:t>Call Center </a:t>
            </a:r>
            <a:r>
              <a:rPr lang="it-IT" sz="1200">
                <a:solidFill>
                  <a:schemeClr val="tx1"/>
                </a:solidFill>
                <a:latin typeface="Arial" charset="0"/>
              </a:rPr>
              <a:t>? (risposta multipla)</a:t>
            </a:r>
          </a:p>
        </p:txBody>
      </p:sp>
      <p:sp>
        <p:nvSpPr>
          <p:cNvPr id="7" name="Segnaposto numero diapositiva 6"/>
          <p:cNvSpPr>
            <a:spLocks noGrp="1"/>
          </p:cNvSpPr>
          <p:nvPr>
            <p:ph type="sldNum" sz="quarter" idx="10"/>
          </p:nvPr>
        </p:nvSpPr>
        <p:spPr/>
        <p:txBody>
          <a:bodyPr/>
          <a:lstStyle/>
          <a:p>
            <a:pPr>
              <a:defRPr/>
            </a:pPr>
            <a:fld id="{4C5BA699-16C1-4C4E-8BA4-9FCE5137B59E}" type="slidenum">
              <a:rPr lang="it-IT" smtClean="0"/>
              <a:pPr>
                <a:defRPr/>
              </a:pPr>
              <a:t>129</a:t>
            </a:fld>
            <a:endParaRPr lang="it-IT"/>
          </a:p>
        </p:txBody>
      </p:sp>
      <p:sp>
        <p:nvSpPr>
          <p:cNvPr id="9" name="Text Box 10"/>
          <p:cNvSpPr txBox="1">
            <a:spLocks noChangeArrowheads="1"/>
          </p:cNvSpPr>
          <p:nvPr/>
        </p:nvSpPr>
        <p:spPr bwMode="auto">
          <a:xfrm>
            <a:off x="3348038" y="6097588"/>
            <a:ext cx="3887787" cy="509587"/>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r>
              <a:rPr lang="it-IT" sz="900" dirty="0">
                <a:solidFill>
                  <a:schemeClr val="tx1"/>
                </a:solidFill>
                <a:latin typeface="+mn-lt"/>
              </a:rPr>
              <a:t>UNIVERSO: </a:t>
            </a:r>
            <a:r>
              <a:rPr lang="it-IT" sz="900" dirty="0">
                <a:solidFill>
                  <a:schemeClr val="tx1"/>
                </a:solidFill>
                <a:latin typeface="Arial" charset="0"/>
              </a:rPr>
              <a:t>229.490</a:t>
            </a:r>
            <a:r>
              <a:rPr lang="it-IT" sz="900" dirty="0">
                <a:solidFill>
                  <a:schemeClr val="tx1"/>
                </a:solidFill>
                <a:latin typeface="+mn-lt"/>
              </a:rPr>
              <a:t> UTENZE</a:t>
            </a:r>
          </a:p>
          <a:p>
            <a:pPr algn="ctr" defTabSz="449263">
              <a:buClr>
                <a:srgbClr val="000000"/>
              </a:buClr>
              <a:buSzPct val="100000"/>
              <a:buFont typeface="Times" pitchFamily="18" charset="0"/>
              <a:buNone/>
              <a:defRPr/>
            </a:pPr>
            <a:r>
              <a:rPr lang="it-IT" sz="900" dirty="0">
                <a:solidFill>
                  <a:schemeClr val="tx1"/>
                </a:solidFill>
                <a:latin typeface="+mn-lt"/>
              </a:rPr>
              <a:t>BASE: </a:t>
            </a:r>
            <a:r>
              <a:rPr lang="it-IT" sz="900" dirty="0">
                <a:solidFill>
                  <a:schemeClr val="tx1"/>
                </a:solidFill>
              </a:rPr>
              <a:t>HANNO CHIAMATO IL NUMERO VERDE COMMERCIALE </a:t>
            </a:r>
            <a:r>
              <a:rPr lang="it-IT" sz="900" dirty="0">
                <a:solidFill>
                  <a:schemeClr val="tx1"/>
                </a:solidFill>
              </a:rPr>
              <a:t>NEI GIORNI PRECEDENTI ALL’INTERVISTA (302 CASI AD HOC)</a:t>
            </a:r>
            <a:endParaRPr lang="it-IT" sz="900" dirty="0">
              <a:solidFill>
                <a:schemeClr val="tx1"/>
              </a:solidFill>
              <a:latin typeface="+mn-lt"/>
            </a:endParaRPr>
          </a:p>
        </p:txBody>
      </p:sp>
      <p:graphicFrame>
        <p:nvGraphicFramePr>
          <p:cNvPr id="308230" name="Object 2"/>
          <p:cNvGraphicFramePr>
            <a:graphicFrameLocks noChangeAspect="1"/>
          </p:cNvGraphicFramePr>
          <p:nvPr/>
        </p:nvGraphicFramePr>
        <p:xfrm>
          <a:off x="849313" y="1146175"/>
          <a:ext cx="7416800" cy="4598988"/>
        </p:xfrm>
        <a:graphic>
          <a:graphicData uri="http://schemas.openxmlformats.org/presentationml/2006/ole">
            <p:oleObj spid="_x0000_s308230" r:id="rId4" imgW="7419475" imgH="4596782" progId="Excel.Chart.8">
              <p:embed/>
            </p:oleObj>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ChangeArrowheads="1"/>
          </p:cNvSpPr>
          <p:nvPr/>
        </p:nvSpPr>
        <p:spPr bwMode="auto">
          <a:xfrm>
            <a:off x="1619250" y="3789363"/>
            <a:ext cx="7391400" cy="1727200"/>
          </a:xfrm>
          <a:prstGeom prst="rect">
            <a:avLst/>
          </a:prstGeom>
          <a:noFill/>
          <a:ln w="9525">
            <a:noFill/>
            <a:miter lim="800000"/>
            <a:headEnd/>
            <a:tailEnd/>
          </a:ln>
        </p:spPr>
        <p:txBody>
          <a:bodyPr lIns="0" tIns="0" rIns="0" bIns="0" anchor="ctr"/>
          <a:lstStyle/>
          <a:p>
            <a:pPr algn="r">
              <a:spcBef>
                <a:spcPct val="50000"/>
              </a:spcBef>
            </a:pPr>
            <a:endParaRPr kumimoji="1" lang="it-IT" sz="2400" i="1" u="sng">
              <a:solidFill>
                <a:schemeClr val="tx1"/>
              </a:solidFill>
            </a:endParaRPr>
          </a:p>
          <a:p>
            <a:pPr algn="r">
              <a:spcBef>
                <a:spcPct val="50000"/>
              </a:spcBef>
            </a:pPr>
            <a:endParaRPr kumimoji="1" lang="it-IT" sz="2400" i="1" u="sng">
              <a:solidFill>
                <a:schemeClr val="tx1"/>
              </a:solidFill>
            </a:endParaRPr>
          </a:p>
          <a:p>
            <a:pPr algn="r">
              <a:spcBef>
                <a:spcPct val="50000"/>
              </a:spcBef>
            </a:pPr>
            <a:r>
              <a:rPr kumimoji="1" lang="it-IT" sz="2400" b="1" i="1">
                <a:solidFill>
                  <a:schemeClr val="tx1"/>
                </a:solidFill>
              </a:rPr>
              <a:t>Il giudizio globale</a:t>
            </a:r>
          </a:p>
          <a:p>
            <a:pPr algn="r">
              <a:spcBef>
                <a:spcPct val="50000"/>
              </a:spcBef>
            </a:pPr>
            <a:r>
              <a:rPr kumimoji="1" lang="it-IT" sz="2400" b="1" i="1">
                <a:solidFill>
                  <a:schemeClr val="tx1"/>
                </a:solidFill>
              </a:rPr>
              <a:t>(Overall)</a:t>
            </a:r>
          </a:p>
        </p:txBody>
      </p:sp>
      <p:sp>
        <p:nvSpPr>
          <p:cNvPr id="3" name="Segnaposto numero diapositiva 2"/>
          <p:cNvSpPr>
            <a:spLocks noGrp="1"/>
          </p:cNvSpPr>
          <p:nvPr>
            <p:ph type="sldNum" sz="quarter" idx="10"/>
          </p:nvPr>
        </p:nvSpPr>
        <p:spPr/>
        <p:txBody>
          <a:bodyPr/>
          <a:lstStyle/>
          <a:p>
            <a:pPr>
              <a:defRPr/>
            </a:pPr>
            <a:fld id="{97691343-B10A-4A01-99DC-ECF81DD45EE7}" type="slidenum">
              <a:rPr lang="it-IT" smtClean="0"/>
              <a:pPr>
                <a:defRPr/>
              </a:pPr>
              <a:t>13</a:t>
            </a:fld>
            <a:endParaRPr lang="it-IT"/>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9249" name="Object 2"/>
          <p:cNvGraphicFramePr>
            <a:graphicFrameLocks noChangeAspect="1"/>
          </p:cNvGraphicFramePr>
          <p:nvPr/>
        </p:nvGraphicFramePr>
        <p:xfrm>
          <a:off x="663575" y="1450975"/>
          <a:ext cx="7847013" cy="4598988"/>
        </p:xfrm>
        <a:graphic>
          <a:graphicData uri="http://schemas.openxmlformats.org/presentationml/2006/ole">
            <p:oleObj spid="_x0000_s309249" r:id="rId3" imgW="7846232" imgH="4596782" progId="Excel.Chart.8">
              <p:embed/>
            </p:oleObj>
          </a:graphicData>
        </a:graphic>
      </p:graphicFrame>
      <p:sp>
        <p:nvSpPr>
          <p:cNvPr id="309250"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pPr>
            <a:r>
              <a:rPr lang="it-IT" sz="1800">
                <a:solidFill>
                  <a:schemeClr val="bg1"/>
                </a:solidFill>
              </a:rPr>
              <a:t>CALL BACK NUMERO VERDE</a:t>
            </a:r>
          </a:p>
          <a:p>
            <a:pPr defTabSz="449263">
              <a:buClr>
                <a:srgbClr val="000000"/>
              </a:buClr>
              <a:buSzPct val="100000"/>
              <a:buFont typeface="Times" pitchFamily="18" charset="0"/>
              <a:buNone/>
            </a:pPr>
            <a:r>
              <a:rPr lang="it-IT" sz="1800" i="1">
                <a:solidFill>
                  <a:schemeClr val="bg1"/>
                </a:solidFill>
              </a:rPr>
              <a:t>Motivi e modalità di contatto</a:t>
            </a:r>
          </a:p>
        </p:txBody>
      </p:sp>
      <p:sp>
        <p:nvSpPr>
          <p:cNvPr id="309251" name="Rectangle 8"/>
          <p:cNvSpPr>
            <a:spLocks noGrp="1"/>
          </p:cNvSpPr>
          <p:nvPr>
            <p:ph type="title"/>
          </p:nvPr>
        </p:nvSpPr>
        <p:spPr/>
        <p:txBody>
          <a:bodyPr/>
          <a:lstStyle/>
          <a:p>
            <a:pPr eaLnBrk="1" hangingPunct="1"/>
            <a:r>
              <a:rPr lang="it-IT" smtClean="0"/>
              <a:t>MOTIVI E MODALITÀ DI CONTATTO /2</a:t>
            </a:r>
          </a:p>
        </p:txBody>
      </p:sp>
      <p:sp>
        <p:nvSpPr>
          <p:cNvPr id="309252" name="Rectangle 3"/>
          <p:cNvSpPr>
            <a:spLocks noChangeArrowheads="1"/>
          </p:cNvSpPr>
          <p:nvPr/>
        </p:nvSpPr>
        <p:spPr bwMode="auto">
          <a:xfrm>
            <a:off x="747713" y="1065213"/>
            <a:ext cx="8216900" cy="1008062"/>
          </a:xfrm>
          <a:prstGeom prst="rect">
            <a:avLst/>
          </a:prstGeom>
          <a:noFill/>
          <a:ln w="9525">
            <a:noFill/>
            <a:miter lim="800000"/>
            <a:headEnd/>
            <a:tailEnd/>
          </a:ln>
        </p:spPr>
        <p:txBody>
          <a:bodyPr lIns="90000" tIns="46800" rIns="90000" bIns="46800"/>
          <a:lstStyle/>
          <a:p>
            <a:pPr marL="265113" indent="-265113" algn="just">
              <a:spcBef>
                <a:spcPct val="20000"/>
              </a:spcBef>
              <a:buFontTx/>
              <a:buBlip>
                <a:blip r:embed="rId4"/>
              </a:buBlip>
            </a:pPr>
            <a:r>
              <a:rPr lang="it-IT" sz="1200">
                <a:solidFill>
                  <a:schemeClr val="tx1"/>
                </a:solidFill>
                <a:latin typeface="Arial" charset="0"/>
              </a:rPr>
              <a:t>Dove ha reperito il numero </a:t>
            </a:r>
            <a:r>
              <a:rPr lang="it-IT" sz="1200">
                <a:solidFill>
                  <a:schemeClr val="tx1"/>
                </a:solidFill>
                <a:latin typeface="Arial" charset="0"/>
                <a:cs typeface="Arial" charset="0"/>
              </a:rPr>
              <a:t>verde o a pagamento </a:t>
            </a:r>
            <a:r>
              <a:rPr lang="it-IT" sz="1200">
                <a:solidFill>
                  <a:schemeClr val="tx1"/>
                </a:solidFill>
                <a:latin typeface="Arial" charset="0"/>
              </a:rPr>
              <a:t>di Acquedotto del Fiora Spa al quale ha telefonato? (risposta multipla) </a:t>
            </a:r>
          </a:p>
        </p:txBody>
      </p:sp>
      <p:sp>
        <p:nvSpPr>
          <p:cNvPr id="9" name="Segnaposto numero diapositiva 8"/>
          <p:cNvSpPr>
            <a:spLocks noGrp="1"/>
          </p:cNvSpPr>
          <p:nvPr>
            <p:ph type="sldNum" sz="quarter" idx="10"/>
          </p:nvPr>
        </p:nvSpPr>
        <p:spPr/>
        <p:txBody>
          <a:bodyPr/>
          <a:lstStyle/>
          <a:p>
            <a:pPr>
              <a:defRPr/>
            </a:pPr>
            <a:fld id="{2C6ECFE7-66E5-4FF0-A001-B97410B6D265}" type="slidenum">
              <a:rPr lang="it-IT" smtClean="0"/>
              <a:pPr>
                <a:defRPr/>
              </a:pPr>
              <a:t>130</a:t>
            </a:fld>
            <a:endParaRPr lang="it-IT"/>
          </a:p>
        </p:txBody>
      </p:sp>
      <p:sp>
        <p:nvSpPr>
          <p:cNvPr id="11" name="Text Box 10"/>
          <p:cNvSpPr txBox="1">
            <a:spLocks noChangeArrowheads="1"/>
          </p:cNvSpPr>
          <p:nvPr/>
        </p:nvSpPr>
        <p:spPr bwMode="auto">
          <a:xfrm>
            <a:off x="3429000" y="6097588"/>
            <a:ext cx="3879850" cy="509587"/>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r>
              <a:rPr lang="it-IT" sz="900" dirty="0">
                <a:solidFill>
                  <a:schemeClr val="tx1"/>
                </a:solidFill>
                <a:latin typeface="+mn-lt"/>
              </a:rPr>
              <a:t>UNIVERSO: </a:t>
            </a:r>
            <a:r>
              <a:rPr lang="it-IT" sz="900" dirty="0">
                <a:solidFill>
                  <a:schemeClr val="tx1"/>
                </a:solidFill>
                <a:latin typeface="Arial" charset="0"/>
              </a:rPr>
              <a:t>229.490</a:t>
            </a:r>
            <a:r>
              <a:rPr lang="it-IT" sz="900" dirty="0">
                <a:solidFill>
                  <a:schemeClr val="tx1"/>
                </a:solidFill>
                <a:latin typeface="+mn-lt"/>
              </a:rPr>
              <a:t> UTENZE</a:t>
            </a:r>
          </a:p>
          <a:p>
            <a:pPr algn="ctr" defTabSz="449263">
              <a:buClr>
                <a:srgbClr val="000000"/>
              </a:buClr>
              <a:buSzPct val="100000"/>
              <a:buFont typeface="Times" pitchFamily="18" charset="0"/>
              <a:buNone/>
              <a:defRPr/>
            </a:pPr>
            <a:r>
              <a:rPr lang="it-IT" sz="900" dirty="0">
                <a:solidFill>
                  <a:schemeClr val="tx1"/>
                </a:solidFill>
                <a:latin typeface="+mn-lt"/>
              </a:rPr>
              <a:t>BASE: </a:t>
            </a:r>
            <a:r>
              <a:rPr lang="it-IT" sz="900" dirty="0">
                <a:solidFill>
                  <a:schemeClr val="tx1"/>
                </a:solidFill>
              </a:rPr>
              <a:t>HANNO CHIAMATO IL NUMERO VERDE COMMERCIALE </a:t>
            </a:r>
            <a:r>
              <a:rPr lang="it-IT" sz="900" dirty="0">
                <a:solidFill>
                  <a:schemeClr val="tx1"/>
                </a:solidFill>
              </a:rPr>
              <a:t>NEI GIORNI PRECEDENTI ALL’INTERVISTA (302 CASI AD HOC)</a:t>
            </a:r>
            <a:endParaRPr lang="it-IT" sz="900" dirty="0">
              <a:solidFill>
                <a:schemeClr val="tx1"/>
              </a:solidFill>
              <a:latin typeface="+mn-lt"/>
            </a:endParaRPr>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0273" name="Object 8"/>
          <p:cNvGraphicFramePr>
            <a:graphicFrameLocks noGrp="1" noChangeAspect="1"/>
          </p:cNvGraphicFramePr>
          <p:nvPr>
            <p:ph sz="half" idx="4294967295"/>
          </p:nvPr>
        </p:nvGraphicFramePr>
        <p:xfrm>
          <a:off x="1549400" y="1422400"/>
          <a:ext cx="6807200" cy="4321175"/>
        </p:xfrm>
        <a:graphic>
          <a:graphicData uri="http://schemas.openxmlformats.org/presentationml/2006/ole">
            <p:oleObj spid="_x0000_s310273" r:id="rId3" imgW="6809822" imgH="4322439" progId="Excel.Chart.8">
              <p:embed/>
            </p:oleObj>
          </a:graphicData>
        </a:graphic>
      </p:graphicFrame>
      <p:sp>
        <p:nvSpPr>
          <p:cNvPr id="310274"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pPr>
            <a:r>
              <a:rPr lang="it-IT" sz="1800">
                <a:solidFill>
                  <a:schemeClr val="bg1"/>
                </a:solidFill>
              </a:rPr>
              <a:t>CALL BACK NUMERO VERDE</a:t>
            </a:r>
          </a:p>
          <a:p>
            <a:pPr defTabSz="449263">
              <a:buClr>
                <a:srgbClr val="000000"/>
              </a:buClr>
              <a:buSzPct val="100000"/>
              <a:buFont typeface="Times" pitchFamily="18" charset="0"/>
              <a:buNone/>
            </a:pPr>
            <a:r>
              <a:rPr lang="it-IT" sz="1800" i="1">
                <a:solidFill>
                  <a:schemeClr val="bg1"/>
                </a:solidFill>
              </a:rPr>
              <a:t>Motivi e modalità di contatto</a:t>
            </a:r>
          </a:p>
        </p:txBody>
      </p:sp>
      <p:sp>
        <p:nvSpPr>
          <p:cNvPr id="16" name="Rectangle 8"/>
          <p:cNvSpPr txBox="1">
            <a:spLocks/>
          </p:cNvSpPr>
          <p:nvPr/>
        </p:nvSpPr>
        <p:spPr>
          <a:xfrm>
            <a:off x="760413" y="130175"/>
            <a:ext cx="8204200" cy="1143000"/>
          </a:xfrm>
          <a:prstGeom prst="rect">
            <a:avLst/>
          </a:prstGeom>
          <a:noFill/>
          <a:ln/>
        </p:spPr>
        <p:txBody>
          <a:bodyPr/>
          <a:lstStyle/>
          <a:p>
            <a:pPr>
              <a:defRPr/>
            </a:pPr>
            <a:r>
              <a:rPr lang="it-IT" sz="2100" kern="0" dirty="0">
                <a:solidFill>
                  <a:srgbClr val="3366CC"/>
                </a:solidFill>
                <a:latin typeface="+mj-lt"/>
                <a:ea typeface="+mj-ea"/>
                <a:cs typeface="+mj-cs"/>
              </a:rPr>
              <a:t>MOTIVI E MODALITÀ </a:t>
            </a:r>
            <a:r>
              <a:rPr lang="it-IT" sz="2100" kern="0" dirty="0" err="1">
                <a:solidFill>
                  <a:srgbClr val="3366CC"/>
                </a:solidFill>
                <a:latin typeface="+mj-lt"/>
                <a:ea typeface="+mj-ea"/>
                <a:cs typeface="+mj-cs"/>
              </a:rPr>
              <a:t>DI</a:t>
            </a:r>
            <a:r>
              <a:rPr lang="it-IT" sz="2100" kern="0" dirty="0">
                <a:solidFill>
                  <a:srgbClr val="3366CC"/>
                </a:solidFill>
                <a:latin typeface="+mj-lt"/>
                <a:ea typeface="+mj-ea"/>
                <a:cs typeface="+mj-cs"/>
              </a:rPr>
              <a:t> CONTATTO /3</a:t>
            </a:r>
          </a:p>
        </p:txBody>
      </p:sp>
      <p:sp>
        <p:nvSpPr>
          <p:cNvPr id="310276" name="Rectangle 3"/>
          <p:cNvSpPr>
            <a:spLocks noChangeArrowheads="1"/>
          </p:cNvSpPr>
          <p:nvPr/>
        </p:nvSpPr>
        <p:spPr bwMode="auto">
          <a:xfrm>
            <a:off x="747713" y="1065213"/>
            <a:ext cx="8216900" cy="1008062"/>
          </a:xfrm>
          <a:prstGeom prst="rect">
            <a:avLst/>
          </a:prstGeom>
          <a:noFill/>
          <a:ln w="9525">
            <a:noFill/>
            <a:miter lim="800000"/>
            <a:headEnd/>
            <a:tailEnd/>
          </a:ln>
        </p:spPr>
        <p:txBody>
          <a:bodyPr lIns="90000" tIns="46800" rIns="90000" bIns="46800"/>
          <a:lstStyle/>
          <a:p>
            <a:pPr marL="265113" indent="-265113" algn="just">
              <a:spcBef>
                <a:spcPct val="20000"/>
              </a:spcBef>
              <a:buFontTx/>
              <a:buBlip>
                <a:blip r:embed="rId4"/>
              </a:buBlip>
            </a:pPr>
            <a:r>
              <a:rPr lang="it-IT" sz="1200">
                <a:solidFill>
                  <a:schemeClr val="tx1"/>
                </a:solidFill>
                <a:latin typeface="Arial" charset="0"/>
              </a:rPr>
              <a:t>Quando ha chiamato il Call Center ha trovato la linea telefonica libera al primo tentativo oppure ha sentito il segnale di occupato? </a:t>
            </a:r>
          </a:p>
        </p:txBody>
      </p:sp>
      <p:sp>
        <p:nvSpPr>
          <p:cNvPr id="7" name="Segnaposto numero diapositiva 6"/>
          <p:cNvSpPr>
            <a:spLocks noGrp="1"/>
          </p:cNvSpPr>
          <p:nvPr>
            <p:ph type="sldNum" sz="quarter" idx="10"/>
          </p:nvPr>
        </p:nvSpPr>
        <p:spPr/>
        <p:txBody>
          <a:bodyPr/>
          <a:lstStyle/>
          <a:p>
            <a:pPr>
              <a:defRPr/>
            </a:pPr>
            <a:fld id="{8F7DA2C4-E3F6-4041-BC2F-27EEC082DF23}" type="slidenum">
              <a:rPr lang="it-IT" smtClean="0"/>
              <a:pPr>
                <a:defRPr/>
              </a:pPr>
              <a:t>131</a:t>
            </a:fld>
            <a:endParaRPr lang="it-IT"/>
          </a:p>
        </p:txBody>
      </p:sp>
      <p:sp>
        <p:nvSpPr>
          <p:cNvPr id="9" name="Text Box 10"/>
          <p:cNvSpPr txBox="1">
            <a:spLocks noChangeArrowheads="1"/>
          </p:cNvSpPr>
          <p:nvPr/>
        </p:nvSpPr>
        <p:spPr bwMode="auto">
          <a:xfrm>
            <a:off x="3429000" y="6097588"/>
            <a:ext cx="3951288" cy="509587"/>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r>
              <a:rPr lang="it-IT" sz="900" dirty="0">
                <a:solidFill>
                  <a:schemeClr val="tx1"/>
                </a:solidFill>
                <a:latin typeface="+mn-lt"/>
              </a:rPr>
              <a:t>UNIVERSO: </a:t>
            </a:r>
            <a:r>
              <a:rPr lang="it-IT" sz="900" dirty="0">
                <a:solidFill>
                  <a:schemeClr val="tx1"/>
                </a:solidFill>
                <a:latin typeface="Arial" charset="0"/>
              </a:rPr>
              <a:t>229.490</a:t>
            </a:r>
            <a:r>
              <a:rPr lang="it-IT" sz="900" dirty="0">
                <a:solidFill>
                  <a:schemeClr val="tx1"/>
                </a:solidFill>
                <a:latin typeface="+mn-lt"/>
              </a:rPr>
              <a:t> UTENZE</a:t>
            </a:r>
          </a:p>
          <a:p>
            <a:pPr algn="ctr" defTabSz="449263">
              <a:buClr>
                <a:srgbClr val="000000"/>
              </a:buClr>
              <a:buSzPct val="100000"/>
              <a:buFont typeface="Times" pitchFamily="18" charset="0"/>
              <a:buNone/>
              <a:defRPr/>
            </a:pPr>
            <a:r>
              <a:rPr lang="it-IT" sz="900" dirty="0">
                <a:solidFill>
                  <a:schemeClr val="tx1"/>
                </a:solidFill>
                <a:latin typeface="+mn-lt"/>
              </a:rPr>
              <a:t>BASE: </a:t>
            </a:r>
            <a:r>
              <a:rPr lang="it-IT" sz="900" dirty="0">
                <a:solidFill>
                  <a:schemeClr val="tx1"/>
                </a:solidFill>
              </a:rPr>
              <a:t>HANNO CHIAMATO IL NUMERO VERDE COMMERCIALE </a:t>
            </a:r>
            <a:r>
              <a:rPr lang="it-IT" sz="900" dirty="0">
                <a:solidFill>
                  <a:schemeClr val="tx1"/>
                </a:solidFill>
              </a:rPr>
              <a:t>NEI GIORNI PRECEDENTI ALL’INTERVISTA (302 CASI AD HOC)</a:t>
            </a:r>
            <a:endParaRPr lang="it-IT" sz="900" dirty="0">
              <a:solidFill>
                <a:schemeClr val="tx1"/>
              </a:solidFill>
              <a:latin typeface="+mn-lt"/>
            </a:endParaRPr>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1297" name="Object 8"/>
          <p:cNvGraphicFramePr>
            <a:graphicFrameLocks noGrp="1" noChangeAspect="1"/>
          </p:cNvGraphicFramePr>
          <p:nvPr>
            <p:ph sz="half" idx="4294967295"/>
          </p:nvPr>
        </p:nvGraphicFramePr>
        <p:xfrm>
          <a:off x="979488" y="1397000"/>
          <a:ext cx="7567612" cy="4216400"/>
        </p:xfrm>
        <a:graphic>
          <a:graphicData uri="http://schemas.openxmlformats.org/presentationml/2006/ole">
            <p:oleObj spid="_x0000_s311297" r:id="rId3" imgW="7565792" imgH="4218798" progId="Excel.Chart.8">
              <p:embed/>
            </p:oleObj>
          </a:graphicData>
        </a:graphic>
      </p:graphicFrame>
      <p:sp>
        <p:nvSpPr>
          <p:cNvPr id="311298"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pPr>
            <a:r>
              <a:rPr lang="it-IT" sz="1800">
                <a:solidFill>
                  <a:schemeClr val="bg1"/>
                </a:solidFill>
              </a:rPr>
              <a:t>CALL BACK NUMERO VERDE</a:t>
            </a:r>
          </a:p>
          <a:p>
            <a:pPr defTabSz="449263">
              <a:buClr>
                <a:srgbClr val="000000"/>
              </a:buClr>
              <a:buSzPct val="100000"/>
              <a:buFont typeface="Times" pitchFamily="18" charset="0"/>
              <a:buNone/>
            </a:pPr>
            <a:r>
              <a:rPr lang="it-IT" sz="1800" i="1">
                <a:solidFill>
                  <a:schemeClr val="bg1"/>
                </a:solidFill>
              </a:rPr>
              <a:t>Motivi e modalità di contatto</a:t>
            </a:r>
          </a:p>
        </p:txBody>
      </p:sp>
      <p:sp>
        <p:nvSpPr>
          <p:cNvPr id="16" name="Rectangle 8"/>
          <p:cNvSpPr txBox="1">
            <a:spLocks/>
          </p:cNvSpPr>
          <p:nvPr/>
        </p:nvSpPr>
        <p:spPr>
          <a:xfrm>
            <a:off x="760413" y="130175"/>
            <a:ext cx="8204200" cy="1143000"/>
          </a:xfrm>
          <a:prstGeom prst="rect">
            <a:avLst/>
          </a:prstGeom>
          <a:noFill/>
          <a:ln/>
        </p:spPr>
        <p:txBody>
          <a:bodyPr/>
          <a:lstStyle/>
          <a:p>
            <a:pPr>
              <a:defRPr/>
            </a:pPr>
            <a:r>
              <a:rPr lang="it-IT" sz="2100" kern="0" dirty="0">
                <a:solidFill>
                  <a:srgbClr val="3366CC"/>
                </a:solidFill>
                <a:latin typeface="+mj-lt"/>
                <a:ea typeface="+mj-ea"/>
                <a:cs typeface="+mj-cs"/>
              </a:rPr>
              <a:t>MOTIVI E MODALITÀ </a:t>
            </a:r>
            <a:r>
              <a:rPr lang="it-IT" sz="2100" kern="0" dirty="0" err="1">
                <a:solidFill>
                  <a:srgbClr val="3366CC"/>
                </a:solidFill>
                <a:latin typeface="+mj-lt"/>
                <a:ea typeface="+mj-ea"/>
                <a:cs typeface="+mj-cs"/>
              </a:rPr>
              <a:t>DI</a:t>
            </a:r>
            <a:r>
              <a:rPr lang="it-IT" sz="2100" kern="0" dirty="0">
                <a:solidFill>
                  <a:srgbClr val="3366CC"/>
                </a:solidFill>
                <a:latin typeface="+mj-lt"/>
                <a:ea typeface="+mj-ea"/>
                <a:cs typeface="+mj-cs"/>
              </a:rPr>
              <a:t> CONTATTO /4</a:t>
            </a:r>
          </a:p>
        </p:txBody>
      </p:sp>
      <p:sp>
        <p:nvSpPr>
          <p:cNvPr id="311300" name="Rectangle 3"/>
          <p:cNvSpPr>
            <a:spLocks noChangeArrowheads="1"/>
          </p:cNvSpPr>
          <p:nvPr/>
        </p:nvSpPr>
        <p:spPr bwMode="auto">
          <a:xfrm>
            <a:off x="747713" y="1065213"/>
            <a:ext cx="8216900" cy="1008062"/>
          </a:xfrm>
          <a:prstGeom prst="rect">
            <a:avLst/>
          </a:prstGeom>
          <a:noFill/>
          <a:ln w="9525">
            <a:noFill/>
            <a:miter lim="800000"/>
            <a:headEnd/>
            <a:tailEnd/>
          </a:ln>
        </p:spPr>
        <p:txBody>
          <a:bodyPr lIns="90000" tIns="46800" rIns="90000" bIns="46800"/>
          <a:lstStyle/>
          <a:p>
            <a:pPr marL="265113" indent="-265113" algn="just">
              <a:spcBef>
                <a:spcPct val="20000"/>
              </a:spcBef>
              <a:buFont typeface="Times" pitchFamily="18" charset="0"/>
              <a:buBlip>
                <a:blip r:embed="rId4"/>
              </a:buBlip>
            </a:pPr>
            <a:r>
              <a:rPr lang="it-IT" sz="1200">
                <a:solidFill>
                  <a:schemeClr val="tx1"/>
                </a:solidFill>
                <a:latin typeface="Arial" charset="0"/>
              </a:rPr>
              <a:t>Quante altre volte ha dovuto richiamare lo stesso giorno, prima di trovare la linea libera?</a:t>
            </a:r>
          </a:p>
        </p:txBody>
      </p:sp>
      <p:sp>
        <p:nvSpPr>
          <p:cNvPr id="7" name="Segnaposto numero diapositiva 6"/>
          <p:cNvSpPr>
            <a:spLocks noGrp="1"/>
          </p:cNvSpPr>
          <p:nvPr>
            <p:ph type="sldNum" sz="quarter" idx="10"/>
          </p:nvPr>
        </p:nvSpPr>
        <p:spPr/>
        <p:txBody>
          <a:bodyPr/>
          <a:lstStyle/>
          <a:p>
            <a:pPr>
              <a:defRPr/>
            </a:pPr>
            <a:fld id="{F12F8DBC-E3D7-4760-998B-E3ECF1023B3F}" type="slidenum">
              <a:rPr lang="it-IT" smtClean="0"/>
              <a:pPr>
                <a:defRPr/>
              </a:pPr>
              <a:t>132</a:t>
            </a:fld>
            <a:endParaRPr lang="it-IT"/>
          </a:p>
        </p:txBody>
      </p:sp>
      <p:sp>
        <p:nvSpPr>
          <p:cNvPr id="9" name="Text Box 10"/>
          <p:cNvSpPr txBox="1">
            <a:spLocks noChangeArrowheads="1"/>
          </p:cNvSpPr>
          <p:nvPr/>
        </p:nvSpPr>
        <p:spPr bwMode="auto">
          <a:xfrm>
            <a:off x="3429000" y="6097588"/>
            <a:ext cx="3879850" cy="509587"/>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r>
              <a:rPr lang="it-IT" sz="900" dirty="0">
                <a:solidFill>
                  <a:schemeClr val="tx1"/>
                </a:solidFill>
                <a:latin typeface="+mn-lt"/>
              </a:rPr>
              <a:t>UNIVERSO: </a:t>
            </a:r>
            <a:r>
              <a:rPr lang="it-IT" sz="900" dirty="0">
                <a:solidFill>
                  <a:schemeClr val="tx1"/>
                </a:solidFill>
                <a:latin typeface="Arial" charset="0"/>
              </a:rPr>
              <a:t>229.490</a:t>
            </a:r>
            <a:r>
              <a:rPr lang="it-IT" sz="900" dirty="0">
                <a:solidFill>
                  <a:schemeClr val="tx1"/>
                </a:solidFill>
                <a:latin typeface="+mn-lt"/>
              </a:rPr>
              <a:t> UTENZE</a:t>
            </a:r>
          </a:p>
          <a:p>
            <a:pPr algn="ctr" defTabSz="449263">
              <a:buClr>
                <a:srgbClr val="000000"/>
              </a:buClr>
              <a:buSzPct val="100000"/>
              <a:buFont typeface="Times" pitchFamily="18" charset="0"/>
              <a:buNone/>
              <a:defRPr/>
            </a:pPr>
            <a:r>
              <a:rPr lang="it-IT" sz="900" dirty="0">
                <a:solidFill>
                  <a:schemeClr val="tx1"/>
                </a:solidFill>
                <a:latin typeface="+mn-lt"/>
              </a:rPr>
              <a:t>BASE: </a:t>
            </a:r>
            <a:r>
              <a:rPr lang="it-IT" sz="900" dirty="0">
                <a:solidFill>
                  <a:schemeClr val="tx1"/>
                </a:solidFill>
              </a:rPr>
              <a:t>coloro che hanno trovato la linea occupata (16% campione)</a:t>
            </a:r>
            <a:endParaRPr lang="it-IT" sz="900" dirty="0">
              <a:solidFill>
                <a:schemeClr val="tx1"/>
              </a:solidFill>
              <a:latin typeface="+mn-lt"/>
            </a:endParaRPr>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2321" name="Object 3"/>
          <p:cNvGraphicFramePr>
            <a:graphicFrameLocks noGrp="1" noChangeAspect="1"/>
          </p:cNvGraphicFramePr>
          <p:nvPr>
            <p:ph sz="half" idx="1"/>
          </p:nvPr>
        </p:nvGraphicFramePr>
        <p:xfrm>
          <a:off x="839788" y="974725"/>
          <a:ext cx="3917950" cy="3759200"/>
        </p:xfrm>
        <a:graphic>
          <a:graphicData uri="http://schemas.openxmlformats.org/presentationml/2006/ole">
            <p:oleObj spid="_x0000_s312321" r:id="rId3" imgW="3913971" imgH="3761558" progId="Excel.Chart.8">
              <p:embed/>
            </p:oleObj>
          </a:graphicData>
        </a:graphic>
      </p:graphicFrame>
      <p:grpSp>
        <p:nvGrpSpPr>
          <p:cNvPr id="60419" name="Group 4"/>
          <p:cNvGrpSpPr>
            <a:grpSpLocks/>
          </p:cNvGrpSpPr>
          <p:nvPr/>
        </p:nvGrpSpPr>
        <p:grpSpPr bwMode="auto">
          <a:xfrm>
            <a:off x="4285357" y="4077196"/>
            <a:ext cx="574675" cy="215900"/>
            <a:chOff x="2629" y="2115"/>
            <a:chExt cx="342" cy="226"/>
          </a:xfrm>
          <a:solidFill>
            <a:srgbClr val="F8FF00"/>
          </a:solidFill>
        </p:grpSpPr>
        <p:sp>
          <p:nvSpPr>
            <p:cNvPr id="60465" name="AutoShape 5"/>
            <p:cNvSpPr>
              <a:spLocks noChangeArrowheads="1"/>
            </p:cNvSpPr>
            <p:nvPr/>
          </p:nvSpPr>
          <p:spPr bwMode="auto">
            <a:xfrm>
              <a:off x="2789" y="2115"/>
              <a:ext cx="182" cy="226"/>
            </a:xfrm>
            <a:prstGeom prst="chevron">
              <a:avLst>
                <a:gd name="adj" fmla="val 25000"/>
              </a:avLst>
            </a:prstGeom>
            <a:grpFill/>
            <a:ln w="12700" algn="ctr">
              <a:noFill/>
              <a:miter lim="800000"/>
              <a:headEnd/>
              <a:tailEnd/>
            </a:ln>
          </p:spPr>
          <p:txBody>
            <a:bodyPr wrap="none" lIns="90000" tIns="46800" rIns="90000" bIns="46800" anchor="ctr"/>
            <a:lstStyle/>
            <a:p>
              <a:pPr algn="ctr">
                <a:buClr>
                  <a:srgbClr val="000000"/>
                </a:buClr>
                <a:buSzPct val="100000"/>
                <a:buFont typeface="Times" pitchFamily="18" charset="0"/>
                <a:buNone/>
                <a:defRPr/>
              </a:pPr>
              <a:endParaRPr lang="it-IT" b="1"/>
            </a:p>
          </p:txBody>
        </p:sp>
        <p:sp>
          <p:nvSpPr>
            <p:cNvPr id="60466" name="AutoShape 6"/>
            <p:cNvSpPr>
              <a:spLocks noChangeArrowheads="1"/>
            </p:cNvSpPr>
            <p:nvPr/>
          </p:nvSpPr>
          <p:spPr bwMode="auto">
            <a:xfrm>
              <a:off x="2629" y="2115"/>
              <a:ext cx="182" cy="226"/>
            </a:xfrm>
            <a:prstGeom prst="chevron">
              <a:avLst>
                <a:gd name="adj" fmla="val 25000"/>
              </a:avLst>
            </a:prstGeom>
            <a:grpFill/>
            <a:ln w="12700" algn="ctr">
              <a:noFill/>
              <a:miter lim="800000"/>
              <a:headEnd/>
              <a:tailEnd/>
            </a:ln>
          </p:spPr>
          <p:txBody>
            <a:bodyPr wrap="none" lIns="90000" tIns="46800" rIns="90000" bIns="46800" anchor="ctr"/>
            <a:lstStyle/>
            <a:p>
              <a:pPr algn="ctr">
                <a:buClr>
                  <a:srgbClr val="000000"/>
                </a:buClr>
                <a:buSzPct val="100000"/>
                <a:buFont typeface="Times" pitchFamily="18" charset="0"/>
                <a:buNone/>
                <a:defRPr/>
              </a:pPr>
              <a:endParaRPr lang="it-IT" b="1"/>
            </a:p>
          </p:txBody>
        </p:sp>
      </p:grpSp>
      <p:sp>
        <p:nvSpPr>
          <p:cNvPr id="312323" name="Line 7"/>
          <p:cNvSpPr>
            <a:spLocks noChangeShapeType="1"/>
          </p:cNvSpPr>
          <p:nvPr/>
        </p:nvSpPr>
        <p:spPr bwMode="auto">
          <a:xfrm>
            <a:off x="8029575" y="3070225"/>
            <a:ext cx="0" cy="1727200"/>
          </a:xfrm>
          <a:prstGeom prst="line">
            <a:avLst/>
          </a:prstGeom>
          <a:noFill/>
          <a:ln w="57150">
            <a:solidFill>
              <a:schemeClr val="bg1"/>
            </a:solidFill>
            <a:round/>
            <a:headEnd/>
            <a:tailEnd/>
          </a:ln>
        </p:spPr>
        <p:txBody>
          <a:bodyPr lIns="90000" tIns="46800" rIns="90000" bIns="46800"/>
          <a:lstStyle/>
          <a:p>
            <a:endParaRPr lang="it-IT"/>
          </a:p>
        </p:txBody>
      </p:sp>
      <p:sp>
        <p:nvSpPr>
          <p:cNvPr id="312324" name="Text Box 8"/>
          <p:cNvSpPr txBox="1">
            <a:spLocks noChangeArrowheads="1"/>
          </p:cNvSpPr>
          <p:nvPr/>
        </p:nvSpPr>
        <p:spPr bwMode="auto">
          <a:xfrm>
            <a:off x="5076825" y="3933825"/>
            <a:ext cx="3492500" cy="436563"/>
          </a:xfrm>
          <a:prstGeom prst="rect">
            <a:avLst/>
          </a:prstGeom>
          <a:noFill/>
          <a:ln w="9525">
            <a:noFill/>
            <a:miter lim="800000"/>
            <a:headEnd/>
            <a:tailEnd/>
          </a:ln>
        </p:spPr>
        <p:txBody>
          <a:bodyPr lIns="169695" tIns="124443" rIns="169695" bIns="124443" anchor="ctr">
            <a:spAutoFit/>
          </a:bodyPr>
          <a:lstStyle/>
          <a:p>
            <a:pPr marL="177800" indent="-177800" defTabSz="957263">
              <a:buClr>
                <a:srgbClr val="000000"/>
              </a:buClr>
              <a:buSzPct val="100000"/>
              <a:buFont typeface="Times" pitchFamily="18" charset="0"/>
              <a:buBlip>
                <a:blip r:embed="rId4"/>
              </a:buBlip>
            </a:pPr>
            <a:r>
              <a:rPr lang="it-IT" sz="1200">
                <a:solidFill>
                  <a:schemeClr val="tx1"/>
                </a:solidFill>
                <a:latin typeface="Arial" charset="0"/>
              </a:rPr>
              <a:t>Cosa dovrà fare ancora?</a:t>
            </a:r>
            <a:r>
              <a:rPr lang="it-IT" sz="1200" i="1">
                <a:solidFill>
                  <a:schemeClr val="tx1"/>
                </a:solidFill>
                <a:latin typeface="Arial" charset="0"/>
              </a:rPr>
              <a:t> (risposta multipla)</a:t>
            </a:r>
            <a:endParaRPr lang="it-IT" sz="1200">
              <a:solidFill>
                <a:schemeClr val="tx1"/>
              </a:solidFill>
              <a:latin typeface="Arial" charset="0"/>
            </a:endParaRPr>
          </a:p>
        </p:txBody>
      </p:sp>
      <p:sp>
        <p:nvSpPr>
          <p:cNvPr id="312325" name="Text Box 10"/>
          <p:cNvSpPr txBox="1">
            <a:spLocks noChangeArrowheads="1"/>
          </p:cNvSpPr>
          <p:nvPr/>
        </p:nvSpPr>
        <p:spPr bwMode="auto">
          <a:xfrm>
            <a:off x="4787900" y="750888"/>
            <a:ext cx="3600450" cy="620712"/>
          </a:xfrm>
          <a:prstGeom prst="rect">
            <a:avLst/>
          </a:prstGeom>
          <a:noFill/>
          <a:ln w="9525">
            <a:noFill/>
            <a:miter lim="800000"/>
            <a:headEnd/>
            <a:tailEnd/>
          </a:ln>
        </p:spPr>
        <p:txBody>
          <a:bodyPr lIns="169695" tIns="124443" rIns="169695" bIns="124443" anchor="ctr">
            <a:spAutoFit/>
          </a:bodyPr>
          <a:lstStyle/>
          <a:p>
            <a:pPr marL="177800" indent="-177800" defTabSz="957263">
              <a:buClr>
                <a:srgbClr val="000000"/>
              </a:buClr>
              <a:buSzPct val="100000"/>
              <a:buFont typeface="Times" pitchFamily="18" charset="0"/>
              <a:buBlip>
                <a:blip r:embed="rId4"/>
              </a:buBlip>
            </a:pPr>
            <a:r>
              <a:rPr lang="it-IT" sz="1200">
                <a:solidFill>
                  <a:schemeClr val="tx1"/>
                </a:solidFill>
                <a:latin typeface="Arial" charset="0"/>
              </a:rPr>
              <a:t>Per quali motivi non è riuscito a risolvere la sua richiesta? </a:t>
            </a:r>
            <a:r>
              <a:rPr lang="it-IT" sz="1200" i="1">
                <a:solidFill>
                  <a:schemeClr val="tx1"/>
                </a:solidFill>
                <a:latin typeface="Arial" charset="0"/>
              </a:rPr>
              <a:t>(risposta multipla)</a:t>
            </a:r>
          </a:p>
        </p:txBody>
      </p:sp>
      <p:grpSp>
        <p:nvGrpSpPr>
          <p:cNvPr id="312326" name="Group 11"/>
          <p:cNvGrpSpPr>
            <a:grpSpLocks/>
          </p:cNvGrpSpPr>
          <p:nvPr/>
        </p:nvGrpSpPr>
        <p:grpSpPr bwMode="auto">
          <a:xfrm>
            <a:off x="4357688" y="1628775"/>
            <a:ext cx="574675" cy="215900"/>
            <a:chOff x="2629" y="2115"/>
            <a:chExt cx="342" cy="226"/>
          </a:xfrm>
        </p:grpSpPr>
        <p:sp>
          <p:nvSpPr>
            <p:cNvPr id="312362" name="AutoShape 12"/>
            <p:cNvSpPr>
              <a:spLocks noChangeArrowheads="1"/>
            </p:cNvSpPr>
            <p:nvPr/>
          </p:nvSpPr>
          <p:spPr bwMode="auto">
            <a:xfrm>
              <a:off x="2789" y="2115"/>
              <a:ext cx="182" cy="226"/>
            </a:xfrm>
            <a:prstGeom prst="chevron">
              <a:avLst>
                <a:gd name="adj" fmla="val 25000"/>
              </a:avLst>
            </a:prstGeom>
            <a:solidFill>
              <a:srgbClr val="FF0000"/>
            </a:solidFill>
            <a:ln w="12700" algn="ctr">
              <a:noFill/>
              <a:miter lim="800000"/>
              <a:headEnd/>
              <a:tailEnd/>
            </a:ln>
          </p:spPr>
          <p:txBody>
            <a:bodyPr wrap="none" lIns="90000" tIns="46800" rIns="90000" bIns="46800" anchor="ctr"/>
            <a:lstStyle/>
            <a:p>
              <a:pPr algn="ctr">
                <a:buClr>
                  <a:srgbClr val="000000"/>
                </a:buClr>
                <a:buSzPct val="100000"/>
                <a:buFont typeface="Times" pitchFamily="18" charset="0"/>
                <a:buNone/>
              </a:pPr>
              <a:endParaRPr lang="it-IT" b="1"/>
            </a:p>
          </p:txBody>
        </p:sp>
        <p:sp>
          <p:nvSpPr>
            <p:cNvPr id="312363" name="AutoShape 13"/>
            <p:cNvSpPr>
              <a:spLocks noChangeArrowheads="1"/>
            </p:cNvSpPr>
            <p:nvPr/>
          </p:nvSpPr>
          <p:spPr bwMode="auto">
            <a:xfrm>
              <a:off x="2629" y="2115"/>
              <a:ext cx="182" cy="226"/>
            </a:xfrm>
            <a:prstGeom prst="chevron">
              <a:avLst>
                <a:gd name="adj" fmla="val 25000"/>
              </a:avLst>
            </a:prstGeom>
            <a:solidFill>
              <a:srgbClr val="FF0000"/>
            </a:solidFill>
            <a:ln w="12700" algn="ctr">
              <a:noFill/>
              <a:miter lim="800000"/>
              <a:headEnd/>
              <a:tailEnd/>
            </a:ln>
          </p:spPr>
          <p:txBody>
            <a:bodyPr wrap="none" lIns="90000" tIns="46800" rIns="90000" bIns="46800" anchor="ctr"/>
            <a:lstStyle/>
            <a:p>
              <a:pPr algn="ctr">
                <a:buClr>
                  <a:srgbClr val="000000"/>
                </a:buClr>
                <a:buSzPct val="100000"/>
                <a:buFont typeface="Times" pitchFamily="18" charset="0"/>
                <a:buNone/>
              </a:pPr>
              <a:endParaRPr lang="it-IT" b="1"/>
            </a:p>
          </p:txBody>
        </p:sp>
      </p:grpSp>
      <p:sp>
        <p:nvSpPr>
          <p:cNvPr id="312327" name="Rectangle 16"/>
          <p:cNvSpPr>
            <a:spLocks noGrp="1" noChangeArrowheads="1"/>
          </p:cNvSpPr>
          <p:nvPr>
            <p:ph type="title"/>
          </p:nvPr>
        </p:nvSpPr>
        <p:spPr>
          <a:xfrm>
            <a:off x="760413" y="53975"/>
            <a:ext cx="8204200" cy="1143000"/>
          </a:xfrm>
        </p:spPr>
        <p:txBody>
          <a:bodyPr/>
          <a:lstStyle/>
          <a:p>
            <a:pPr eaLnBrk="1" hangingPunct="1"/>
            <a:r>
              <a:rPr lang="it-IT" smtClean="0"/>
              <a:t>MOTIVI E MODALITÀ DI CONTATTO /5</a:t>
            </a:r>
          </a:p>
        </p:txBody>
      </p:sp>
      <p:sp>
        <p:nvSpPr>
          <p:cNvPr id="312328"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pPr>
            <a:r>
              <a:rPr lang="it-IT" sz="1800">
                <a:solidFill>
                  <a:schemeClr val="bg1"/>
                </a:solidFill>
              </a:rPr>
              <a:t>CALL BACK NUMERO VERDE</a:t>
            </a:r>
          </a:p>
          <a:p>
            <a:pPr defTabSz="449263">
              <a:buClr>
                <a:srgbClr val="000000"/>
              </a:buClr>
              <a:buSzPct val="100000"/>
              <a:buFont typeface="Times" pitchFamily="18" charset="0"/>
              <a:buNone/>
            </a:pPr>
            <a:r>
              <a:rPr lang="it-IT" sz="1800" i="1">
                <a:solidFill>
                  <a:schemeClr val="bg1"/>
                </a:solidFill>
              </a:rPr>
              <a:t>Motivi e modalità di contatto</a:t>
            </a:r>
          </a:p>
        </p:txBody>
      </p:sp>
      <p:sp>
        <p:nvSpPr>
          <p:cNvPr id="312329" name="Rectangle 3"/>
          <p:cNvSpPr>
            <a:spLocks noChangeArrowheads="1"/>
          </p:cNvSpPr>
          <p:nvPr/>
        </p:nvSpPr>
        <p:spPr bwMode="auto">
          <a:xfrm>
            <a:off x="747713" y="549275"/>
            <a:ext cx="8216900" cy="350838"/>
          </a:xfrm>
          <a:prstGeom prst="rect">
            <a:avLst/>
          </a:prstGeom>
          <a:noFill/>
          <a:ln w="9525">
            <a:noFill/>
            <a:miter lim="800000"/>
            <a:headEnd/>
            <a:tailEnd/>
          </a:ln>
        </p:spPr>
        <p:txBody>
          <a:bodyPr lIns="90000" tIns="46800" rIns="90000" bIns="46800"/>
          <a:lstStyle/>
          <a:p>
            <a:pPr marL="265113" indent="-265113" algn="just">
              <a:spcBef>
                <a:spcPct val="20000"/>
              </a:spcBef>
              <a:buFont typeface="Times" pitchFamily="18" charset="0"/>
              <a:buBlip>
                <a:blip r:embed="rId4"/>
              </a:buBlip>
            </a:pPr>
            <a:r>
              <a:rPr lang="it-IT" sz="1200">
                <a:solidFill>
                  <a:schemeClr val="tx1"/>
                </a:solidFill>
                <a:latin typeface="Arial" charset="0"/>
              </a:rPr>
              <a:t>Con la telefonata al Call Center è riuscito a definire la sua richiesta? </a:t>
            </a:r>
          </a:p>
        </p:txBody>
      </p:sp>
      <p:graphicFrame>
        <p:nvGraphicFramePr>
          <p:cNvPr id="22" name="Tabella 21"/>
          <p:cNvGraphicFramePr>
            <a:graphicFrameLocks noGrp="1"/>
          </p:cNvGraphicFramePr>
          <p:nvPr/>
        </p:nvGraphicFramePr>
        <p:xfrm>
          <a:off x="4932363" y="4292600"/>
          <a:ext cx="3960812" cy="1828800"/>
        </p:xfrm>
        <a:graphic>
          <a:graphicData uri="http://schemas.openxmlformats.org/drawingml/2006/table">
            <a:tbl>
              <a:tblPr>
                <a:tableStyleId>{9D7B26C5-4107-4FEC-AEDC-1716B250A1EF}</a:tableStyleId>
              </a:tblPr>
              <a:tblGrid>
                <a:gridCol w="3417518"/>
                <a:gridCol w="543625"/>
              </a:tblGrid>
              <a:tr h="210527">
                <a:tc>
                  <a:txBody>
                    <a:bodyPr/>
                    <a:lstStyle/>
                    <a:p>
                      <a:pPr algn="l" fontAlgn="b"/>
                      <a:endParaRPr lang="it-IT" sz="1000" b="0" i="0" u="none" strike="noStrike" dirty="0">
                        <a:latin typeface="Arial"/>
                      </a:endParaRPr>
                    </a:p>
                  </a:txBody>
                  <a:tcPr marL="9525" marR="9525" marT="9525" marB="0" anchor="ctr">
                    <a:lnL w="28575" cap="flat" cmpd="sng" algn="ctr">
                      <a:solidFill>
                        <a:srgbClr val="FFFF00"/>
                      </a:solidFill>
                      <a:prstDash val="solid"/>
                      <a:round/>
                      <a:headEnd type="none" w="med" len="med"/>
                      <a:tailEnd type="none" w="med" len="med"/>
                    </a:lnL>
                    <a:lnT w="28575" cap="flat" cmpd="sng" algn="ctr">
                      <a:solidFill>
                        <a:srgbClr val="FFFF00"/>
                      </a:solidFill>
                      <a:prstDash val="solid"/>
                      <a:round/>
                      <a:headEnd type="none" w="med" len="med"/>
                      <a:tailEnd type="none" w="med" len="med"/>
                    </a:lnT>
                  </a:tcPr>
                </a:tc>
                <a:tc>
                  <a:txBody>
                    <a:bodyPr/>
                    <a:lstStyle/>
                    <a:p>
                      <a:pPr algn="ctr" fontAlgn="ctr"/>
                      <a:endParaRPr lang="it-IT" sz="1100" b="0" i="0" u="none" strike="noStrike" dirty="0">
                        <a:latin typeface="Arial"/>
                      </a:endParaRPr>
                    </a:p>
                  </a:txBody>
                  <a:tcPr marL="9525" marR="9525" marT="9525" marB="0" anchor="ctr">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tcPr>
                </a:tc>
              </a:tr>
              <a:tr h="149513">
                <a:tc>
                  <a:txBody>
                    <a:bodyPr/>
                    <a:lstStyle/>
                    <a:p>
                      <a:pPr algn="l" fontAlgn="b"/>
                      <a:r>
                        <a:rPr lang="it-IT" sz="1000" b="0" i="0" u="none" strike="noStrike" dirty="0">
                          <a:latin typeface="Arial"/>
                        </a:rPr>
                        <a:t>Attendere una chiamata dell'azienda</a:t>
                      </a:r>
                    </a:p>
                  </a:txBody>
                  <a:tcPr marL="9525" marR="9525" marT="9525" marB="0" anchor="ctr">
                    <a:lnL w="28575" cap="flat" cmpd="sng" algn="ctr">
                      <a:solidFill>
                        <a:srgbClr val="FFFF00"/>
                      </a:solidFill>
                      <a:prstDash val="solid"/>
                      <a:round/>
                      <a:headEnd type="none" w="med" len="med"/>
                      <a:tailEnd type="none" w="med" len="med"/>
                    </a:lnL>
                  </a:tcPr>
                </a:tc>
                <a:tc>
                  <a:txBody>
                    <a:bodyPr/>
                    <a:lstStyle/>
                    <a:p>
                      <a:pPr algn="ctr" fontAlgn="ctr"/>
                      <a:r>
                        <a:rPr lang="it-IT" sz="1100" b="0" i="0" u="none" strike="noStrike" dirty="0" smtClean="0">
                          <a:latin typeface="Arial"/>
                        </a:rPr>
                        <a:t>46%</a:t>
                      </a:r>
                      <a:endParaRPr lang="it-IT" sz="1100" b="0" i="0" u="none" strike="noStrike" dirty="0">
                        <a:latin typeface="Arial"/>
                      </a:endParaRPr>
                    </a:p>
                  </a:txBody>
                  <a:tcPr marL="9525" marR="9525" marT="9525" marB="0" anchor="ctr">
                    <a:lnR w="28575" cap="flat" cmpd="sng" algn="ctr">
                      <a:solidFill>
                        <a:srgbClr val="FFFF00"/>
                      </a:solidFill>
                      <a:prstDash val="solid"/>
                      <a:round/>
                      <a:headEnd type="none" w="med" len="med"/>
                      <a:tailEnd type="none" w="med" len="med"/>
                    </a:lnR>
                  </a:tcPr>
                </a:tc>
              </a:tr>
              <a:tr h="316812">
                <a:tc>
                  <a:txBody>
                    <a:bodyPr/>
                    <a:lstStyle/>
                    <a:p>
                      <a:pPr algn="l" fontAlgn="b"/>
                      <a:r>
                        <a:rPr lang="it-IT" sz="1000" b="0" i="0" u="none" strike="noStrike" dirty="0">
                          <a:latin typeface="Arial"/>
                        </a:rPr>
                        <a:t>Presentare della documentazione necessaria</a:t>
                      </a:r>
                    </a:p>
                  </a:txBody>
                  <a:tcPr marL="9525" marR="9525" marT="9525" marB="0" anchor="ctr">
                    <a:lnL w="28575" cap="flat" cmpd="sng" algn="ctr">
                      <a:solidFill>
                        <a:srgbClr val="FFFF00"/>
                      </a:solidFill>
                      <a:prstDash val="solid"/>
                      <a:round/>
                      <a:headEnd type="none" w="med" len="med"/>
                      <a:tailEnd type="none" w="med" len="med"/>
                    </a:lnL>
                  </a:tcPr>
                </a:tc>
                <a:tc>
                  <a:txBody>
                    <a:bodyPr/>
                    <a:lstStyle/>
                    <a:p>
                      <a:pPr algn="ctr" fontAlgn="ctr"/>
                      <a:r>
                        <a:rPr lang="it-IT" sz="1100" b="0" i="0" u="none" strike="noStrike" dirty="0" smtClean="0">
                          <a:latin typeface="Arial"/>
                        </a:rPr>
                        <a:t>21%</a:t>
                      </a:r>
                      <a:endParaRPr lang="it-IT" sz="1100" b="0" i="0" u="none" strike="noStrike" dirty="0">
                        <a:latin typeface="Arial"/>
                      </a:endParaRPr>
                    </a:p>
                  </a:txBody>
                  <a:tcPr marL="9525" marR="9525" marT="9525" marB="0" anchor="ctr">
                    <a:lnR w="28575" cap="flat" cmpd="sng" algn="ctr">
                      <a:solidFill>
                        <a:srgbClr val="FFFF00"/>
                      </a:solidFill>
                      <a:prstDash val="solid"/>
                      <a:round/>
                      <a:headEnd type="none" w="med" len="med"/>
                      <a:tailEnd type="none" w="med" len="med"/>
                    </a:lnR>
                  </a:tcPr>
                </a:tc>
              </a:tr>
              <a:tr h="316812">
                <a:tc>
                  <a:txBody>
                    <a:bodyPr/>
                    <a:lstStyle/>
                    <a:p>
                      <a:pPr algn="l" fontAlgn="b"/>
                      <a:r>
                        <a:rPr lang="it-IT" sz="1000" b="0" i="0" u="none" strike="noStrike" dirty="0" smtClean="0">
                          <a:latin typeface="Arial"/>
                        </a:rPr>
                        <a:t>Recarmi presso gli sportelli dell’azienda</a:t>
                      </a:r>
                      <a:endParaRPr lang="it-IT" sz="1000" b="0" i="0" u="none" strike="noStrike" dirty="0">
                        <a:latin typeface="Arial"/>
                      </a:endParaRPr>
                    </a:p>
                  </a:txBody>
                  <a:tcPr marL="9525" marR="9525" marT="9525" marB="0" anchor="ctr">
                    <a:lnL w="28575" cap="flat" cmpd="sng" algn="ctr">
                      <a:solidFill>
                        <a:srgbClr val="FFFF00"/>
                      </a:solidFill>
                      <a:prstDash val="solid"/>
                      <a:round/>
                      <a:headEnd type="none" w="med" len="med"/>
                      <a:tailEnd type="none" w="med" len="med"/>
                    </a:lnL>
                  </a:tcPr>
                </a:tc>
                <a:tc>
                  <a:txBody>
                    <a:bodyPr/>
                    <a:lstStyle/>
                    <a:p>
                      <a:pPr algn="ctr" fontAlgn="ctr"/>
                      <a:r>
                        <a:rPr lang="it-IT" sz="1100" b="0" i="0" u="none" strike="noStrike" dirty="0" smtClean="0">
                          <a:latin typeface="Arial"/>
                        </a:rPr>
                        <a:t>18%</a:t>
                      </a:r>
                      <a:endParaRPr lang="it-IT" sz="1100" b="0" i="0" u="none" strike="noStrike" dirty="0">
                        <a:latin typeface="Arial"/>
                      </a:endParaRPr>
                    </a:p>
                  </a:txBody>
                  <a:tcPr marL="9525" marR="9525" marT="9525" marB="0" anchor="ctr">
                    <a:lnR w="28575" cap="flat" cmpd="sng" algn="ctr">
                      <a:solidFill>
                        <a:srgbClr val="FFFF00"/>
                      </a:solidFill>
                      <a:prstDash val="solid"/>
                      <a:round/>
                      <a:headEnd type="none" w="med" len="med"/>
                      <a:tailEnd type="none" w="med" len="med"/>
                    </a:lnR>
                  </a:tcPr>
                </a:tc>
              </a:tr>
              <a:tr h="316812">
                <a:tc>
                  <a:txBody>
                    <a:bodyPr/>
                    <a:lstStyle/>
                    <a:p>
                      <a:pPr algn="l" fontAlgn="b"/>
                      <a:r>
                        <a:rPr lang="it-IT" sz="1000" b="0" i="0" u="none" strike="noStrike" dirty="0">
                          <a:latin typeface="Arial"/>
                        </a:rPr>
                        <a:t>Chiamare nuovamente il servizio clienti del  call center</a:t>
                      </a:r>
                    </a:p>
                  </a:txBody>
                  <a:tcPr marL="9525" marR="9525" marT="9525" marB="0" anchor="ctr">
                    <a:lnL w="28575" cap="flat" cmpd="sng" algn="ctr">
                      <a:solidFill>
                        <a:srgbClr val="FFFF00"/>
                      </a:solidFill>
                      <a:prstDash val="solid"/>
                      <a:round/>
                      <a:headEnd type="none" w="med" len="med"/>
                      <a:tailEnd type="none" w="med" len="med"/>
                    </a:lnL>
                  </a:tcPr>
                </a:tc>
                <a:tc>
                  <a:txBody>
                    <a:bodyPr/>
                    <a:lstStyle/>
                    <a:p>
                      <a:pPr algn="ctr" fontAlgn="ctr"/>
                      <a:r>
                        <a:rPr lang="it-IT" sz="1100" b="0" i="0" u="none" strike="noStrike" dirty="0" smtClean="0">
                          <a:latin typeface="Arial"/>
                        </a:rPr>
                        <a:t>11%</a:t>
                      </a:r>
                      <a:endParaRPr lang="it-IT" sz="1100" b="0" i="0" u="none" strike="noStrike" dirty="0">
                        <a:latin typeface="Arial"/>
                      </a:endParaRPr>
                    </a:p>
                  </a:txBody>
                  <a:tcPr marL="9525" marR="9525" marT="9525" marB="0" anchor="ctr">
                    <a:lnR w="28575" cap="flat" cmpd="sng" algn="ctr">
                      <a:solidFill>
                        <a:srgbClr val="FFFF00"/>
                      </a:solidFill>
                      <a:prstDash val="solid"/>
                      <a:round/>
                      <a:headEnd type="none" w="med" len="med"/>
                      <a:tailEnd type="none" w="med" len="med"/>
                    </a:lnR>
                  </a:tcPr>
                </a:tc>
              </a:tr>
              <a:tr h="280280">
                <a:tc>
                  <a:txBody>
                    <a:bodyPr/>
                    <a:lstStyle/>
                    <a:p>
                      <a:pPr algn="l" fontAlgn="b"/>
                      <a:r>
                        <a:rPr lang="it-IT" sz="1000" b="0" i="0" u="none" strike="noStrike" dirty="0" smtClean="0">
                          <a:latin typeface="Arial"/>
                        </a:rPr>
                        <a:t>Fare</a:t>
                      </a:r>
                      <a:r>
                        <a:rPr lang="it-IT" sz="1000" b="0" i="0" u="none" strike="noStrike" baseline="0" dirty="0" smtClean="0">
                          <a:latin typeface="Arial"/>
                        </a:rPr>
                        <a:t> dei pagamenti per dar corso alla pratica</a:t>
                      </a:r>
                      <a:endParaRPr lang="it-IT" sz="1000" b="0" i="0" u="none" strike="noStrike" dirty="0">
                        <a:latin typeface="Arial"/>
                      </a:endParaRPr>
                    </a:p>
                  </a:txBody>
                  <a:tcPr marL="9525" marR="9525" marT="9525" marB="0" anchor="ctr">
                    <a:lnL w="28575" cap="flat" cmpd="sng" algn="ctr">
                      <a:solidFill>
                        <a:srgbClr val="FFFF00"/>
                      </a:solidFill>
                      <a:prstDash val="solid"/>
                      <a:round/>
                      <a:headEnd type="none" w="med" len="med"/>
                      <a:tailEnd type="none" w="med" len="med"/>
                    </a:lnL>
                    <a:noFill/>
                  </a:tcPr>
                </a:tc>
                <a:tc>
                  <a:txBody>
                    <a:bodyPr/>
                    <a:lstStyle/>
                    <a:p>
                      <a:pPr algn="ctr" fontAlgn="ctr"/>
                      <a:r>
                        <a:rPr lang="it-IT" sz="1100" b="0" i="0" u="none" strike="noStrike" dirty="0" smtClean="0">
                          <a:latin typeface="Arial"/>
                        </a:rPr>
                        <a:t>9%</a:t>
                      </a:r>
                      <a:endParaRPr lang="it-IT" sz="1100" b="0" i="0" u="none" strike="noStrike" dirty="0">
                        <a:latin typeface="Arial"/>
                      </a:endParaRPr>
                    </a:p>
                  </a:txBody>
                  <a:tcPr marL="9525" marR="9525" marT="9525" marB="0" anchor="ctr">
                    <a:lnR w="28575" cap="flat" cmpd="sng" algn="ctr">
                      <a:solidFill>
                        <a:srgbClr val="FFFF00"/>
                      </a:solidFill>
                      <a:prstDash val="solid"/>
                      <a:round/>
                      <a:headEnd type="none" w="med" len="med"/>
                      <a:tailEnd type="none" w="med" len="med"/>
                    </a:lnR>
                    <a:noFill/>
                  </a:tcPr>
                </a:tc>
              </a:tr>
              <a:tr h="210527">
                <a:tc>
                  <a:txBody>
                    <a:bodyPr/>
                    <a:lstStyle/>
                    <a:p>
                      <a:pPr algn="l" fontAlgn="b"/>
                      <a:endParaRPr lang="it-IT" sz="1000" b="0" i="0" u="none" strike="noStrike" dirty="0">
                        <a:latin typeface="Arial"/>
                      </a:endParaRPr>
                    </a:p>
                  </a:txBody>
                  <a:tcPr marL="9525" marR="9525" marT="9525" marB="0" anchor="ctr">
                    <a:lnL w="28575" cap="flat" cmpd="sng" algn="ctr">
                      <a:solidFill>
                        <a:srgbClr val="FFFF00"/>
                      </a:solidFill>
                      <a:prstDash val="solid"/>
                      <a:round/>
                      <a:headEnd type="none" w="med" len="med"/>
                      <a:tailEnd type="none" w="med" len="med"/>
                    </a:lnL>
                    <a:lnB w="28575" cap="flat" cmpd="sng" algn="ctr">
                      <a:solidFill>
                        <a:srgbClr val="FFFF00"/>
                      </a:solidFill>
                      <a:prstDash val="solid"/>
                      <a:round/>
                      <a:headEnd type="none" w="med" len="med"/>
                      <a:tailEnd type="none" w="med" len="med"/>
                    </a:lnB>
                  </a:tcPr>
                </a:tc>
                <a:tc>
                  <a:txBody>
                    <a:bodyPr/>
                    <a:lstStyle/>
                    <a:p>
                      <a:pPr algn="ctr" fontAlgn="ctr"/>
                      <a:endParaRPr lang="it-IT" sz="1100" b="0" i="0" u="none" strike="noStrike" dirty="0">
                        <a:latin typeface="Arial"/>
                      </a:endParaRPr>
                    </a:p>
                  </a:txBody>
                  <a:tcPr marL="9525" marR="9525" marT="9525" marB="0" anchor="ctr">
                    <a:lnR w="28575" cap="flat" cmpd="sng" algn="ctr">
                      <a:solidFill>
                        <a:srgbClr val="FFFF00"/>
                      </a:solidFill>
                      <a:prstDash val="solid"/>
                      <a:round/>
                      <a:headEnd type="none" w="med" len="med"/>
                      <a:tailEnd type="none" w="med" len="med"/>
                    </a:lnR>
                    <a:lnB w="28575" cap="flat" cmpd="sng" algn="ctr">
                      <a:solidFill>
                        <a:srgbClr val="FFFF00"/>
                      </a:solidFill>
                      <a:prstDash val="solid"/>
                      <a:round/>
                      <a:headEnd type="none" w="med" len="med"/>
                      <a:tailEnd type="none" w="med" len="med"/>
                    </a:lnB>
                  </a:tcPr>
                </a:tc>
              </a:tr>
            </a:tbl>
          </a:graphicData>
        </a:graphic>
      </p:graphicFrame>
      <p:graphicFrame>
        <p:nvGraphicFramePr>
          <p:cNvPr id="25" name="Tabella 24"/>
          <p:cNvGraphicFramePr>
            <a:graphicFrameLocks noGrp="1"/>
          </p:cNvGraphicFramePr>
          <p:nvPr/>
        </p:nvGraphicFramePr>
        <p:xfrm>
          <a:off x="4999038" y="1254125"/>
          <a:ext cx="3676650" cy="1131888"/>
        </p:xfrm>
        <a:graphic>
          <a:graphicData uri="http://schemas.openxmlformats.org/drawingml/2006/table">
            <a:tbl>
              <a:tblPr>
                <a:tableStyleId>{9D7B26C5-4107-4FEC-AEDC-1716B250A1EF}</a:tableStyleId>
              </a:tblPr>
              <a:tblGrid>
                <a:gridCol w="3214710"/>
                <a:gridCol w="462832"/>
              </a:tblGrid>
              <a:tr h="273846">
                <a:tc>
                  <a:txBody>
                    <a:bodyPr/>
                    <a:lstStyle/>
                    <a:p>
                      <a:pPr marL="0" marR="0" indent="0" algn="l" defTabSz="914400" rtl="0" eaLnBrk="1" fontAlgn="t" latinLnBrk="0" hangingPunct="1">
                        <a:lnSpc>
                          <a:spcPct val="100000"/>
                        </a:lnSpc>
                        <a:spcBef>
                          <a:spcPts val="0"/>
                        </a:spcBef>
                        <a:spcAft>
                          <a:spcPts val="0"/>
                        </a:spcAft>
                        <a:buClrTx/>
                        <a:buSzTx/>
                        <a:buFontTx/>
                        <a:buNone/>
                        <a:tabLst/>
                        <a:defRPr/>
                      </a:pPr>
                      <a:endParaRPr lang="it-IT" sz="1100" b="0" i="0" u="none" strike="noStrike" kern="1200" dirty="0" smtClean="0">
                        <a:solidFill>
                          <a:schemeClr val="tx1"/>
                        </a:solidFill>
                        <a:latin typeface="+mn-lt"/>
                        <a:ea typeface="+mn-ea"/>
                        <a:cs typeface="+mn-cs"/>
                      </a:endParaRPr>
                    </a:p>
                    <a:p>
                      <a:pPr marL="0" marR="0" indent="0" algn="l" defTabSz="914400" rtl="0" eaLnBrk="1" fontAlgn="t" latinLnBrk="0" hangingPunct="1">
                        <a:lnSpc>
                          <a:spcPct val="100000"/>
                        </a:lnSpc>
                        <a:spcBef>
                          <a:spcPts val="0"/>
                        </a:spcBef>
                        <a:spcAft>
                          <a:spcPts val="0"/>
                        </a:spcAft>
                        <a:buClrTx/>
                        <a:buSzTx/>
                        <a:buFontTx/>
                        <a:buNone/>
                        <a:tabLst/>
                        <a:defRPr/>
                      </a:pPr>
                      <a:r>
                        <a:rPr lang="it-IT" sz="1100" b="0" i="0" u="none" strike="noStrike" kern="1200" dirty="0" smtClean="0">
                          <a:solidFill>
                            <a:schemeClr val="tx1"/>
                          </a:solidFill>
                          <a:latin typeface="+mn-lt"/>
                          <a:ea typeface="+mn-ea"/>
                          <a:cs typeface="+mn-cs"/>
                        </a:rPr>
                        <a:t>Rimandato a più persone ma non sono riuscito comunque a risolvere </a:t>
                      </a:r>
                      <a:endParaRPr lang="it-IT" sz="1100" b="0" i="0" u="none" strike="noStrike" kern="1200" dirty="0">
                        <a:solidFill>
                          <a:schemeClr val="tx1"/>
                        </a:solidFill>
                        <a:latin typeface="+mn-lt"/>
                        <a:ea typeface="+mn-ea"/>
                        <a:cs typeface="+mn-cs"/>
                      </a:endParaRPr>
                    </a:p>
                  </a:txBody>
                  <a:tcPr marL="9525" marR="9525" marT="9525" marB="0" anchor="ctr">
                    <a:lnL w="28575" cap="flat" cmpd="sng" algn="ctr">
                      <a:solidFill>
                        <a:srgbClr val="FF0000"/>
                      </a:solidFill>
                      <a:prstDash val="solid"/>
                      <a:round/>
                      <a:headEnd type="none" w="med" len="med"/>
                      <a:tailEnd type="none" w="med" len="med"/>
                    </a:lnL>
                    <a:lnT w="28575" cap="flat" cmpd="sng" algn="ctr">
                      <a:solidFill>
                        <a:srgbClr val="FF0000"/>
                      </a:solidFill>
                      <a:prstDash val="solid"/>
                      <a:round/>
                      <a:headEnd type="none" w="med" len="med"/>
                      <a:tailEnd type="none" w="med" len="med"/>
                    </a:lnT>
                  </a:tcPr>
                </a:tc>
                <a:tc>
                  <a:txBody>
                    <a:bodyPr/>
                    <a:lstStyle/>
                    <a:p>
                      <a:pPr algn="ctr" fontAlgn="ctr"/>
                      <a:r>
                        <a:rPr lang="it-IT" sz="1100" b="0" i="0" u="none" strike="noStrike" kern="1200" dirty="0" smtClean="0">
                          <a:solidFill>
                            <a:schemeClr val="tx1"/>
                          </a:solidFill>
                          <a:latin typeface="Arial"/>
                          <a:ea typeface="+mn-ea"/>
                          <a:cs typeface="+mn-cs"/>
                        </a:rPr>
                        <a:t>52%</a:t>
                      </a:r>
                      <a:endParaRPr lang="it-IT" sz="1100" b="0" i="0" u="none" strike="noStrike" kern="1200" dirty="0">
                        <a:solidFill>
                          <a:schemeClr val="tx1"/>
                        </a:solidFill>
                        <a:latin typeface="Arial"/>
                        <a:ea typeface="+mn-ea"/>
                        <a:cs typeface="+mn-cs"/>
                      </a:endParaRPr>
                    </a:p>
                  </a:txBody>
                  <a:tcPr marL="9525" marR="9525" marT="9525" marB="0" anchor="ctr">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tcPr>
                </a:tc>
              </a:tr>
              <a:tr h="273846">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it-IT" sz="1100" b="0" i="0" u="none" strike="noStrike" kern="1200" dirty="0" smtClean="0">
                          <a:solidFill>
                            <a:schemeClr val="tx1"/>
                          </a:solidFill>
                          <a:latin typeface="+mn-lt"/>
                          <a:ea typeface="+mn-ea"/>
                          <a:cs typeface="+mn-cs"/>
                        </a:rPr>
                        <a:t>Devo andare di persona all’ufficio competente</a:t>
                      </a:r>
                    </a:p>
                  </a:txBody>
                  <a:tcPr marL="9525" marR="9525" marT="9525" marB="0" anchor="ctr">
                    <a:lnL w="28575" cap="flat" cmpd="sng" algn="ctr">
                      <a:solidFill>
                        <a:srgbClr val="FF0000"/>
                      </a:solidFill>
                      <a:prstDash val="solid"/>
                      <a:round/>
                      <a:headEnd type="none" w="med" len="med"/>
                      <a:tailEnd type="none" w="med" len="med"/>
                    </a:lnL>
                  </a:tcPr>
                </a:tc>
                <a:tc>
                  <a:txBody>
                    <a:bodyPr/>
                    <a:lstStyle/>
                    <a:p>
                      <a:pPr algn="ctr" fontAlgn="ctr"/>
                      <a:r>
                        <a:rPr lang="it-IT" sz="1100" b="0" i="0" u="none" strike="noStrike" kern="1200" dirty="0" smtClean="0">
                          <a:solidFill>
                            <a:schemeClr val="tx1"/>
                          </a:solidFill>
                          <a:latin typeface="Arial"/>
                          <a:ea typeface="+mn-ea"/>
                          <a:cs typeface="+mn-cs"/>
                        </a:rPr>
                        <a:t>36%</a:t>
                      </a:r>
                      <a:endParaRPr lang="it-IT" sz="1100" b="0" i="0" u="none" strike="noStrike" kern="1200" dirty="0">
                        <a:solidFill>
                          <a:schemeClr val="tx1"/>
                        </a:solidFill>
                        <a:latin typeface="Arial"/>
                        <a:ea typeface="+mn-ea"/>
                        <a:cs typeface="+mn-cs"/>
                      </a:endParaRPr>
                    </a:p>
                  </a:txBody>
                  <a:tcPr marL="9525" marR="9525" marT="9525" marB="0" anchor="ctr">
                    <a:lnR w="28575" cap="flat" cmpd="sng" algn="ctr">
                      <a:solidFill>
                        <a:srgbClr val="FF0000"/>
                      </a:solidFill>
                      <a:prstDash val="solid"/>
                      <a:round/>
                      <a:headEnd type="none" w="med" len="med"/>
                      <a:tailEnd type="none" w="med" len="med"/>
                    </a:lnR>
                  </a:tcPr>
                </a:tc>
              </a:tr>
              <a:tr h="273846">
                <a:tc>
                  <a:txBody>
                    <a:bodyPr/>
                    <a:lstStyle/>
                    <a:p>
                      <a:pPr algn="l" rtl="0" fontAlgn="t"/>
                      <a:r>
                        <a:rPr lang="it-IT" sz="1100" b="0" i="0" u="none" strike="noStrike" kern="1200" dirty="0" smtClean="0">
                          <a:solidFill>
                            <a:schemeClr val="tx1"/>
                          </a:solidFill>
                          <a:latin typeface="+mn-lt"/>
                          <a:ea typeface="+mn-ea"/>
                          <a:cs typeface="+mn-cs"/>
                        </a:rPr>
                        <a:t>Devo procurarmi della documentazione e poi ricontattarli</a:t>
                      </a:r>
                      <a:endParaRPr lang="it-IT" sz="1100" b="0" i="0" u="none" strike="noStrike" kern="1200" dirty="0">
                        <a:solidFill>
                          <a:schemeClr val="tx1"/>
                        </a:solidFill>
                        <a:latin typeface="+mn-lt"/>
                        <a:ea typeface="+mn-ea"/>
                        <a:cs typeface="+mn-cs"/>
                      </a:endParaRPr>
                    </a:p>
                  </a:txBody>
                  <a:tcPr marL="9525" marR="9525" marT="9525" marB="0" anchor="ctr">
                    <a:lnL w="28575" cap="flat" cmpd="sng" algn="ctr">
                      <a:solidFill>
                        <a:srgbClr val="FF0000"/>
                      </a:solidFill>
                      <a:prstDash val="solid"/>
                      <a:round/>
                      <a:headEnd type="none" w="med" len="med"/>
                      <a:tailEnd type="none" w="med" len="med"/>
                    </a:lnL>
                    <a:lnB w="28575" cap="flat" cmpd="sng" algn="ctr">
                      <a:solidFill>
                        <a:srgbClr val="FF0000"/>
                      </a:solidFill>
                      <a:prstDash val="solid"/>
                      <a:round/>
                      <a:headEnd type="none" w="med" len="med"/>
                      <a:tailEnd type="none" w="med" len="med"/>
                    </a:lnB>
                    <a:noFill/>
                  </a:tcPr>
                </a:tc>
                <a:tc>
                  <a:txBody>
                    <a:bodyPr/>
                    <a:lstStyle/>
                    <a:p>
                      <a:pPr algn="ctr" fontAlgn="ctr"/>
                      <a:r>
                        <a:rPr lang="it-IT" sz="1100" b="0" i="0" u="none" strike="noStrike" kern="1200" dirty="0" smtClean="0">
                          <a:solidFill>
                            <a:schemeClr val="tx1"/>
                          </a:solidFill>
                          <a:latin typeface="Arial"/>
                          <a:ea typeface="+mn-ea"/>
                          <a:cs typeface="+mn-cs"/>
                        </a:rPr>
                        <a:t>12%</a:t>
                      </a:r>
                      <a:endParaRPr lang="it-IT" sz="1100" b="0" i="0" u="none" strike="noStrike" kern="1200" dirty="0">
                        <a:solidFill>
                          <a:schemeClr val="tx1"/>
                        </a:solidFill>
                        <a:latin typeface="Arial"/>
                        <a:ea typeface="+mn-ea"/>
                        <a:cs typeface="+mn-cs"/>
                      </a:endParaRPr>
                    </a:p>
                  </a:txBody>
                  <a:tcPr marL="9525" marR="9525" marT="9525" marB="0" anchor="ctr">
                    <a:lnR w="28575" cap="flat" cmpd="sng" algn="ctr">
                      <a:solidFill>
                        <a:srgbClr val="FF0000"/>
                      </a:solidFill>
                      <a:prstDash val="solid"/>
                      <a:round/>
                      <a:headEnd type="none" w="med" len="med"/>
                      <a:tailEnd type="none" w="med" len="med"/>
                    </a:lnR>
                    <a:lnB w="28575" cap="flat" cmpd="sng" algn="ctr">
                      <a:solidFill>
                        <a:srgbClr val="FF0000"/>
                      </a:solidFill>
                      <a:prstDash val="solid"/>
                      <a:round/>
                      <a:headEnd type="none" w="med" len="med"/>
                      <a:tailEnd type="none" w="med" len="med"/>
                    </a:lnB>
                    <a:noFill/>
                  </a:tcPr>
                </a:tc>
              </a:tr>
            </a:tbl>
          </a:graphicData>
        </a:graphic>
      </p:graphicFrame>
      <p:sp>
        <p:nvSpPr>
          <p:cNvPr id="23" name="Segnaposto numero diapositiva 22"/>
          <p:cNvSpPr>
            <a:spLocks noGrp="1"/>
          </p:cNvSpPr>
          <p:nvPr>
            <p:ph type="sldNum" sz="quarter" idx="10"/>
          </p:nvPr>
        </p:nvSpPr>
        <p:spPr/>
        <p:txBody>
          <a:bodyPr/>
          <a:lstStyle/>
          <a:p>
            <a:pPr>
              <a:defRPr/>
            </a:pPr>
            <a:fld id="{C7FED61E-A1C6-4286-AE57-796DFE1C40EF}" type="slidenum">
              <a:rPr lang="it-IT" smtClean="0"/>
              <a:pPr>
                <a:defRPr/>
              </a:pPr>
              <a:t>133</a:t>
            </a:fld>
            <a:endParaRPr lang="it-IT"/>
          </a:p>
        </p:txBody>
      </p:sp>
      <p:sp>
        <p:nvSpPr>
          <p:cNvPr id="26" name="Text Box 10"/>
          <p:cNvSpPr txBox="1">
            <a:spLocks noChangeArrowheads="1"/>
          </p:cNvSpPr>
          <p:nvPr/>
        </p:nvSpPr>
        <p:spPr bwMode="auto">
          <a:xfrm>
            <a:off x="3429000" y="6097588"/>
            <a:ext cx="3879850" cy="509587"/>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r>
              <a:rPr lang="it-IT" sz="900" dirty="0">
                <a:solidFill>
                  <a:schemeClr val="tx1"/>
                </a:solidFill>
                <a:latin typeface="+mn-lt"/>
              </a:rPr>
              <a:t>UNIVERSO: </a:t>
            </a:r>
            <a:r>
              <a:rPr lang="it-IT" sz="900" dirty="0">
                <a:solidFill>
                  <a:schemeClr val="tx1"/>
                </a:solidFill>
                <a:latin typeface="Arial" charset="0"/>
              </a:rPr>
              <a:t>229.490</a:t>
            </a:r>
            <a:r>
              <a:rPr lang="it-IT" sz="900" dirty="0">
                <a:solidFill>
                  <a:schemeClr val="tx1"/>
                </a:solidFill>
                <a:latin typeface="+mn-lt"/>
              </a:rPr>
              <a:t> UTENZE</a:t>
            </a:r>
          </a:p>
          <a:p>
            <a:pPr algn="ctr" defTabSz="449263">
              <a:buClr>
                <a:srgbClr val="000000"/>
              </a:buClr>
              <a:buSzPct val="100000"/>
              <a:buFont typeface="Times" pitchFamily="18" charset="0"/>
              <a:buNone/>
              <a:defRPr/>
            </a:pPr>
            <a:r>
              <a:rPr lang="it-IT" sz="900" dirty="0">
                <a:solidFill>
                  <a:schemeClr val="tx1"/>
                </a:solidFill>
                <a:latin typeface="+mn-lt"/>
              </a:rPr>
              <a:t>BASE: </a:t>
            </a:r>
            <a:r>
              <a:rPr lang="it-IT" sz="900" dirty="0">
                <a:solidFill>
                  <a:schemeClr val="tx1"/>
                </a:solidFill>
              </a:rPr>
              <a:t>HANNO CHIAMATO IL NUMERO VERDE COMMERCIALE </a:t>
            </a:r>
            <a:r>
              <a:rPr lang="it-IT" sz="900" dirty="0">
                <a:solidFill>
                  <a:schemeClr val="tx1"/>
                </a:solidFill>
              </a:rPr>
              <a:t>NEI GIORNI PRECEDENTI ALL’INTERVISTA (302 CASI AD HOC)</a:t>
            </a:r>
            <a:endParaRPr lang="it-IT" sz="900" dirty="0">
              <a:solidFill>
                <a:schemeClr val="tx1"/>
              </a:solidFill>
              <a:latin typeface="+mn-lt"/>
            </a:endParaRPr>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3345" name="Object 8"/>
          <p:cNvGraphicFramePr>
            <a:graphicFrameLocks noGrp="1" noChangeAspect="1"/>
          </p:cNvGraphicFramePr>
          <p:nvPr>
            <p:ph sz="half" idx="4294967295"/>
          </p:nvPr>
        </p:nvGraphicFramePr>
        <p:xfrm>
          <a:off x="1320800" y="1492250"/>
          <a:ext cx="6578600" cy="3833813"/>
        </p:xfrm>
        <a:graphic>
          <a:graphicData uri="http://schemas.openxmlformats.org/presentationml/2006/ole">
            <p:oleObj spid="_x0000_s313345" r:id="rId3" imgW="6578154" imgH="3834716" progId="Excel.Chart.8">
              <p:embed/>
            </p:oleObj>
          </a:graphicData>
        </a:graphic>
      </p:graphicFrame>
      <p:sp>
        <p:nvSpPr>
          <p:cNvPr id="313346"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pPr>
            <a:r>
              <a:rPr lang="it-IT" sz="1800">
                <a:solidFill>
                  <a:schemeClr val="bg1"/>
                </a:solidFill>
              </a:rPr>
              <a:t>CALL BACK NUMERO VERDE</a:t>
            </a:r>
          </a:p>
          <a:p>
            <a:pPr defTabSz="449263">
              <a:buClr>
                <a:srgbClr val="000000"/>
              </a:buClr>
              <a:buSzPct val="100000"/>
              <a:buFont typeface="Times" pitchFamily="18" charset="0"/>
              <a:buNone/>
            </a:pPr>
            <a:r>
              <a:rPr lang="it-IT" sz="1800" i="1">
                <a:solidFill>
                  <a:schemeClr val="bg1"/>
                </a:solidFill>
              </a:rPr>
              <a:t>Motivi e modalità di contatto</a:t>
            </a:r>
          </a:p>
        </p:txBody>
      </p:sp>
      <p:sp>
        <p:nvSpPr>
          <p:cNvPr id="16" name="Rectangle 8"/>
          <p:cNvSpPr txBox="1">
            <a:spLocks/>
          </p:cNvSpPr>
          <p:nvPr/>
        </p:nvSpPr>
        <p:spPr>
          <a:xfrm>
            <a:off x="760413" y="130175"/>
            <a:ext cx="8204200" cy="1143000"/>
          </a:xfrm>
          <a:prstGeom prst="rect">
            <a:avLst/>
          </a:prstGeom>
          <a:noFill/>
          <a:ln/>
        </p:spPr>
        <p:txBody>
          <a:bodyPr/>
          <a:lstStyle/>
          <a:p>
            <a:pPr>
              <a:defRPr/>
            </a:pPr>
            <a:r>
              <a:rPr lang="it-IT" sz="2100" kern="0" dirty="0">
                <a:solidFill>
                  <a:srgbClr val="3366CC"/>
                </a:solidFill>
                <a:latin typeface="+mj-lt"/>
                <a:ea typeface="+mj-ea"/>
                <a:cs typeface="+mj-cs"/>
              </a:rPr>
              <a:t>MOTIVI E MODALITÀ </a:t>
            </a:r>
            <a:r>
              <a:rPr lang="it-IT" sz="2100" kern="0" dirty="0" err="1">
                <a:solidFill>
                  <a:srgbClr val="3366CC"/>
                </a:solidFill>
                <a:latin typeface="+mj-lt"/>
                <a:ea typeface="+mj-ea"/>
                <a:cs typeface="+mj-cs"/>
              </a:rPr>
              <a:t>DI</a:t>
            </a:r>
            <a:r>
              <a:rPr lang="it-IT" sz="2100" kern="0" dirty="0">
                <a:solidFill>
                  <a:srgbClr val="3366CC"/>
                </a:solidFill>
                <a:latin typeface="+mj-lt"/>
                <a:ea typeface="+mj-ea"/>
                <a:cs typeface="+mj-cs"/>
              </a:rPr>
              <a:t> CONTATTO /6</a:t>
            </a:r>
          </a:p>
        </p:txBody>
      </p:sp>
      <p:sp>
        <p:nvSpPr>
          <p:cNvPr id="313348" name="Rectangle 3"/>
          <p:cNvSpPr>
            <a:spLocks noChangeArrowheads="1"/>
          </p:cNvSpPr>
          <p:nvPr/>
        </p:nvSpPr>
        <p:spPr bwMode="auto">
          <a:xfrm>
            <a:off x="747713" y="1065213"/>
            <a:ext cx="8216900" cy="1008062"/>
          </a:xfrm>
          <a:prstGeom prst="rect">
            <a:avLst/>
          </a:prstGeom>
          <a:noFill/>
          <a:ln w="9525">
            <a:noFill/>
            <a:miter lim="800000"/>
            <a:headEnd/>
            <a:tailEnd/>
          </a:ln>
        </p:spPr>
        <p:txBody>
          <a:bodyPr lIns="90000" tIns="46800" rIns="90000" bIns="46800"/>
          <a:lstStyle/>
          <a:p>
            <a:pPr marL="265113" indent="-265113" algn="just">
              <a:spcBef>
                <a:spcPct val="20000"/>
              </a:spcBef>
              <a:buFontTx/>
              <a:buBlip>
                <a:blip r:embed="rId4"/>
              </a:buBlip>
            </a:pPr>
            <a:r>
              <a:rPr lang="it-IT" sz="1200">
                <a:solidFill>
                  <a:schemeClr val="tx1"/>
                </a:solidFill>
                <a:latin typeface="Arial" charset="0"/>
              </a:rPr>
              <a:t>Nel complesso ricorda quanto è durata la telefonata di cui stiamo parlando, da quando ha preso la linea?</a:t>
            </a:r>
          </a:p>
        </p:txBody>
      </p:sp>
      <p:sp>
        <p:nvSpPr>
          <p:cNvPr id="7" name="Segnaposto numero diapositiva 6"/>
          <p:cNvSpPr>
            <a:spLocks noGrp="1"/>
          </p:cNvSpPr>
          <p:nvPr>
            <p:ph type="sldNum" sz="quarter" idx="10"/>
          </p:nvPr>
        </p:nvSpPr>
        <p:spPr/>
        <p:txBody>
          <a:bodyPr/>
          <a:lstStyle/>
          <a:p>
            <a:pPr>
              <a:defRPr/>
            </a:pPr>
            <a:fld id="{EB842495-B0DF-4F60-9977-B34104C7A65A}" type="slidenum">
              <a:rPr lang="it-IT" smtClean="0"/>
              <a:pPr>
                <a:defRPr/>
              </a:pPr>
              <a:t>134</a:t>
            </a:fld>
            <a:endParaRPr lang="it-IT"/>
          </a:p>
        </p:txBody>
      </p:sp>
      <p:sp>
        <p:nvSpPr>
          <p:cNvPr id="9" name="Text Box 10"/>
          <p:cNvSpPr txBox="1">
            <a:spLocks noChangeArrowheads="1"/>
          </p:cNvSpPr>
          <p:nvPr/>
        </p:nvSpPr>
        <p:spPr bwMode="auto">
          <a:xfrm>
            <a:off x="3348038" y="6097588"/>
            <a:ext cx="3887787" cy="509587"/>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r>
              <a:rPr lang="it-IT" sz="900" dirty="0">
                <a:solidFill>
                  <a:schemeClr val="tx1"/>
                </a:solidFill>
                <a:latin typeface="+mn-lt"/>
              </a:rPr>
              <a:t>UNIVERSO: </a:t>
            </a:r>
            <a:r>
              <a:rPr lang="it-IT" sz="900" dirty="0">
                <a:solidFill>
                  <a:schemeClr val="tx1"/>
                </a:solidFill>
                <a:latin typeface="Arial" charset="0"/>
              </a:rPr>
              <a:t>229.490</a:t>
            </a:r>
            <a:r>
              <a:rPr lang="it-IT" sz="900" dirty="0">
                <a:solidFill>
                  <a:schemeClr val="tx1"/>
                </a:solidFill>
                <a:latin typeface="+mn-lt"/>
              </a:rPr>
              <a:t> UTENZE</a:t>
            </a:r>
          </a:p>
          <a:p>
            <a:pPr algn="ctr" defTabSz="449263">
              <a:buClr>
                <a:srgbClr val="000000"/>
              </a:buClr>
              <a:buSzPct val="100000"/>
              <a:buFont typeface="Times" pitchFamily="18" charset="0"/>
              <a:buNone/>
              <a:defRPr/>
            </a:pPr>
            <a:r>
              <a:rPr lang="it-IT" sz="900" dirty="0">
                <a:solidFill>
                  <a:schemeClr val="tx1"/>
                </a:solidFill>
                <a:latin typeface="+mn-lt"/>
              </a:rPr>
              <a:t>BASE: </a:t>
            </a:r>
            <a:r>
              <a:rPr lang="it-IT" sz="900" dirty="0">
                <a:solidFill>
                  <a:schemeClr val="tx1"/>
                </a:solidFill>
              </a:rPr>
              <a:t>HANNO CHIAMATO IL NUMERO VERDE COMMERCIALE </a:t>
            </a:r>
            <a:r>
              <a:rPr lang="it-IT" sz="900" dirty="0">
                <a:solidFill>
                  <a:schemeClr val="tx1"/>
                </a:solidFill>
              </a:rPr>
              <a:t>NEI GIORNI PRECEDENTI ALL’INTERVISTA (302 CASI AD HOC)</a:t>
            </a:r>
            <a:endParaRPr lang="it-IT" sz="900" dirty="0">
              <a:solidFill>
                <a:schemeClr val="tx1"/>
              </a:solidFill>
              <a:latin typeface="+mn-lt"/>
            </a:endParaRPr>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69" name="Rectangle 2"/>
          <p:cNvSpPr>
            <a:spLocks noChangeArrowheads="1"/>
          </p:cNvSpPr>
          <p:nvPr/>
        </p:nvSpPr>
        <p:spPr bwMode="auto">
          <a:xfrm>
            <a:off x="900113" y="3789363"/>
            <a:ext cx="8110537" cy="1727200"/>
          </a:xfrm>
          <a:prstGeom prst="rect">
            <a:avLst/>
          </a:prstGeom>
          <a:noFill/>
          <a:ln w="9525">
            <a:noFill/>
            <a:miter lim="800000"/>
            <a:headEnd/>
            <a:tailEnd/>
          </a:ln>
        </p:spPr>
        <p:txBody>
          <a:bodyPr lIns="0" tIns="0" rIns="0" bIns="0" anchor="ctr"/>
          <a:lstStyle/>
          <a:p>
            <a:pPr algn="r">
              <a:spcBef>
                <a:spcPct val="50000"/>
              </a:spcBef>
            </a:pPr>
            <a:endParaRPr kumimoji="1" lang="it-IT" sz="2400" i="1" u="sng">
              <a:solidFill>
                <a:schemeClr val="tx1"/>
              </a:solidFill>
            </a:endParaRPr>
          </a:p>
          <a:p>
            <a:pPr algn="r">
              <a:spcBef>
                <a:spcPct val="50000"/>
              </a:spcBef>
            </a:pPr>
            <a:endParaRPr kumimoji="1" lang="it-IT" sz="2400" i="1" u="sng">
              <a:solidFill>
                <a:schemeClr val="tx1"/>
              </a:solidFill>
            </a:endParaRPr>
          </a:p>
          <a:p>
            <a:pPr algn="r">
              <a:spcBef>
                <a:spcPct val="50000"/>
              </a:spcBef>
            </a:pPr>
            <a:r>
              <a:rPr kumimoji="1" lang="it-IT" sz="2400" b="1" i="1">
                <a:solidFill>
                  <a:schemeClr val="tx1"/>
                </a:solidFill>
              </a:rPr>
              <a:t>Precedente esperienza</a:t>
            </a:r>
          </a:p>
        </p:txBody>
      </p:sp>
      <p:sp>
        <p:nvSpPr>
          <p:cNvPr id="314370"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pPr>
            <a:r>
              <a:rPr lang="it-IT" sz="1800">
                <a:solidFill>
                  <a:schemeClr val="bg1"/>
                </a:solidFill>
              </a:rPr>
              <a:t>CALL BACK NUMERO VERDE</a:t>
            </a:r>
          </a:p>
          <a:p>
            <a:pPr defTabSz="449263">
              <a:buClr>
                <a:srgbClr val="000000"/>
              </a:buClr>
              <a:buSzPct val="100000"/>
              <a:buFont typeface="Times" pitchFamily="18" charset="0"/>
              <a:buNone/>
            </a:pPr>
            <a:r>
              <a:rPr lang="it-IT" sz="1800" i="1">
                <a:solidFill>
                  <a:schemeClr val="bg1"/>
                </a:solidFill>
              </a:rPr>
              <a:t>Precedente esperienza</a:t>
            </a:r>
          </a:p>
        </p:txBody>
      </p:sp>
      <p:sp>
        <p:nvSpPr>
          <p:cNvPr id="6" name="Segnaposto numero diapositiva 5"/>
          <p:cNvSpPr>
            <a:spLocks noGrp="1"/>
          </p:cNvSpPr>
          <p:nvPr>
            <p:ph type="sldNum" sz="quarter" idx="10"/>
          </p:nvPr>
        </p:nvSpPr>
        <p:spPr/>
        <p:txBody>
          <a:bodyPr/>
          <a:lstStyle/>
          <a:p>
            <a:pPr>
              <a:defRPr/>
            </a:pPr>
            <a:fld id="{43A68812-2463-4863-83F6-B9E0499F8A35}" type="slidenum">
              <a:rPr lang="it-IT" smtClean="0"/>
              <a:pPr>
                <a:defRPr/>
              </a:pPr>
              <a:t>135</a:t>
            </a:fld>
            <a:endParaRPr lang="it-IT"/>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71" name="Text Box 10"/>
          <p:cNvSpPr txBox="1">
            <a:spLocks noChangeArrowheads="1"/>
          </p:cNvSpPr>
          <p:nvPr/>
        </p:nvSpPr>
        <p:spPr bwMode="auto">
          <a:xfrm>
            <a:off x="5370513" y="5937250"/>
            <a:ext cx="3429000" cy="371475"/>
          </a:xfrm>
          <a:prstGeom prst="rect">
            <a:avLst/>
          </a:prstGeom>
          <a:noFill/>
          <a:ln w="12700" algn="ctr">
            <a:noFill/>
            <a:miter lim="800000"/>
            <a:headEnd/>
            <a:tailEnd/>
          </a:ln>
        </p:spPr>
        <p:txBody>
          <a:bodyPr lIns="90000" tIns="46800" rIns="90000" bIns="46800">
            <a:spAutoFit/>
          </a:bodyPr>
          <a:lstStyle/>
          <a:p>
            <a:pPr defTabSz="449263">
              <a:buClr>
                <a:srgbClr val="000000"/>
              </a:buClr>
              <a:buSzPct val="100000"/>
              <a:buFont typeface="Times" pitchFamily="18" charset="0"/>
              <a:buNone/>
              <a:defRPr/>
            </a:pPr>
            <a:r>
              <a:rPr lang="it-IT" sz="900" b="1" dirty="0">
                <a:solidFill>
                  <a:schemeClr val="tx1"/>
                </a:solidFill>
                <a:latin typeface="+mn-lt"/>
              </a:rPr>
              <a:t>BASE: HANNO CONTATTATO IL </a:t>
            </a:r>
            <a:r>
              <a:rPr lang="it-IT" sz="900" b="1" dirty="0" err="1">
                <a:solidFill>
                  <a:schemeClr val="tx1"/>
                </a:solidFill>
                <a:latin typeface="+mn-lt"/>
              </a:rPr>
              <a:t>N.V.</a:t>
            </a:r>
            <a:r>
              <a:rPr lang="it-IT" sz="900" b="1" dirty="0">
                <a:solidFill>
                  <a:schemeClr val="tx1"/>
                </a:solidFill>
                <a:latin typeface="+mn-lt"/>
              </a:rPr>
              <a:t> PIÙ DI DUE VOLTE PER LO STESSO MOTIVO </a:t>
            </a:r>
            <a:r>
              <a:rPr lang="it-IT" sz="900" b="1" dirty="0">
                <a:solidFill>
                  <a:schemeClr val="tx1"/>
                </a:solidFill>
                <a:latin typeface="+mn-lt"/>
              </a:rPr>
              <a:t>(21%) </a:t>
            </a:r>
            <a:endParaRPr lang="it-IT" sz="900" b="1" dirty="0">
              <a:solidFill>
                <a:schemeClr val="tx1"/>
              </a:solidFill>
              <a:latin typeface="+mn-lt"/>
            </a:endParaRPr>
          </a:p>
        </p:txBody>
      </p:sp>
      <p:sp>
        <p:nvSpPr>
          <p:cNvPr id="315394"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pPr>
            <a:r>
              <a:rPr lang="it-IT" sz="1800">
                <a:solidFill>
                  <a:schemeClr val="bg1"/>
                </a:solidFill>
              </a:rPr>
              <a:t>CALL BACK NUMERO VERDE</a:t>
            </a:r>
          </a:p>
          <a:p>
            <a:pPr defTabSz="449263">
              <a:buClr>
                <a:srgbClr val="000000"/>
              </a:buClr>
              <a:buSzPct val="100000"/>
              <a:buFont typeface="Times" pitchFamily="18" charset="0"/>
              <a:buNone/>
            </a:pPr>
            <a:r>
              <a:rPr lang="it-IT" sz="1800" i="1">
                <a:solidFill>
                  <a:schemeClr val="bg1"/>
                </a:solidFill>
              </a:rPr>
              <a:t>Precedente esperienza</a:t>
            </a:r>
          </a:p>
        </p:txBody>
      </p:sp>
      <p:sp>
        <p:nvSpPr>
          <p:cNvPr id="61445" name="Rectangle 3"/>
          <p:cNvSpPr>
            <a:spLocks noChangeArrowheads="1"/>
          </p:cNvSpPr>
          <p:nvPr/>
        </p:nvSpPr>
        <p:spPr bwMode="auto">
          <a:xfrm>
            <a:off x="747713" y="1077913"/>
            <a:ext cx="8216900" cy="565150"/>
          </a:xfrm>
          <a:prstGeom prst="rect">
            <a:avLst/>
          </a:prstGeom>
          <a:noFill/>
          <a:ln w="9525">
            <a:noFill/>
            <a:miter lim="800000"/>
            <a:headEnd/>
            <a:tailEnd/>
          </a:ln>
        </p:spPr>
        <p:txBody>
          <a:bodyPr lIns="90000" tIns="46800" rIns="90000" bIns="46800"/>
          <a:lstStyle/>
          <a:p>
            <a:pPr marL="265113" indent="-265113" algn="just">
              <a:spcBef>
                <a:spcPct val="20000"/>
              </a:spcBef>
              <a:buFontTx/>
              <a:buBlip>
                <a:blip r:embed="rId3"/>
              </a:buBlip>
              <a:defRPr/>
            </a:pPr>
            <a:r>
              <a:rPr lang="it-IT" sz="1200" dirty="0">
                <a:solidFill>
                  <a:schemeClr val="tx1"/>
                </a:solidFill>
                <a:latin typeface="Arial" charset="0"/>
              </a:rPr>
              <a:t>La telefonata di cui abbiamo appena parlato era la prima o si era trattato di una chiamata successiva ad altre, effettuata sempre </a:t>
            </a:r>
            <a:r>
              <a:rPr lang="it-IT" sz="1200" dirty="0">
                <a:solidFill>
                  <a:schemeClr val="tx1"/>
                </a:solidFill>
                <a:latin typeface="+mn-lt"/>
              </a:rPr>
              <a:t>allo stesso </a:t>
            </a:r>
            <a:r>
              <a:rPr lang="it-IT" sz="1200" dirty="0" err="1">
                <a:solidFill>
                  <a:schemeClr val="tx1"/>
                </a:solidFill>
                <a:latin typeface="+mn-lt"/>
                <a:cs typeface="Arial" pitchFamily="34" charset="0"/>
              </a:rPr>
              <a:t>Call</a:t>
            </a:r>
            <a:r>
              <a:rPr lang="it-IT" sz="1200" dirty="0">
                <a:solidFill>
                  <a:schemeClr val="tx1"/>
                </a:solidFill>
                <a:latin typeface="+mn-lt"/>
                <a:cs typeface="Arial" pitchFamily="34" charset="0"/>
              </a:rPr>
              <a:t> Center </a:t>
            </a:r>
            <a:r>
              <a:rPr lang="it-IT" sz="1200" dirty="0">
                <a:solidFill>
                  <a:schemeClr val="tx1"/>
                </a:solidFill>
                <a:latin typeface="Arial" charset="0"/>
              </a:rPr>
              <a:t>?</a:t>
            </a:r>
            <a:endParaRPr lang="it-IT" sz="1200" dirty="0">
              <a:solidFill>
                <a:schemeClr val="tx1"/>
              </a:solidFill>
              <a:latin typeface="Arial" charset="0"/>
            </a:endParaRPr>
          </a:p>
        </p:txBody>
      </p:sp>
      <p:graphicFrame>
        <p:nvGraphicFramePr>
          <p:cNvPr id="315396" name="Segnaposto contenuto 25"/>
          <p:cNvGraphicFramePr>
            <a:graphicFrameLocks noGrp="1"/>
          </p:cNvGraphicFramePr>
          <p:nvPr>
            <p:ph idx="1"/>
          </p:nvPr>
        </p:nvGraphicFramePr>
        <p:xfrm>
          <a:off x="776288" y="1722438"/>
          <a:ext cx="4422775" cy="3101975"/>
        </p:xfrm>
        <a:graphic>
          <a:graphicData uri="http://schemas.openxmlformats.org/presentationml/2006/ole">
            <p:oleObj spid="_x0000_s315396" r:id="rId4" imgW="4426080" imgH="3103133" progId="Excel.Chart.8">
              <p:embed/>
            </p:oleObj>
          </a:graphicData>
        </a:graphic>
      </p:graphicFrame>
      <p:sp>
        <p:nvSpPr>
          <p:cNvPr id="65566" name="Text Box 6"/>
          <p:cNvSpPr txBox="1">
            <a:spLocks noChangeArrowheads="1"/>
          </p:cNvSpPr>
          <p:nvPr/>
        </p:nvSpPr>
        <p:spPr bwMode="auto">
          <a:xfrm>
            <a:off x="5454650" y="1500188"/>
            <a:ext cx="3689350" cy="620712"/>
          </a:xfrm>
          <a:prstGeom prst="rect">
            <a:avLst/>
          </a:prstGeom>
          <a:noFill/>
          <a:ln w="9525">
            <a:noFill/>
            <a:miter lim="800000"/>
            <a:headEnd/>
            <a:tailEnd/>
          </a:ln>
        </p:spPr>
        <p:txBody>
          <a:bodyPr lIns="169695" tIns="124443" rIns="169695" bIns="124443" anchor="ctr">
            <a:spAutoFit/>
          </a:bodyPr>
          <a:lstStyle/>
          <a:p>
            <a:pPr marL="177800" indent="-177800" defTabSz="957263">
              <a:buClr>
                <a:srgbClr val="000000"/>
              </a:buClr>
              <a:buSzPct val="100000"/>
              <a:buFont typeface="Times" pitchFamily="18" charset="0"/>
              <a:buBlip>
                <a:blip r:embed="rId3"/>
              </a:buBlip>
              <a:defRPr/>
            </a:pPr>
            <a:r>
              <a:rPr lang="it-IT" sz="1200" dirty="0">
                <a:solidFill>
                  <a:schemeClr val="tx1"/>
                </a:solidFill>
                <a:latin typeface="+mn-lt"/>
                <a:cs typeface="Arial" pitchFamily="34" charset="0"/>
              </a:rPr>
              <a:t>Quante altre volte aveva già chiamato il </a:t>
            </a:r>
            <a:r>
              <a:rPr lang="it-IT" sz="1200" dirty="0" err="1">
                <a:solidFill>
                  <a:schemeClr val="tx1"/>
                </a:solidFill>
                <a:latin typeface="+mn-lt"/>
                <a:cs typeface="Arial" pitchFamily="34" charset="0"/>
              </a:rPr>
              <a:t>Call</a:t>
            </a:r>
            <a:r>
              <a:rPr lang="it-IT" sz="1200" dirty="0">
                <a:solidFill>
                  <a:schemeClr val="tx1"/>
                </a:solidFill>
                <a:latin typeface="+mn-lt"/>
                <a:cs typeface="Arial" pitchFamily="34" charset="0"/>
              </a:rPr>
              <a:t> Center per la specifica richiesta ? </a:t>
            </a:r>
            <a:endParaRPr lang="it-IT" sz="1200" dirty="0">
              <a:solidFill>
                <a:schemeClr val="tx1"/>
              </a:solidFill>
              <a:latin typeface="+mn-lt"/>
              <a:cs typeface="Arial" pitchFamily="34" charset="0"/>
            </a:endParaRPr>
          </a:p>
        </p:txBody>
      </p:sp>
      <p:grpSp>
        <p:nvGrpSpPr>
          <p:cNvPr id="2" name="Group 3"/>
          <p:cNvGrpSpPr>
            <a:grpSpLocks/>
          </p:cNvGrpSpPr>
          <p:nvPr/>
        </p:nvGrpSpPr>
        <p:grpSpPr bwMode="auto">
          <a:xfrm>
            <a:off x="5004048" y="1988840"/>
            <a:ext cx="500065" cy="357189"/>
            <a:chOff x="2629" y="2115"/>
            <a:chExt cx="342" cy="226"/>
          </a:xfrm>
          <a:solidFill>
            <a:srgbClr val="F8FF00"/>
          </a:solidFill>
        </p:grpSpPr>
        <p:sp>
          <p:nvSpPr>
            <p:cNvPr id="65564" name="AutoShape 4"/>
            <p:cNvSpPr>
              <a:spLocks noChangeArrowheads="1"/>
            </p:cNvSpPr>
            <p:nvPr/>
          </p:nvSpPr>
          <p:spPr bwMode="auto">
            <a:xfrm>
              <a:off x="2789" y="2115"/>
              <a:ext cx="182" cy="226"/>
            </a:xfrm>
            <a:prstGeom prst="chevron">
              <a:avLst>
                <a:gd name="adj" fmla="val 25000"/>
              </a:avLst>
            </a:prstGeom>
            <a:grpFill/>
            <a:ln w="12700" algn="ctr">
              <a:noFill/>
              <a:miter lim="800000"/>
              <a:headEnd/>
              <a:tailEnd/>
            </a:ln>
          </p:spPr>
          <p:txBody>
            <a:bodyPr rot="10800000" vert="eaVert" wrap="none" lIns="90000" tIns="46800" rIns="90000" bIns="46800" anchor="ctr"/>
            <a:lstStyle/>
            <a:p>
              <a:pPr algn="ctr">
                <a:buClr>
                  <a:srgbClr val="000000"/>
                </a:buClr>
                <a:buSzPct val="100000"/>
                <a:buFont typeface="Times" pitchFamily="18" charset="0"/>
                <a:buNone/>
                <a:defRPr/>
              </a:pPr>
              <a:endParaRPr lang="it-IT" b="1"/>
            </a:p>
          </p:txBody>
        </p:sp>
        <p:sp>
          <p:nvSpPr>
            <p:cNvPr id="65565" name="AutoShape 5"/>
            <p:cNvSpPr>
              <a:spLocks noChangeArrowheads="1"/>
            </p:cNvSpPr>
            <p:nvPr/>
          </p:nvSpPr>
          <p:spPr bwMode="auto">
            <a:xfrm>
              <a:off x="2629" y="2115"/>
              <a:ext cx="182" cy="226"/>
            </a:xfrm>
            <a:prstGeom prst="chevron">
              <a:avLst>
                <a:gd name="adj" fmla="val 25000"/>
              </a:avLst>
            </a:prstGeom>
            <a:grpFill/>
            <a:ln w="12700" algn="ctr">
              <a:noFill/>
              <a:miter lim="800000"/>
              <a:headEnd/>
              <a:tailEnd/>
            </a:ln>
          </p:spPr>
          <p:txBody>
            <a:bodyPr rot="10800000" vert="eaVert" wrap="none" lIns="90000" tIns="46800" rIns="90000" bIns="46800" anchor="ctr"/>
            <a:lstStyle/>
            <a:p>
              <a:pPr algn="ctr">
                <a:buClr>
                  <a:srgbClr val="000000"/>
                </a:buClr>
                <a:buSzPct val="100000"/>
                <a:buFont typeface="Times" pitchFamily="18" charset="0"/>
                <a:buNone/>
                <a:defRPr/>
              </a:pPr>
              <a:endParaRPr lang="it-IT" b="1"/>
            </a:p>
          </p:txBody>
        </p:sp>
      </p:grpSp>
      <p:graphicFrame>
        <p:nvGraphicFramePr>
          <p:cNvPr id="27" name="Tabella 26"/>
          <p:cNvGraphicFramePr>
            <a:graphicFrameLocks noGrp="1"/>
          </p:cNvGraphicFramePr>
          <p:nvPr/>
        </p:nvGraphicFramePr>
        <p:xfrm>
          <a:off x="6156325" y="2133600"/>
          <a:ext cx="2381250" cy="1052513"/>
        </p:xfrm>
        <a:graphic>
          <a:graphicData uri="http://schemas.openxmlformats.org/drawingml/2006/table">
            <a:tbl>
              <a:tblPr>
                <a:tableStyleId>{9D7B26C5-4107-4FEC-AEDC-1716B250A1EF}</a:tableStyleId>
              </a:tblPr>
              <a:tblGrid>
                <a:gridCol w="1714512"/>
                <a:gridCol w="666732"/>
              </a:tblGrid>
              <a:tr h="303042">
                <a:tc>
                  <a:txBody>
                    <a:bodyPr/>
                    <a:lstStyle/>
                    <a:p>
                      <a:pPr algn="l" fontAlgn="t"/>
                      <a:r>
                        <a:rPr lang="it-IT" sz="1100" b="0" i="0" u="none" strike="noStrike" dirty="0" smtClean="0">
                          <a:latin typeface="Arial"/>
                        </a:rPr>
                        <a:t>Una </a:t>
                      </a:r>
                      <a:endParaRPr lang="it-IT" sz="1100" b="0" i="0" u="none" strike="noStrike" dirty="0">
                        <a:latin typeface="Arial"/>
                      </a:endParaRPr>
                    </a:p>
                  </a:txBody>
                  <a:tcPr marL="9525" marR="9525" marT="9525" marB="0" anchor="ctr">
                    <a:lnL w="28575" cap="flat" cmpd="sng" algn="ctr">
                      <a:solidFill>
                        <a:srgbClr val="FFC000"/>
                      </a:solidFill>
                      <a:prstDash val="solid"/>
                      <a:round/>
                      <a:headEnd type="none" w="med" len="med"/>
                      <a:tailEnd type="none" w="med" len="med"/>
                    </a:lnL>
                    <a:lnT w="28575" cap="flat" cmpd="sng" algn="ctr">
                      <a:solidFill>
                        <a:srgbClr val="FFC000"/>
                      </a:solidFill>
                      <a:prstDash val="solid"/>
                      <a:round/>
                      <a:headEnd type="none" w="med" len="med"/>
                      <a:tailEnd type="none" w="med" len="med"/>
                    </a:lnT>
                  </a:tcPr>
                </a:tc>
                <a:tc>
                  <a:txBody>
                    <a:bodyPr/>
                    <a:lstStyle/>
                    <a:p>
                      <a:pPr algn="ctr" fontAlgn="ctr"/>
                      <a:r>
                        <a:rPr lang="it-IT" sz="1100" b="0" i="0" u="none" strike="noStrike" dirty="0" smtClean="0">
                          <a:latin typeface="Arial"/>
                        </a:rPr>
                        <a:t>23%</a:t>
                      </a:r>
                      <a:endParaRPr lang="it-IT" sz="1100" b="0" i="0" u="none" strike="noStrike" dirty="0">
                        <a:latin typeface="Arial"/>
                      </a:endParaRPr>
                    </a:p>
                  </a:txBody>
                  <a:tcPr marL="9525" marR="9525" marT="9525" marB="0" anchor="ctr">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tcPr>
                </a:tc>
              </a:tr>
              <a:tr h="375050">
                <a:tc>
                  <a:txBody>
                    <a:bodyPr/>
                    <a:lstStyle/>
                    <a:p>
                      <a:pPr algn="l" fontAlgn="t"/>
                      <a:r>
                        <a:rPr lang="it-IT" sz="1100" b="0" i="0" u="none" strike="noStrike" dirty="0" smtClean="0">
                          <a:latin typeface="Arial"/>
                        </a:rPr>
                        <a:t>Due</a:t>
                      </a:r>
                      <a:endParaRPr lang="it-IT" sz="1100" b="0" i="0" u="none" strike="noStrike" dirty="0">
                        <a:latin typeface="Arial"/>
                      </a:endParaRPr>
                    </a:p>
                  </a:txBody>
                  <a:tcPr marL="9525" marR="9525" marT="9525" marB="0" anchor="ctr">
                    <a:lnL w="28575" cap="flat" cmpd="sng" algn="ctr">
                      <a:solidFill>
                        <a:srgbClr val="FFC000"/>
                      </a:solidFill>
                      <a:prstDash val="solid"/>
                      <a:round/>
                      <a:headEnd type="none" w="med" len="med"/>
                      <a:tailEnd type="none" w="med" len="med"/>
                    </a:lnL>
                  </a:tcPr>
                </a:tc>
                <a:tc>
                  <a:txBody>
                    <a:bodyPr/>
                    <a:lstStyle/>
                    <a:p>
                      <a:pPr algn="ctr" fontAlgn="ctr"/>
                      <a:r>
                        <a:rPr lang="it-IT" sz="1100" b="0" i="0" u="none" strike="noStrike" dirty="0" smtClean="0">
                          <a:latin typeface="Arial"/>
                        </a:rPr>
                        <a:t>43%</a:t>
                      </a:r>
                      <a:endParaRPr lang="it-IT" sz="1100" b="0" i="0" u="none" strike="noStrike" dirty="0">
                        <a:latin typeface="Arial"/>
                      </a:endParaRPr>
                    </a:p>
                  </a:txBody>
                  <a:tcPr marL="9525" marR="9525" marT="9525" marB="0" anchor="ctr">
                    <a:lnR w="28575" cap="flat" cmpd="sng" algn="ctr">
                      <a:solidFill>
                        <a:srgbClr val="FFC000"/>
                      </a:solidFill>
                      <a:prstDash val="solid"/>
                      <a:round/>
                      <a:headEnd type="none" w="med" len="med"/>
                      <a:tailEnd type="none" w="med" len="med"/>
                    </a:lnR>
                  </a:tcPr>
                </a:tc>
              </a:tr>
              <a:tr h="375050">
                <a:tc>
                  <a:txBody>
                    <a:bodyPr/>
                    <a:lstStyle/>
                    <a:p>
                      <a:pPr algn="l" fontAlgn="t"/>
                      <a:r>
                        <a:rPr lang="it-IT" sz="1100" b="0" i="0" u="none" strike="noStrike" dirty="0" smtClean="0">
                          <a:latin typeface="Arial"/>
                        </a:rPr>
                        <a:t>Oltre due</a:t>
                      </a:r>
                      <a:endParaRPr lang="it-IT" sz="1100" b="0" i="0" u="none" strike="noStrike" dirty="0">
                        <a:latin typeface="Arial"/>
                      </a:endParaRPr>
                    </a:p>
                  </a:txBody>
                  <a:tcPr marL="9525" marR="9525" marT="9525" marB="0" anchor="ctr">
                    <a:lnL w="28575" cap="flat" cmpd="sng" algn="ctr">
                      <a:solidFill>
                        <a:srgbClr val="FFC000"/>
                      </a:solidFill>
                      <a:prstDash val="solid"/>
                      <a:round/>
                      <a:headEnd type="none" w="med" len="med"/>
                      <a:tailEnd type="none" w="med" len="med"/>
                    </a:lnL>
                    <a:lnB w="28575" cap="flat" cmpd="sng" algn="ctr">
                      <a:solidFill>
                        <a:srgbClr val="FFC000"/>
                      </a:solidFill>
                      <a:prstDash val="solid"/>
                      <a:round/>
                      <a:headEnd type="none" w="med" len="med"/>
                      <a:tailEnd type="none" w="med" len="med"/>
                    </a:lnB>
                  </a:tcPr>
                </a:tc>
                <a:tc>
                  <a:txBody>
                    <a:bodyPr/>
                    <a:lstStyle/>
                    <a:p>
                      <a:pPr algn="ctr" fontAlgn="ctr"/>
                      <a:r>
                        <a:rPr lang="it-IT" sz="1100" b="0" i="0" u="none" strike="noStrike" dirty="0" smtClean="0">
                          <a:latin typeface="Arial"/>
                        </a:rPr>
                        <a:t>34%</a:t>
                      </a:r>
                      <a:endParaRPr lang="it-IT" sz="1100" b="0" i="0" u="none" strike="noStrike" dirty="0">
                        <a:latin typeface="Arial"/>
                      </a:endParaRPr>
                    </a:p>
                  </a:txBody>
                  <a:tcPr marL="9525" marR="9525" marT="9525" marB="0" anchor="ctr">
                    <a:lnR w="28575" cap="flat" cmpd="sng" algn="ctr">
                      <a:solidFill>
                        <a:srgbClr val="FFC000"/>
                      </a:solidFill>
                      <a:prstDash val="solid"/>
                      <a:round/>
                      <a:headEnd type="none" w="med" len="med"/>
                      <a:tailEnd type="none" w="med" len="med"/>
                    </a:lnR>
                    <a:lnB w="28575" cap="flat" cmpd="sng" algn="ctr">
                      <a:solidFill>
                        <a:srgbClr val="FFC000"/>
                      </a:solidFill>
                      <a:prstDash val="solid"/>
                      <a:round/>
                      <a:headEnd type="none" w="med" len="med"/>
                      <a:tailEnd type="none" w="med" len="med"/>
                    </a:lnB>
                  </a:tcPr>
                </a:tc>
              </a:tr>
            </a:tbl>
          </a:graphicData>
        </a:graphic>
      </p:graphicFrame>
      <p:sp>
        <p:nvSpPr>
          <p:cNvPr id="315410"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PRECEDENTE ESPERIENZA /1</a:t>
            </a:r>
            <a:endParaRPr lang="it-IT" sz="2100" i="1">
              <a:solidFill>
                <a:srgbClr val="3366CC"/>
              </a:solidFill>
              <a:cs typeface="Arial" charset="0"/>
            </a:endParaRPr>
          </a:p>
        </p:txBody>
      </p:sp>
      <p:sp>
        <p:nvSpPr>
          <p:cNvPr id="13" name="Segnaposto numero diapositiva 12"/>
          <p:cNvSpPr>
            <a:spLocks noGrp="1"/>
          </p:cNvSpPr>
          <p:nvPr>
            <p:ph type="sldNum" sz="quarter" idx="10"/>
          </p:nvPr>
        </p:nvSpPr>
        <p:spPr/>
        <p:txBody>
          <a:bodyPr/>
          <a:lstStyle/>
          <a:p>
            <a:pPr>
              <a:defRPr/>
            </a:pPr>
            <a:fld id="{E4B97696-3CBB-459C-9D87-20B31813230B}" type="slidenum">
              <a:rPr lang="it-IT" smtClean="0"/>
              <a:pPr>
                <a:defRPr/>
              </a:pPr>
              <a:t>136</a:t>
            </a:fld>
            <a:endParaRPr lang="it-IT"/>
          </a:p>
        </p:txBody>
      </p:sp>
      <p:sp>
        <p:nvSpPr>
          <p:cNvPr id="14" name="Text Box 10"/>
          <p:cNvSpPr txBox="1">
            <a:spLocks noChangeArrowheads="1"/>
          </p:cNvSpPr>
          <p:nvPr/>
        </p:nvSpPr>
        <p:spPr bwMode="auto">
          <a:xfrm>
            <a:off x="760413" y="3644900"/>
            <a:ext cx="3854450" cy="509588"/>
          </a:xfrm>
          <a:prstGeom prst="rect">
            <a:avLst/>
          </a:prstGeom>
          <a:noFill/>
          <a:ln w="12700" algn="ctr">
            <a:noFill/>
            <a:miter lim="800000"/>
            <a:headEnd/>
            <a:tailEnd/>
          </a:ln>
        </p:spPr>
        <p:txBody>
          <a:bodyPr lIns="90000" tIns="46800" rIns="90000" bIns="46800">
            <a:spAutoFit/>
          </a:bodyPr>
          <a:lstStyle/>
          <a:p>
            <a:pPr defTabSz="449263">
              <a:buClr>
                <a:srgbClr val="000000"/>
              </a:buClr>
              <a:buSzPct val="100000"/>
              <a:buFont typeface="Times" pitchFamily="18" charset="0"/>
              <a:buNone/>
              <a:defRPr/>
            </a:pPr>
            <a:r>
              <a:rPr lang="it-IT" sz="900" dirty="0">
                <a:solidFill>
                  <a:schemeClr val="tx1"/>
                </a:solidFill>
                <a:latin typeface="+mn-lt"/>
              </a:rPr>
              <a:t>UNIVERSO: </a:t>
            </a:r>
            <a:r>
              <a:rPr lang="it-IT" sz="900" dirty="0">
                <a:solidFill>
                  <a:schemeClr val="tx1"/>
                </a:solidFill>
                <a:latin typeface="Arial" charset="0"/>
              </a:rPr>
              <a:t>229.490</a:t>
            </a:r>
            <a:r>
              <a:rPr lang="it-IT" sz="900" dirty="0">
                <a:solidFill>
                  <a:schemeClr val="tx1"/>
                </a:solidFill>
                <a:latin typeface="+mn-lt"/>
              </a:rPr>
              <a:t> UTENZE</a:t>
            </a:r>
          </a:p>
          <a:p>
            <a:pPr defTabSz="449263">
              <a:buClr>
                <a:srgbClr val="000000"/>
              </a:buClr>
              <a:buSzPct val="100000"/>
              <a:buFont typeface="Times" pitchFamily="18" charset="0"/>
              <a:buNone/>
              <a:defRPr/>
            </a:pPr>
            <a:r>
              <a:rPr lang="it-IT" sz="900" dirty="0">
                <a:solidFill>
                  <a:schemeClr val="tx1"/>
                </a:solidFill>
                <a:latin typeface="+mn-lt"/>
              </a:rPr>
              <a:t>BASE: </a:t>
            </a:r>
            <a:r>
              <a:rPr lang="it-IT" sz="900" dirty="0">
                <a:solidFill>
                  <a:schemeClr val="tx1"/>
                </a:solidFill>
              </a:rPr>
              <a:t>HANNO CHIAMATO IL NUMERO VERDE COMMERCIALE </a:t>
            </a:r>
            <a:r>
              <a:rPr lang="it-IT" sz="900" dirty="0">
                <a:solidFill>
                  <a:schemeClr val="tx1"/>
                </a:solidFill>
              </a:rPr>
              <a:t>NEI GIORNI PRECEDENTI ALL’INTERVISTA (302 CASI AD HOC)</a:t>
            </a:r>
            <a:endParaRPr lang="it-IT" sz="900" dirty="0">
              <a:solidFill>
                <a:schemeClr val="tx1"/>
              </a:solidFill>
              <a:latin typeface="+mn-lt"/>
            </a:endParaRPr>
          </a:p>
        </p:txBody>
      </p:sp>
      <p:sp>
        <p:nvSpPr>
          <p:cNvPr id="15" name="Text Box 6"/>
          <p:cNvSpPr txBox="1">
            <a:spLocks noChangeArrowheads="1"/>
          </p:cNvSpPr>
          <p:nvPr/>
        </p:nvSpPr>
        <p:spPr bwMode="auto">
          <a:xfrm>
            <a:off x="4572000" y="3716338"/>
            <a:ext cx="4679950" cy="436562"/>
          </a:xfrm>
          <a:prstGeom prst="rect">
            <a:avLst/>
          </a:prstGeom>
          <a:noFill/>
          <a:ln w="9525">
            <a:noFill/>
            <a:miter lim="800000"/>
            <a:headEnd/>
            <a:tailEnd/>
          </a:ln>
        </p:spPr>
        <p:txBody>
          <a:bodyPr lIns="169695" tIns="124443" rIns="169695" bIns="124443" anchor="ctr">
            <a:spAutoFit/>
          </a:bodyPr>
          <a:lstStyle/>
          <a:p>
            <a:pPr marL="177800" indent="-177800" algn="r" defTabSz="957263">
              <a:buClr>
                <a:srgbClr val="000000"/>
              </a:buClr>
              <a:buSzPct val="100000"/>
              <a:buFontTx/>
              <a:buBlip>
                <a:blip r:embed="rId3"/>
              </a:buBlip>
              <a:defRPr/>
            </a:pPr>
            <a:r>
              <a:rPr lang="it-IT" sz="1200" dirty="0">
                <a:solidFill>
                  <a:schemeClr val="tx1"/>
                </a:solidFill>
                <a:latin typeface="+mn-lt"/>
                <a:cs typeface="Arial" pitchFamily="34" charset="0"/>
              </a:rPr>
              <a:t>Perché ha dovuto richiamare più volte</a:t>
            </a:r>
            <a:r>
              <a:rPr lang="it-IT" sz="1200" dirty="0">
                <a:solidFill>
                  <a:schemeClr val="tx1"/>
                </a:solidFill>
                <a:latin typeface="+mn-lt"/>
                <a:cs typeface="Arial" pitchFamily="34" charset="0"/>
              </a:rPr>
              <a:t>? </a:t>
            </a:r>
            <a:r>
              <a:rPr lang="it-IT" sz="1200" i="1" dirty="0">
                <a:solidFill>
                  <a:schemeClr val="tx1"/>
                </a:solidFill>
                <a:latin typeface="+mn-lt"/>
                <a:cs typeface="Arial" pitchFamily="34" charset="0"/>
              </a:rPr>
              <a:t>(risposta multipla)</a:t>
            </a:r>
            <a:r>
              <a:rPr lang="it-IT" sz="1200" dirty="0">
                <a:solidFill>
                  <a:schemeClr val="tx1"/>
                </a:solidFill>
                <a:latin typeface="+mn-lt"/>
                <a:cs typeface="Arial" pitchFamily="34" charset="0"/>
              </a:rPr>
              <a:t> </a:t>
            </a:r>
            <a:endParaRPr lang="it-IT" sz="1200" dirty="0">
              <a:solidFill>
                <a:schemeClr val="tx1"/>
              </a:solidFill>
              <a:latin typeface="+mn-lt"/>
              <a:cs typeface="Arial" pitchFamily="34" charset="0"/>
            </a:endParaRPr>
          </a:p>
        </p:txBody>
      </p:sp>
      <p:graphicFrame>
        <p:nvGraphicFramePr>
          <p:cNvPr id="16" name="Tabella 15"/>
          <p:cNvGraphicFramePr>
            <a:graphicFrameLocks noGrp="1"/>
          </p:cNvGraphicFramePr>
          <p:nvPr/>
        </p:nvGraphicFramePr>
        <p:xfrm>
          <a:off x="5154613" y="4144963"/>
          <a:ext cx="3738562" cy="1784350"/>
        </p:xfrm>
        <a:graphic>
          <a:graphicData uri="http://schemas.openxmlformats.org/drawingml/2006/table">
            <a:tbl>
              <a:tblPr>
                <a:tableStyleId>{9D7B26C5-4107-4FEC-AEDC-1716B250A1EF}</a:tableStyleId>
              </a:tblPr>
              <a:tblGrid>
                <a:gridCol w="3214710"/>
                <a:gridCol w="523860"/>
              </a:tblGrid>
              <a:tr h="273846">
                <a:tc>
                  <a:txBody>
                    <a:bodyPr/>
                    <a:lstStyle/>
                    <a:p>
                      <a:pPr algn="l" fontAlgn="t"/>
                      <a:r>
                        <a:rPr lang="it-IT" sz="1100" b="0" i="0" u="none" strike="noStrike" dirty="0" smtClean="0">
                          <a:latin typeface="+mn-lt"/>
                        </a:rPr>
                        <a:t>Dovevano verificare alcuni aspetti prima di rispondermi</a:t>
                      </a:r>
                      <a:endParaRPr lang="it-IT" sz="1100" b="0" i="0" u="none" strike="noStrike" dirty="0">
                        <a:latin typeface="Arial"/>
                      </a:endParaRPr>
                    </a:p>
                  </a:txBody>
                  <a:tcPr marL="9525" marR="9525" marT="9525" marB="0" anchor="ctr">
                    <a:lnL w="28575" cap="flat" cmpd="sng" algn="ctr">
                      <a:solidFill>
                        <a:srgbClr val="FFC000"/>
                      </a:solidFill>
                      <a:prstDash val="solid"/>
                      <a:round/>
                      <a:headEnd type="none" w="med" len="med"/>
                      <a:tailEnd type="none" w="med" len="med"/>
                    </a:lnL>
                    <a:lnT w="28575" cap="flat" cmpd="sng" algn="ctr">
                      <a:solidFill>
                        <a:srgbClr val="FFC000"/>
                      </a:solidFill>
                      <a:prstDash val="solid"/>
                      <a:round/>
                      <a:headEnd type="none" w="med" len="med"/>
                      <a:tailEnd type="none" w="med" len="med"/>
                    </a:lnT>
                  </a:tcPr>
                </a:tc>
                <a:tc>
                  <a:txBody>
                    <a:bodyPr/>
                    <a:lstStyle/>
                    <a:p>
                      <a:pPr algn="r" fontAlgn="ctr"/>
                      <a:r>
                        <a:rPr lang="it-IT" sz="1100" b="0" i="0" u="none" strike="noStrike" dirty="0" smtClean="0">
                          <a:latin typeface="Arial"/>
                        </a:rPr>
                        <a:t>31%</a:t>
                      </a:r>
                      <a:endParaRPr lang="it-IT" sz="1100" b="0" i="0" u="none" strike="noStrike" dirty="0">
                        <a:latin typeface="Arial"/>
                      </a:endParaRPr>
                    </a:p>
                  </a:txBody>
                  <a:tcPr marL="9525" marR="9525" marT="9525" marB="0" anchor="ctr">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tcPr>
                </a:tc>
              </a:tr>
              <a:tr h="273846">
                <a:tc>
                  <a:txBody>
                    <a:bodyPr/>
                    <a:lstStyle/>
                    <a:p>
                      <a:pPr algn="l" fontAlgn="t"/>
                      <a:r>
                        <a:rPr lang="it-IT" sz="1100" b="0" i="0" u="none" strike="noStrike" dirty="0" smtClean="0">
                          <a:latin typeface="+mn-lt"/>
                        </a:rPr>
                        <a:t>Restavo a lungo in attesa, senza poter parlare con nessuno</a:t>
                      </a:r>
                      <a:endParaRPr lang="it-IT" sz="1100" b="0" i="0" u="none" strike="noStrike" dirty="0">
                        <a:latin typeface="Arial"/>
                      </a:endParaRPr>
                    </a:p>
                  </a:txBody>
                  <a:tcPr marL="9525" marR="9525" marT="9525" marB="0" anchor="ctr">
                    <a:lnL w="28575" cap="flat" cmpd="sng" algn="ctr">
                      <a:solidFill>
                        <a:srgbClr val="FFC000"/>
                      </a:solidFill>
                      <a:prstDash val="solid"/>
                      <a:round/>
                      <a:headEnd type="none" w="med" len="med"/>
                      <a:tailEnd type="none" w="med" len="med"/>
                    </a:lnL>
                  </a:tcPr>
                </a:tc>
                <a:tc>
                  <a:txBody>
                    <a:bodyPr/>
                    <a:lstStyle/>
                    <a:p>
                      <a:pPr algn="r" fontAlgn="ctr"/>
                      <a:r>
                        <a:rPr lang="it-IT" sz="1100" b="0" i="0" u="none" strike="noStrike" dirty="0" smtClean="0">
                          <a:latin typeface="Arial"/>
                        </a:rPr>
                        <a:t>29%</a:t>
                      </a:r>
                      <a:endParaRPr lang="it-IT" sz="1100" b="0" i="0" u="none" strike="noStrike" dirty="0">
                        <a:latin typeface="Arial"/>
                      </a:endParaRPr>
                    </a:p>
                  </a:txBody>
                  <a:tcPr marL="9525" marR="9525" marT="9525" marB="0" anchor="ctr">
                    <a:lnR w="28575" cap="flat" cmpd="sng" algn="ctr">
                      <a:solidFill>
                        <a:srgbClr val="FFC000"/>
                      </a:solidFill>
                      <a:prstDash val="solid"/>
                      <a:round/>
                      <a:headEnd type="none" w="med" len="med"/>
                      <a:tailEnd type="none" w="med" len="med"/>
                    </a:lnR>
                  </a:tcPr>
                </a:tc>
              </a:tr>
              <a:tr h="273846">
                <a:tc>
                  <a:txBody>
                    <a:bodyPr/>
                    <a:lstStyle/>
                    <a:p>
                      <a:pPr algn="l" fontAlgn="t"/>
                      <a:r>
                        <a:rPr lang="it-IT" sz="1100" b="0" i="0" u="none" strike="noStrike" dirty="0" smtClean="0">
                          <a:latin typeface="+mn-lt"/>
                        </a:rPr>
                        <a:t>Non riuscivo ad accedere al servizio</a:t>
                      </a:r>
                      <a:endParaRPr lang="it-IT" sz="1100" b="0" i="0" u="none" strike="noStrike" dirty="0">
                        <a:latin typeface="+mn-lt"/>
                      </a:endParaRPr>
                    </a:p>
                  </a:txBody>
                  <a:tcPr marL="9525" marR="9525" marT="9525" marB="0" anchor="ctr">
                    <a:lnL w="28575" cap="flat" cmpd="sng" algn="ctr">
                      <a:solidFill>
                        <a:srgbClr val="FFC000"/>
                      </a:solidFill>
                      <a:prstDash val="solid"/>
                      <a:round/>
                      <a:headEnd type="none" w="med" len="med"/>
                      <a:tailEnd type="none" w="med" len="med"/>
                    </a:lnL>
                  </a:tcPr>
                </a:tc>
                <a:tc>
                  <a:txBody>
                    <a:bodyPr/>
                    <a:lstStyle/>
                    <a:p>
                      <a:pPr algn="r" fontAlgn="ctr"/>
                      <a:r>
                        <a:rPr lang="it-IT" sz="1100" b="0" i="0" u="none" strike="noStrike" dirty="0" smtClean="0">
                          <a:latin typeface="Arial"/>
                        </a:rPr>
                        <a:t>16%</a:t>
                      </a:r>
                      <a:endParaRPr lang="it-IT" sz="1100" b="0" i="0" u="none" strike="noStrike" dirty="0">
                        <a:latin typeface="Arial"/>
                      </a:endParaRPr>
                    </a:p>
                  </a:txBody>
                  <a:tcPr marL="9525" marR="9525" marT="9525" marB="0" anchor="ctr">
                    <a:lnR w="28575" cap="flat" cmpd="sng" algn="ctr">
                      <a:solidFill>
                        <a:srgbClr val="FFC000"/>
                      </a:solidFill>
                      <a:prstDash val="solid"/>
                      <a:round/>
                      <a:headEnd type="none" w="med" len="med"/>
                      <a:tailEnd type="none" w="med" len="med"/>
                    </a:lnR>
                  </a:tcPr>
                </a:tc>
              </a:tr>
              <a:tr h="273846">
                <a:tc>
                  <a:txBody>
                    <a:bodyPr/>
                    <a:lstStyle/>
                    <a:p>
                      <a:pPr algn="l" fontAlgn="t"/>
                      <a:r>
                        <a:rPr lang="it-IT" sz="1100" b="0" i="0" u="none" strike="noStrike" dirty="0" smtClean="0">
                          <a:latin typeface="+mn-lt"/>
                        </a:rPr>
                        <a:t>Non</a:t>
                      </a:r>
                      <a:r>
                        <a:rPr lang="it-IT" sz="1100" b="0" i="0" u="none" strike="noStrike" baseline="0" dirty="0" smtClean="0">
                          <a:latin typeface="+mn-lt"/>
                        </a:rPr>
                        <a:t> era presente l’operatore</a:t>
                      </a:r>
                      <a:r>
                        <a:rPr lang="it-IT" sz="1100" b="1" i="0" u="none" strike="noStrike" baseline="0" dirty="0" smtClean="0">
                          <a:solidFill>
                            <a:srgbClr val="FF0000"/>
                          </a:solidFill>
                          <a:latin typeface="+mn-lt"/>
                        </a:rPr>
                        <a:t> </a:t>
                      </a:r>
                      <a:r>
                        <a:rPr lang="it-IT" sz="1100" b="0" i="0" u="none" strike="noStrike" kern="1200" baseline="0" dirty="0" smtClean="0">
                          <a:solidFill>
                            <a:schemeClr val="tx1"/>
                          </a:solidFill>
                          <a:latin typeface="+mn-lt"/>
                          <a:ea typeface="+mn-ea"/>
                          <a:cs typeface="+mn-cs"/>
                        </a:rPr>
                        <a:t>informato</a:t>
                      </a:r>
                      <a:endParaRPr lang="it-IT" sz="1100" b="0" i="0" u="none" strike="noStrike" kern="1200" baseline="0" dirty="0">
                        <a:solidFill>
                          <a:schemeClr val="tx1"/>
                        </a:solidFill>
                        <a:latin typeface="+mn-lt"/>
                        <a:ea typeface="+mn-ea"/>
                        <a:cs typeface="+mn-cs"/>
                      </a:endParaRPr>
                    </a:p>
                  </a:txBody>
                  <a:tcPr marL="9525" marR="9525" marT="9525" marB="0" anchor="ctr">
                    <a:lnL w="28575" cap="flat" cmpd="sng" algn="ctr">
                      <a:solidFill>
                        <a:srgbClr val="FFC000"/>
                      </a:solidFill>
                      <a:prstDash val="solid"/>
                      <a:round/>
                      <a:headEnd type="none" w="med" len="med"/>
                      <a:tailEnd type="none" w="med" len="med"/>
                    </a:lnL>
                  </a:tcPr>
                </a:tc>
                <a:tc>
                  <a:txBody>
                    <a:bodyPr/>
                    <a:lstStyle/>
                    <a:p>
                      <a:pPr algn="r" fontAlgn="ctr"/>
                      <a:r>
                        <a:rPr lang="it-IT" sz="1100" b="0" i="0" u="none" strike="noStrike" dirty="0" smtClean="0">
                          <a:latin typeface="Arial"/>
                        </a:rPr>
                        <a:t>11%</a:t>
                      </a:r>
                      <a:endParaRPr lang="it-IT" sz="1100" b="0" i="0" u="none" strike="noStrike" dirty="0">
                        <a:latin typeface="Arial"/>
                      </a:endParaRPr>
                    </a:p>
                  </a:txBody>
                  <a:tcPr marL="9525" marR="9525" marT="9525" marB="0" anchor="ctr">
                    <a:lnR w="28575" cap="flat" cmpd="sng" algn="ctr">
                      <a:solidFill>
                        <a:srgbClr val="FFC000"/>
                      </a:solidFill>
                      <a:prstDash val="solid"/>
                      <a:round/>
                      <a:headEnd type="none" w="med" len="med"/>
                      <a:tailEnd type="none" w="med" len="med"/>
                    </a:lnR>
                  </a:tcPr>
                </a:tc>
              </a:tr>
              <a:tr h="273846">
                <a:tc>
                  <a:txBody>
                    <a:bodyPr/>
                    <a:lstStyle/>
                    <a:p>
                      <a:pPr algn="l" fontAlgn="t"/>
                      <a:r>
                        <a:rPr lang="it-IT" sz="1100" b="0" i="0" u="none" strike="noStrike" kern="1200" baseline="0" dirty="0" smtClean="0">
                          <a:solidFill>
                            <a:schemeClr val="tx1"/>
                          </a:solidFill>
                          <a:latin typeface="+mn-lt"/>
                          <a:ea typeface="+mn-ea"/>
                          <a:cs typeface="+mn-cs"/>
                        </a:rPr>
                        <a:t>Dovevo verificare la fattura</a:t>
                      </a:r>
                      <a:endParaRPr lang="it-IT" sz="1100" b="0" i="0" u="none" strike="noStrike" kern="1200" baseline="0" dirty="0">
                        <a:solidFill>
                          <a:schemeClr val="tx1"/>
                        </a:solidFill>
                        <a:latin typeface="+mn-lt"/>
                        <a:ea typeface="+mn-ea"/>
                        <a:cs typeface="+mn-cs"/>
                      </a:endParaRPr>
                    </a:p>
                  </a:txBody>
                  <a:tcPr marL="9525" marR="9525" marT="9525" marB="0" anchor="ctr">
                    <a:lnL w="28575" cap="flat" cmpd="sng" algn="ctr">
                      <a:solidFill>
                        <a:srgbClr val="FFC000"/>
                      </a:solidFill>
                      <a:prstDash val="solid"/>
                      <a:round/>
                      <a:headEnd type="none" w="med" len="med"/>
                      <a:tailEnd type="none" w="med" len="med"/>
                    </a:lnL>
                  </a:tcPr>
                </a:tc>
                <a:tc>
                  <a:txBody>
                    <a:bodyPr/>
                    <a:lstStyle/>
                    <a:p>
                      <a:pPr algn="r" fontAlgn="ctr"/>
                      <a:r>
                        <a:rPr lang="it-IT" sz="1100" b="0" i="0" u="none" strike="noStrike" dirty="0" smtClean="0">
                          <a:latin typeface="Arial"/>
                        </a:rPr>
                        <a:t>5%</a:t>
                      </a:r>
                      <a:endParaRPr lang="it-IT" sz="1100" b="0" i="0" u="none" strike="noStrike" dirty="0">
                        <a:latin typeface="Arial"/>
                      </a:endParaRPr>
                    </a:p>
                  </a:txBody>
                  <a:tcPr marL="9525" marR="9525" marT="9525" marB="0" anchor="ctr">
                    <a:lnR w="28575" cap="flat" cmpd="sng" algn="ctr">
                      <a:solidFill>
                        <a:srgbClr val="FFC000"/>
                      </a:solidFill>
                      <a:prstDash val="solid"/>
                      <a:round/>
                      <a:headEnd type="none" w="med" len="med"/>
                      <a:tailEnd type="none" w="med" len="med"/>
                    </a:lnR>
                  </a:tcPr>
                </a:tc>
              </a:tr>
              <a:tr h="273846">
                <a:tc>
                  <a:txBody>
                    <a:bodyPr/>
                    <a:lstStyle/>
                    <a:p>
                      <a:pPr algn="l" fontAlgn="t"/>
                      <a:r>
                        <a:rPr lang="it-IT" sz="1100" b="0" i="0" u="none" strike="noStrike" kern="1200" baseline="0" dirty="0" smtClean="0">
                          <a:solidFill>
                            <a:schemeClr val="tx1"/>
                          </a:solidFill>
                          <a:latin typeface="+mn-lt"/>
                          <a:ea typeface="+mn-ea"/>
                          <a:cs typeface="+mn-cs"/>
                        </a:rPr>
                        <a:t>Altro</a:t>
                      </a:r>
                      <a:endParaRPr lang="it-IT" sz="1100" b="0" i="0" u="none" strike="noStrike" kern="1200" baseline="0" dirty="0">
                        <a:solidFill>
                          <a:schemeClr val="tx1"/>
                        </a:solidFill>
                        <a:latin typeface="+mn-lt"/>
                        <a:ea typeface="+mn-ea"/>
                        <a:cs typeface="+mn-cs"/>
                      </a:endParaRPr>
                    </a:p>
                  </a:txBody>
                  <a:tcPr marL="9525" marR="9525" marT="9525" marB="0" anchor="ctr">
                    <a:lnL w="28575" cap="flat" cmpd="sng" algn="ctr">
                      <a:solidFill>
                        <a:srgbClr val="FFC000"/>
                      </a:solidFill>
                      <a:prstDash val="solid"/>
                      <a:round/>
                      <a:headEnd type="none" w="med" len="med"/>
                      <a:tailEnd type="none" w="med" len="med"/>
                    </a:lnL>
                    <a:lnB w="28575" cap="flat" cmpd="sng" algn="ctr">
                      <a:solidFill>
                        <a:srgbClr val="FFC000"/>
                      </a:solidFill>
                      <a:prstDash val="solid"/>
                      <a:round/>
                      <a:headEnd type="none" w="med" len="med"/>
                      <a:tailEnd type="none" w="med" len="med"/>
                    </a:lnB>
                  </a:tcPr>
                </a:tc>
                <a:tc>
                  <a:txBody>
                    <a:bodyPr/>
                    <a:lstStyle/>
                    <a:p>
                      <a:pPr algn="r" fontAlgn="ctr"/>
                      <a:r>
                        <a:rPr lang="it-IT" sz="1100" b="0" i="0" u="none" strike="noStrike" dirty="0" smtClean="0">
                          <a:latin typeface="Arial"/>
                        </a:rPr>
                        <a:t>8%</a:t>
                      </a:r>
                      <a:endParaRPr lang="it-IT" sz="1100" b="0" i="0" u="none" strike="noStrike" dirty="0">
                        <a:latin typeface="Arial"/>
                      </a:endParaRPr>
                    </a:p>
                  </a:txBody>
                  <a:tcPr marL="9525" marR="9525" marT="9525" marB="0" anchor="ctr">
                    <a:lnR w="28575" cap="flat" cmpd="sng" algn="ctr">
                      <a:solidFill>
                        <a:srgbClr val="FFC000"/>
                      </a:solidFill>
                      <a:prstDash val="solid"/>
                      <a:round/>
                      <a:headEnd type="none" w="med" len="med"/>
                      <a:tailEnd type="none" w="med" len="med"/>
                    </a:lnR>
                    <a:lnB w="28575" cap="flat" cmpd="sng" algn="ctr">
                      <a:solidFill>
                        <a:srgbClr val="FFC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7" name="Line 3"/>
          <p:cNvSpPr>
            <a:spLocks noChangeShapeType="1"/>
          </p:cNvSpPr>
          <p:nvPr/>
        </p:nvSpPr>
        <p:spPr bwMode="auto">
          <a:xfrm>
            <a:off x="8101013" y="4973638"/>
            <a:ext cx="647700" cy="0"/>
          </a:xfrm>
          <a:prstGeom prst="line">
            <a:avLst/>
          </a:prstGeom>
          <a:noFill/>
          <a:ln w="3175">
            <a:noFill/>
            <a:round/>
            <a:headEnd/>
            <a:tailEnd/>
          </a:ln>
        </p:spPr>
        <p:txBody>
          <a:bodyPr lIns="90000" tIns="46800" rIns="90000" bIns="46800"/>
          <a:lstStyle/>
          <a:p>
            <a:endParaRPr lang="it-IT"/>
          </a:p>
        </p:txBody>
      </p:sp>
      <p:sp>
        <p:nvSpPr>
          <p:cNvPr id="316418" name="Line 4"/>
          <p:cNvSpPr>
            <a:spLocks noChangeShapeType="1"/>
          </p:cNvSpPr>
          <p:nvPr/>
        </p:nvSpPr>
        <p:spPr bwMode="auto">
          <a:xfrm>
            <a:off x="8101013" y="3246438"/>
            <a:ext cx="0" cy="1727200"/>
          </a:xfrm>
          <a:prstGeom prst="line">
            <a:avLst/>
          </a:prstGeom>
          <a:noFill/>
          <a:ln w="57150">
            <a:solidFill>
              <a:schemeClr val="bg1"/>
            </a:solidFill>
            <a:round/>
            <a:headEnd/>
            <a:tailEnd/>
          </a:ln>
        </p:spPr>
        <p:txBody>
          <a:bodyPr lIns="90000" tIns="46800" rIns="90000" bIns="46800"/>
          <a:lstStyle/>
          <a:p>
            <a:endParaRPr lang="it-IT"/>
          </a:p>
        </p:txBody>
      </p:sp>
      <p:sp>
        <p:nvSpPr>
          <p:cNvPr id="316419" name="Text Box 5"/>
          <p:cNvSpPr txBox="1">
            <a:spLocks noChangeArrowheads="1"/>
          </p:cNvSpPr>
          <p:nvPr/>
        </p:nvSpPr>
        <p:spPr bwMode="auto">
          <a:xfrm>
            <a:off x="5364163" y="2205038"/>
            <a:ext cx="3492500" cy="436562"/>
          </a:xfrm>
          <a:prstGeom prst="rect">
            <a:avLst/>
          </a:prstGeom>
          <a:noFill/>
          <a:ln w="9525">
            <a:noFill/>
            <a:miter lim="800000"/>
            <a:headEnd/>
            <a:tailEnd/>
          </a:ln>
        </p:spPr>
        <p:txBody>
          <a:bodyPr lIns="169695" tIns="124443" rIns="169695" bIns="124443" anchor="ctr">
            <a:spAutoFit/>
          </a:bodyPr>
          <a:lstStyle/>
          <a:p>
            <a:pPr marL="177800" indent="-177800" defTabSz="957263">
              <a:buClr>
                <a:srgbClr val="000000"/>
              </a:buClr>
              <a:buSzPct val="100000"/>
              <a:buFont typeface="Times" pitchFamily="18" charset="0"/>
              <a:buBlip>
                <a:blip r:embed="rId3"/>
              </a:buBlip>
            </a:pPr>
            <a:r>
              <a:rPr lang="it-IT" sz="1200">
                <a:solidFill>
                  <a:schemeClr val="tx1"/>
                </a:solidFill>
                <a:latin typeface="Arial" charset="0"/>
              </a:rPr>
              <a:t>Quali</a:t>
            </a:r>
            <a:r>
              <a:rPr lang="it-IT" sz="1200">
                <a:solidFill>
                  <a:schemeClr val="accent2"/>
                </a:solidFill>
                <a:cs typeface="Arial" charset="0"/>
              </a:rPr>
              <a:t> </a:t>
            </a:r>
            <a:r>
              <a:rPr lang="it-IT" sz="1200">
                <a:solidFill>
                  <a:schemeClr val="tx1"/>
                </a:solidFill>
                <a:latin typeface="Arial" charset="0"/>
              </a:rPr>
              <a:t>tra questi? (</a:t>
            </a:r>
            <a:r>
              <a:rPr lang="it-IT" sz="1200" i="1">
                <a:solidFill>
                  <a:schemeClr val="tx1"/>
                </a:solidFill>
                <a:latin typeface="Arial" charset="0"/>
              </a:rPr>
              <a:t>risposta multipla</a:t>
            </a:r>
            <a:r>
              <a:rPr lang="it-IT" sz="1200">
                <a:solidFill>
                  <a:schemeClr val="tx1"/>
                </a:solidFill>
                <a:latin typeface="Arial" charset="0"/>
              </a:rPr>
              <a:t>)</a:t>
            </a:r>
          </a:p>
        </p:txBody>
      </p:sp>
      <p:graphicFrame>
        <p:nvGraphicFramePr>
          <p:cNvPr id="316420" name="Object 6"/>
          <p:cNvGraphicFramePr>
            <a:graphicFrameLocks noGrp="1" noChangeAspect="1"/>
          </p:cNvGraphicFramePr>
          <p:nvPr>
            <p:ph sz="half" idx="1"/>
          </p:nvPr>
        </p:nvGraphicFramePr>
        <p:xfrm>
          <a:off x="992188" y="1649413"/>
          <a:ext cx="4059237" cy="3863975"/>
        </p:xfrm>
        <a:graphic>
          <a:graphicData uri="http://schemas.openxmlformats.org/presentationml/2006/ole">
            <p:oleObj spid="_x0000_s316420" r:id="rId4" imgW="4060288" imgH="3865199" progId="Excel.Chart.8">
              <p:embed/>
            </p:oleObj>
          </a:graphicData>
        </a:graphic>
      </p:graphicFrame>
      <p:grpSp>
        <p:nvGrpSpPr>
          <p:cNvPr id="62470" name="Group 8"/>
          <p:cNvGrpSpPr>
            <a:grpSpLocks/>
          </p:cNvGrpSpPr>
          <p:nvPr/>
        </p:nvGrpSpPr>
        <p:grpSpPr bwMode="auto">
          <a:xfrm>
            <a:off x="4572000" y="2348880"/>
            <a:ext cx="574675" cy="215900"/>
            <a:chOff x="2629" y="2115"/>
            <a:chExt cx="342" cy="226"/>
          </a:xfrm>
          <a:solidFill>
            <a:srgbClr val="F8FF00"/>
          </a:solidFill>
        </p:grpSpPr>
        <p:sp>
          <p:nvSpPr>
            <p:cNvPr id="62477" name="AutoShape 9"/>
            <p:cNvSpPr>
              <a:spLocks noChangeArrowheads="1"/>
            </p:cNvSpPr>
            <p:nvPr/>
          </p:nvSpPr>
          <p:spPr bwMode="auto">
            <a:xfrm>
              <a:off x="2789" y="2115"/>
              <a:ext cx="182" cy="226"/>
            </a:xfrm>
            <a:prstGeom prst="chevron">
              <a:avLst>
                <a:gd name="adj" fmla="val 25000"/>
              </a:avLst>
            </a:prstGeom>
            <a:grpFill/>
            <a:ln w="12700" algn="ctr">
              <a:noFill/>
              <a:miter lim="800000"/>
              <a:headEnd/>
              <a:tailEnd/>
            </a:ln>
          </p:spPr>
          <p:txBody>
            <a:bodyPr wrap="none" lIns="90000" tIns="46800" rIns="90000" bIns="46800" anchor="ctr"/>
            <a:lstStyle/>
            <a:p>
              <a:pPr algn="ctr">
                <a:buClr>
                  <a:srgbClr val="000000"/>
                </a:buClr>
                <a:buSzPct val="100000"/>
                <a:buFont typeface="Times" pitchFamily="18" charset="0"/>
                <a:buNone/>
                <a:defRPr/>
              </a:pPr>
              <a:endParaRPr lang="it-IT" b="1"/>
            </a:p>
          </p:txBody>
        </p:sp>
        <p:sp>
          <p:nvSpPr>
            <p:cNvPr id="62478" name="AutoShape 10"/>
            <p:cNvSpPr>
              <a:spLocks noChangeArrowheads="1"/>
            </p:cNvSpPr>
            <p:nvPr/>
          </p:nvSpPr>
          <p:spPr bwMode="auto">
            <a:xfrm>
              <a:off x="2629" y="2115"/>
              <a:ext cx="182" cy="226"/>
            </a:xfrm>
            <a:prstGeom prst="chevron">
              <a:avLst>
                <a:gd name="adj" fmla="val 25000"/>
              </a:avLst>
            </a:prstGeom>
            <a:grpFill/>
            <a:ln w="12700" algn="ctr">
              <a:noFill/>
              <a:miter lim="800000"/>
              <a:headEnd/>
              <a:tailEnd/>
            </a:ln>
          </p:spPr>
          <p:txBody>
            <a:bodyPr wrap="none" lIns="90000" tIns="46800" rIns="90000" bIns="46800" anchor="ctr"/>
            <a:lstStyle/>
            <a:p>
              <a:pPr algn="ctr">
                <a:buClr>
                  <a:srgbClr val="000000"/>
                </a:buClr>
                <a:buSzPct val="100000"/>
                <a:buFont typeface="Times" pitchFamily="18" charset="0"/>
                <a:buNone/>
                <a:defRPr/>
              </a:pPr>
              <a:endParaRPr lang="it-IT" b="1"/>
            </a:p>
          </p:txBody>
        </p:sp>
      </p:grpSp>
      <p:sp>
        <p:nvSpPr>
          <p:cNvPr id="66604" name="Text Box 11"/>
          <p:cNvSpPr txBox="1">
            <a:spLocks noChangeArrowheads="1"/>
          </p:cNvSpPr>
          <p:nvPr/>
        </p:nvSpPr>
        <p:spPr bwMode="auto">
          <a:xfrm>
            <a:off x="5500688" y="2630488"/>
            <a:ext cx="3500437" cy="2217737"/>
          </a:xfrm>
          <a:prstGeom prst="rect">
            <a:avLst/>
          </a:prstGeom>
          <a:noFill/>
          <a:ln w="12700" algn="ctr">
            <a:solidFill>
              <a:srgbClr val="F8FF00"/>
            </a:solidFill>
            <a:miter lim="800000"/>
            <a:headEnd/>
            <a:tailEnd/>
          </a:ln>
        </p:spPr>
        <p:txBody>
          <a:bodyPr lIns="90000" tIns="46800" rIns="90000" bIns="46800">
            <a:spAutoFit/>
          </a:bodyPr>
          <a:lstStyle/>
          <a:p>
            <a:pPr defTabSz="449263">
              <a:lnSpc>
                <a:spcPct val="200000"/>
              </a:lnSpc>
              <a:spcBef>
                <a:spcPct val="50000"/>
              </a:spcBef>
              <a:buClr>
                <a:srgbClr val="000000"/>
              </a:buClr>
              <a:buSzPct val="100000"/>
              <a:defRPr/>
            </a:pPr>
            <a:r>
              <a:rPr lang="it-IT" sz="1200" b="1" i="1" dirty="0">
                <a:solidFill>
                  <a:schemeClr val="tx1"/>
                </a:solidFill>
                <a:latin typeface="+mn-lt"/>
              </a:rPr>
              <a:t>“Sportello” </a:t>
            </a:r>
            <a:r>
              <a:rPr lang="it-IT" sz="1200" b="1" i="1" dirty="0">
                <a:solidFill>
                  <a:schemeClr val="tx1"/>
                </a:solidFill>
                <a:latin typeface="+mn-lt"/>
              </a:rPr>
              <a:t>(64%) </a:t>
            </a:r>
            <a:endParaRPr lang="it-IT" sz="1200" b="1" i="1" dirty="0">
              <a:solidFill>
                <a:schemeClr val="tx1"/>
              </a:solidFill>
              <a:latin typeface="+mn-lt"/>
            </a:endParaRPr>
          </a:p>
          <a:p>
            <a:pPr defTabSz="449263">
              <a:lnSpc>
                <a:spcPct val="200000"/>
              </a:lnSpc>
              <a:spcBef>
                <a:spcPct val="50000"/>
              </a:spcBef>
              <a:buClr>
                <a:srgbClr val="000000"/>
              </a:buClr>
              <a:buSzPct val="100000"/>
              <a:defRPr/>
            </a:pPr>
            <a:r>
              <a:rPr lang="it-IT" sz="1200" b="1" i="1" dirty="0">
                <a:solidFill>
                  <a:schemeClr val="tx1"/>
                </a:solidFill>
                <a:latin typeface="+mn-lt"/>
              </a:rPr>
              <a:t>“Ho scritto” </a:t>
            </a:r>
            <a:r>
              <a:rPr lang="it-IT" sz="1200" b="1" i="1" dirty="0">
                <a:solidFill>
                  <a:schemeClr val="tx1"/>
                </a:solidFill>
                <a:latin typeface="+mn-lt"/>
              </a:rPr>
              <a:t>(28%)</a:t>
            </a:r>
            <a:endParaRPr lang="it-IT" sz="1200" b="1" i="1" dirty="0">
              <a:solidFill>
                <a:schemeClr val="tx1"/>
              </a:solidFill>
              <a:latin typeface="+mn-lt"/>
            </a:endParaRPr>
          </a:p>
          <a:p>
            <a:pPr defTabSz="449263">
              <a:lnSpc>
                <a:spcPct val="200000"/>
              </a:lnSpc>
              <a:spcBef>
                <a:spcPct val="50000"/>
              </a:spcBef>
              <a:buClr>
                <a:srgbClr val="000000"/>
              </a:buClr>
              <a:buSzPct val="100000"/>
              <a:defRPr/>
            </a:pPr>
            <a:r>
              <a:rPr lang="it-IT" sz="1200" b="1" i="1" dirty="0">
                <a:solidFill>
                  <a:schemeClr val="tx1"/>
                </a:solidFill>
                <a:latin typeface="+mn-lt"/>
              </a:rPr>
              <a:t>“</a:t>
            </a:r>
            <a:r>
              <a:rPr lang="it-IT" sz="1200" b="1" i="1" dirty="0">
                <a:solidFill>
                  <a:schemeClr val="tx1"/>
                </a:solidFill>
                <a:latin typeface="+mn-lt"/>
              </a:rPr>
              <a:t>Contatto diretto con dipendente Acquedotto del Fiora” </a:t>
            </a:r>
            <a:r>
              <a:rPr lang="it-IT" sz="1200" b="1" i="1" dirty="0">
                <a:solidFill>
                  <a:schemeClr val="tx1"/>
                </a:solidFill>
                <a:latin typeface="+mn-lt"/>
              </a:rPr>
              <a:t>(13%)</a:t>
            </a:r>
          </a:p>
          <a:p>
            <a:pPr defTabSz="449263">
              <a:lnSpc>
                <a:spcPct val="200000"/>
              </a:lnSpc>
              <a:spcBef>
                <a:spcPct val="50000"/>
              </a:spcBef>
              <a:buClr>
                <a:srgbClr val="000000"/>
              </a:buClr>
              <a:buSzPct val="100000"/>
              <a:defRPr/>
            </a:pPr>
            <a:r>
              <a:rPr lang="it-IT" sz="1200" b="1" i="1" dirty="0">
                <a:solidFill>
                  <a:schemeClr val="tx1"/>
                </a:solidFill>
                <a:latin typeface="+mn-lt"/>
              </a:rPr>
              <a:t>“Sito Web” (2%)</a:t>
            </a:r>
            <a:endParaRPr lang="it-IT" sz="1200" b="1" i="1" dirty="0">
              <a:solidFill>
                <a:schemeClr val="tx1"/>
              </a:solidFill>
              <a:latin typeface="+mn-lt"/>
            </a:endParaRPr>
          </a:p>
        </p:txBody>
      </p:sp>
      <p:sp>
        <p:nvSpPr>
          <p:cNvPr id="316423"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pPr>
            <a:r>
              <a:rPr lang="it-IT" sz="1800">
                <a:solidFill>
                  <a:schemeClr val="bg1"/>
                </a:solidFill>
              </a:rPr>
              <a:t>CALL BACK NUMERO VERDE</a:t>
            </a:r>
          </a:p>
          <a:p>
            <a:pPr defTabSz="449263">
              <a:buClr>
                <a:srgbClr val="000000"/>
              </a:buClr>
              <a:buSzPct val="100000"/>
              <a:buFont typeface="Times" pitchFamily="18" charset="0"/>
              <a:buNone/>
            </a:pPr>
            <a:r>
              <a:rPr lang="it-IT" sz="1800" i="1">
                <a:solidFill>
                  <a:schemeClr val="bg1"/>
                </a:solidFill>
              </a:rPr>
              <a:t>Precedente esperienza</a:t>
            </a:r>
          </a:p>
        </p:txBody>
      </p:sp>
      <p:sp>
        <p:nvSpPr>
          <p:cNvPr id="316424"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PRECEDENTE ESPERIENZA /2</a:t>
            </a:r>
            <a:endParaRPr lang="it-IT" sz="2100" i="1">
              <a:solidFill>
                <a:srgbClr val="3366CC"/>
              </a:solidFill>
              <a:cs typeface="Arial" charset="0"/>
            </a:endParaRPr>
          </a:p>
        </p:txBody>
      </p:sp>
      <p:sp>
        <p:nvSpPr>
          <p:cNvPr id="62474" name="Rectangle 3"/>
          <p:cNvSpPr>
            <a:spLocks noChangeArrowheads="1"/>
          </p:cNvSpPr>
          <p:nvPr/>
        </p:nvSpPr>
        <p:spPr bwMode="auto">
          <a:xfrm>
            <a:off x="747713" y="1077913"/>
            <a:ext cx="8216900" cy="304800"/>
          </a:xfrm>
          <a:prstGeom prst="rect">
            <a:avLst/>
          </a:prstGeom>
          <a:noFill/>
          <a:ln w="9525">
            <a:noFill/>
            <a:miter lim="800000"/>
            <a:headEnd/>
            <a:tailEnd/>
          </a:ln>
        </p:spPr>
        <p:txBody>
          <a:bodyPr lIns="90000" tIns="46800" rIns="90000" bIns="46800"/>
          <a:lstStyle/>
          <a:p>
            <a:pPr marL="265113" indent="-265113" algn="just">
              <a:spcBef>
                <a:spcPct val="20000"/>
              </a:spcBef>
              <a:buFont typeface="Times" pitchFamily="18" charset="0"/>
              <a:buBlip>
                <a:blip r:embed="rId3"/>
              </a:buBlip>
              <a:defRPr/>
            </a:pPr>
            <a:r>
              <a:rPr lang="it-IT" sz="1200" dirty="0">
                <a:solidFill>
                  <a:schemeClr val="tx1"/>
                </a:solidFill>
                <a:latin typeface="Arial" charset="0"/>
              </a:rPr>
              <a:t>Oltre a telefonare al </a:t>
            </a:r>
            <a:r>
              <a:rPr lang="it-IT" sz="1200" dirty="0" err="1">
                <a:solidFill>
                  <a:schemeClr val="tx1"/>
                </a:solidFill>
                <a:latin typeface="+mn-lt"/>
                <a:cs typeface="Arial" pitchFamily="34" charset="0"/>
              </a:rPr>
              <a:t>Call</a:t>
            </a:r>
            <a:r>
              <a:rPr lang="it-IT" sz="1200" dirty="0">
                <a:solidFill>
                  <a:schemeClr val="tx1"/>
                </a:solidFill>
                <a:latin typeface="+mn-lt"/>
                <a:cs typeface="Arial" pitchFamily="34" charset="0"/>
              </a:rPr>
              <a:t> Center</a:t>
            </a:r>
            <a:r>
              <a:rPr lang="it-IT" sz="1200" dirty="0">
                <a:solidFill>
                  <a:schemeClr val="tx1"/>
                </a:solidFill>
                <a:latin typeface="+mn-lt"/>
              </a:rPr>
              <a:t>, </a:t>
            </a:r>
            <a:r>
              <a:rPr lang="it-IT" sz="1200" dirty="0">
                <a:solidFill>
                  <a:schemeClr val="tx1"/>
                </a:solidFill>
                <a:latin typeface="+mn-lt"/>
              </a:rPr>
              <a:t>ha utilizzato </a:t>
            </a:r>
            <a:r>
              <a:rPr lang="it-IT" sz="1200" dirty="0">
                <a:solidFill>
                  <a:schemeClr val="tx1"/>
                </a:solidFill>
                <a:latin typeface="Arial" charset="0"/>
              </a:rPr>
              <a:t>qualche altro canale di contatto per lo stesso specifico motivo?</a:t>
            </a:r>
          </a:p>
        </p:txBody>
      </p:sp>
      <p:sp>
        <p:nvSpPr>
          <p:cNvPr id="17" name="Segnaposto numero diapositiva 16"/>
          <p:cNvSpPr>
            <a:spLocks noGrp="1"/>
          </p:cNvSpPr>
          <p:nvPr>
            <p:ph type="sldNum" sz="quarter" idx="10"/>
          </p:nvPr>
        </p:nvSpPr>
        <p:spPr/>
        <p:txBody>
          <a:bodyPr/>
          <a:lstStyle/>
          <a:p>
            <a:pPr>
              <a:defRPr/>
            </a:pPr>
            <a:fld id="{932B2F6E-5AC3-41E8-8269-1BBB3A18ABEC}" type="slidenum">
              <a:rPr lang="it-IT" smtClean="0"/>
              <a:pPr>
                <a:defRPr/>
              </a:pPr>
              <a:t>137</a:t>
            </a:fld>
            <a:endParaRPr lang="it-IT"/>
          </a:p>
        </p:txBody>
      </p:sp>
      <p:sp>
        <p:nvSpPr>
          <p:cNvPr id="16" name="Text Box 10"/>
          <p:cNvSpPr txBox="1">
            <a:spLocks noChangeArrowheads="1"/>
          </p:cNvSpPr>
          <p:nvPr/>
        </p:nvSpPr>
        <p:spPr bwMode="auto">
          <a:xfrm>
            <a:off x="3429000" y="6097588"/>
            <a:ext cx="3821113" cy="509587"/>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r>
              <a:rPr lang="it-IT" sz="900" dirty="0">
                <a:solidFill>
                  <a:schemeClr val="tx1"/>
                </a:solidFill>
                <a:latin typeface="+mn-lt"/>
              </a:rPr>
              <a:t>UNIVERSO: </a:t>
            </a:r>
            <a:r>
              <a:rPr lang="it-IT" sz="900" dirty="0">
                <a:solidFill>
                  <a:schemeClr val="tx1"/>
                </a:solidFill>
                <a:latin typeface="Arial" charset="0"/>
              </a:rPr>
              <a:t>229.490</a:t>
            </a:r>
            <a:r>
              <a:rPr lang="it-IT" sz="900" dirty="0">
                <a:solidFill>
                  <a:schemeClr val="tx1"/>
                </a:solidFill>
                <a:latin typeface="+mn-lt"/>
              </a:rPr>
              <a:t> UTENZE</a:t>
            </a:r>
          </a:p>
          <a:p>
            <a:pPr algn="ctr" defTabSz="449263">
              <a:buClr>
                <a:srgbClr val="000000"/>
              </a:buClr>
              <a:buSzPct val="100000"/>
              <a:buFont typeface="Times" pitchFamily="18" charset="0"/>
              <a:buNone/>
              <a:defRPr/>
            </a:pPr>
            <a:r>
              <a:rPr lang="it-IT" sz="900" dirty="0">
                <a:solidFill>
                  <a:schemeClr val="tx1"/>
                </a:solidFill>
                <a:latin typeface="+mn-lt"/>
              </a:rPr>
              <a:t>BASE: </a:t>
            </a:r>
            <a:r>
              <a:rPr lang="it-IT" sz="900" dirty="0">
                <a:solidFill>
                  <a:schemeClr val="tx1"/>
                </a:solidFill>
              </a:rPr>
              <a:t>HANNO CHIAMATO IL NUMERO VERDE COMMERCIALE </a:t>
            </a:r>
            <a:r>
              <a:rPr lang="it-IT" sz="900" dirty="0">
                <a:solidFill>
                  <a:schemeClr val="tx1"/>
                </a:solidFill>
              </a:rPr>
              <a:t>NEI GIORNI PRECEDENTI ALL’INTERVISTA (302 CASI AD HOC)</a:t>
            </a:r>
            <a:endParaRPr lang="it-IT" sz="900" dirty="0">
              <a:solidFill>
                <a:schemeClr val="tx1"/>
              </a:solidFill>
              <a:latin typeface="+mn-lt"/>
            </a:endParaRPr>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7441" name="Object 4"/>
          <p:cNvGraphicFramePr>
            <a:graphicFrameLocks noGrp="1" noChangeAspect="1"/>
          </p:cNvGraphicFramePr>
          <p:nvPr>
            <p:ph sz="half" idx="1"/>
          </p:nvPr>
        </p:nvGraphicFramePr>
        <p:xfrm>
          <a:off x="1114425" y="1731963"/>
          <a:ext cx="6100763" cy="3937000"/>
        </p:xfrm>
        <a:graphic>
          <a:graphicData uri="http://schemas.openxmlformats.org/presentationml/2006/ole">
            <p:oleObj spid="_x0000_s317441" r:id="rId3" imgW="6102625" imgH="3938357" progId="Excel.Chart.8">
              <p:embed/>
            </p:oleObj>
          </a:graphicData>
        </a:graphic>
      </p:graphicFrame>
      <p:sp>
        <p:nvSpPr>
          <p:cNvPr id="317442" name="Rectangle 8"/>
          <p:cNvSpPr>
            <a:spLocks noChangeArrowheads="1"/>
          </p:cNvSpPr>
          <p:nvPr/>
        </p:nvSpPr>
        <p:spPr bwMode="auto">
          <a:xfrm>
            <a:off x="6286500" y="2357438"/>
            <a:ext cx="2463800" cy="1511300"/>
          </a:xfrm>
          <a:prstGeom prst="rect">
            <a:avLst/>
          </a:prstGeom>
          <a:solidFill>
            <a:srgbClr val="008000"/>
          </a:solidFill>
          <a:ln w="9525">
            <a:solidFill>
              <a:srgbClr val="99CC00"/>
            </a:solidFill>
            <a:miter lim="800000"/>
            <a:headEnd/>
            <a:tailEnd/>
          </a:ln>
        </p:spPr>
        <p:txBody>
          <a:bodyPr wrap="none" anchor="ctr"/>
          <a:lstStyle/>
          <a:p>
            <a:pPr algn="ctr"/>
            <a:r>
              <a:rPr lang="it-IT" b="1">
                <a:solidFill>
                  <a:schemeClr val="bg1"/>
                </a:solidFill>
                <a:cs typeface="Arial" charset="0"/>
              </a:rPr>
              <a:t>LE INFORMAZIONI</a:t>
            </a:r>
          </a:p>
          <a:p>
            <a:pPr algn="ctr"/>
            <a:r>
              <a:rPr lang="it-IT" b="1">
                <a:solidFill>
                  <a:schemeClr val="bg1"/>
                </a:solidFill>
                <a:cs typeface="Arial" charset="0"/>
              </a:rPr>
              <a:t>ERANO DEL TUTTO </a:t>
            </a:r>
          </a:p>
          <a:p>
            <a:pPr algn="ctr"/>
            <a:r>
              <a:rPr lang="it-IT" b="1">
                <a:solidFill>
                  <a:schemeClr val="bg1"/>
                </a:solidFill>
                <a:cs typeface="Arial" charset="0"/>
              </a:rPr>
              <a:t>O ABBASTANZA </a:t>
            </a:r>
          </a:p>
          <a:p>
            <a:pPr algn="ctr"/>
            <a:r>
              <a:rPr lang="it-IT" b="1">
                <a:solidFill>
                  <a:schemeClr val="bg1"/>
                </a:solidFill>
                <a:cs typeface="Arial" charset="0"/>
              </a:rPr>
              <a:t>COERENTI TRA LORO</a:t>
            </a:r>
          </a:p>
          <a:p>
            <a:pPr algn="ctr"/>
            <a:r>
              <a:rPr lang="it-IT" sz="1800" b="1">
                <a:solidFill>
                  <a:schemeClr val="bg1"/>
                </a:solidFill>
                <a:cs typeface="Arial" charset="0"/>
              </a:rPr>
              <a:t>57%</a:t>
            </a:r>
          </a:p>
        </p:txBody>
      </p:sp>
      <p:sp>
        <p:nvSpPr>
          <p:cNvPr id="317443"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pPr>
            <a:r>
              <a:rPr lang="it-IT" sz="1800">
                <a:solidFill>
                  <a:schemeClr val="bg1"/>
                </a:solidFill>
              </a:rPr>
              <a:t>CALL BACK NUMERO VERDE</a:t>
            </a:r>
          </a:p>
          <a:p>
            <a:pPr defTabSz="449263">
              <a:buClr>
                <a:srgbClr val="000000"/>
              </a:buClr>
              <a:buSzPct val="100000"/>
              <a:buFont typeface="Times" pitchFamily="18" charset="0"/>
              <a:buNone/>
            </a:pPr>
            <a:r>
              <a:rPr lang="it-IT" sz="1800" i="1">
                <a:solidFill>
                  <a:schemeClr val="bg1"/>
                </a:solidFill>
              </a:rPr>
              <a:t>Precedente esperienza</a:t>
            </a:r>
          </a:p>
        </p:txBody>
      </p:sp>
      <p:sp>
        <p:nvSpPr>
          <p:cNvPr id="317444"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PRECEDENTE ESPERIENZA /3</a:t>
            </a:r>
            <a:endParaRPr lang="it-IT" sz="2100" i="1">
              <a:solidFill>
                <a:srgbClr val="3366CC"/>
              </a:solidFill>
              <a:cs typeface="Arial" charset="0"/>
            </a:endParaRPr>
          </a:p>
        </p:txBody>
      </p:sp>
      <p:sp>
        <p:nvSpPr>
          <p:cNvPr id="317445" name="Rectangle 3"/>
          <p:cNvSpPr>
            <a:spLocks noChangeArrowheads="1"/>
          </p:cNvSpPr>
          <p:nvPr/>
        </p:nvSpPr>
        <p:spPr bwMode="auto">
          <a:xfrm>
            <a:off x="747713" y="1077913"/>
            <a:ext cx="8216900" cy="304800"/>
          </a:xfrm>
          <a:prstGeom prst="rect">
            <a:avLst/>
          </a:prstGeom>
          <a:noFill/>
          <a:ln w="9525">
            <a:noFill/>
            <a:miter lim="800000"/>
            <a:headEnd/>
            <a:tailEnd/>
          </a:ln>
        </p:spPr>
        <p:txBody>
          <a:bodyPr lIns="90000" tIns="46800" rIns="90000" bIns="46800"/>
          <a:lstStyle/>
          <a:p>
            <a:pPr marL="265113" indent="-265113" algn="just">
              <a:spcBef>
                <a:spcPct val="20000"/>
              </a:spcBef>
              <a:buFont typeface="Times" pitchFamily="18" charset="0"/>
              <a:buBlip>
                <a:blip r:embed="rId4"/>
              </a:buBlip>
            </a:pPr>
            <a:r>
              <a:rPr lang="it-IT" sz="1200">
                <a:solidFill>
                  <a:schemeClr val="tx1"/>
                </a:solidFill>
                <a:latin typeface="Arial" charset="0"/>
              </a:rPr>
              <a:t>Le informazioni che ha ricevuto nei diversi contatti erano coerenti tra loro?</a:t>
            </a:r>
          </a:p>
        </p:txBody>
      </p:sp>
      <p:sp>
        <p:nvSpPr>
          <p:cNvPr id="13" name="Segnaposto numero diapositiva 12"/>
          <p:cNvSpPr>
            <a:spLocks noGrp="1"/>
          </p:cNvSpPr>
          <p:nvPr>
            <p:ph type="sldNum" sz="quarter" idx="10"/>
          </p:nvPr>
        </p:nvSpPr>
        <p:spPr/>
        <p:txBody>
          <a:bodyPr/>
          <a:lstStyle/>
          <a:p>
            <a:pPr>
              <a:defRPr/>
            </a:pPr>
            <a:fld id="{58B420F4-038A-4BF9-8360-4B34569BF06F}" type="slidenum">
              <a:rPr lang="it-IT" smtClean="0"/>
              <a:pPr>
                <a:defRPr/>
              </a:pPr>
              <a:t>138</a:t>
            </a:fld>
            <a:endParaRPr lang="it-IT"/>
          </a:p>
        </p:txBody>
      </p:sp>
      <p:sp>
        <p:nvSpPr>
          <p:cNvPr id="15" name="Text Box 10"/>
          <p:cNvSpPr txBox="1">
            <a:spLocks noChangeArrowheads="1"/>
          </p:cNvSpPr>
          <p:nvPr/>
        </p:nvSpPr>
        <p:spPr bwMode="auto">
          <a:xfrm>
            <a:off x="3419475" y="6092825"/>
            <a:ext cx="3879850" cy="371475"/>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r>
              <a:rPr lang="it-IT" sz="900" dirty="0">
                <a:solidFill>
                  <a:schemeClr val="tx1"/>
                </a:solidFill>
                <a:latin typeface="+mn-lt"/>
              </a:rPr>
              <a:t>UNIVERSO: </a:t>
            </a:r>
            <a:r>
              <a:rPr lang="it-IT" sz="900" dirty="0">
                <a:solidFill>
                  <a:schemeClr val="tx1"/>
                </a:solidFill>
                <a:latin typeface="Arial" charset="0"/>
              </a:rPr>
              <a:t>229.490</a:t>
            </a:r>
            <a:r>
              <a:rPr lang="it-IT" sz="900" dirty="0">
                <a:solidFill>
                  <a:schemeClr val="tx1"/>
                </a:solidFill>
                <a:latin typeface="+mn-lt"/>
              </a:rPr>
              <a:t> UTENZE</a:t>
            </a:r>
          </a:p>
          <a:p>
            <a:pPr algn="ctr" defTabSz="449263">
              <a:buClr>
                <a:srgbClr val="000000"/>
              </a:buClr>
              <a:buSzPct val="100000"/>
              <a:buFont typeface="Times" pitchFamily="18" charset="0"/>
              <a:buNone/>
              <a:defRPr/>
            </a:pPr>
            <a:r>
              <a:rPr lang="it-IT" sz="900" dirty="0">
                <a:solidFill>
                  <a:schemeClr val="tx1"/>
                </a:solidFill>
                <a:latin typeface="+mn-lt"/>
              </a:rPr>
              <a:t>BASE: </a:t>
            </a:r>
            <a:r>
              <a:rPr lang="it-IT" sz="900" dirty="0">
                <a:solidFill>
                  <a:schemeClr val="tx1"/>
                </a:solidFill>
              </a:rPr>
              <a:t>: coloro che hanno utilizzato altri canali di contatto: 16%</a:t>
            </a:r>
            <a:endParaRPr lang="it-IT" sz="900" dirty="0">
              <a:solidFill>
                <a:schemeClr val="tx1"/>
              </a:solidFill>
              <a:latin typeface="+mn-lt"/>
            </a:endParaRPr>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5" name="Rectangle 2"/>
          <p:cNvSpPr>
            <a:spLocks noChangeArrowheads="1"/>
          </p:cNvSpPr>
          <p:nvPr/>
        </p:nvSpPr>
        <p:spPr bwMode="auto">
          <a:xfrm>
            <a:off x="900113" y="3789363"/>
            <a:ext cx="8110537" cy="1727200"/>
          </a:xfrm>
          <a:prstGeom prst="rect">
            <a:avLst/>
          </a:prstGeom>
          <a:noFill/>
          <a:ln w="9525">
            <a:noFill/>
            <a:miter lim="800000"/>
            <a:headEnd/>
            <a:tailEnd/>
          </a:ln>
        </p:spPr>
        <p:txBody>
          <a:bodyPr lIns="0" tIns="0" rIns="0" bIns="0" anchor="ctr"/>
          <a:lstStyle/>
          <a:p>
            <a:pPr algn="r">
              <a:spcBef>
                <a:spcPct val="50000"/>
              </a:spcBef>
            </a:pPr>
            <a:endParaRPr kumimoji="1" lang="it-IT" sz="2400" i="1" u="sng">
              <a:solidFill>
                <a:schemeClr val="tx1"/>
              </a:solidFill>
            </a:endParaRPr>
          </a:p>
          <a:p>
            <a:pPr algn="r">
              <a:spcBef>
                <a:spcPct val="50000"/>
              </a:spcBef>
            </a:pPr>
            <a:endParaRPr kumimoji="1" lang="it-IT" sz="2400" i="1" u="sng">
              <a:solidFill>
                <a:schemeClr val="tx1"/>
              </a:solidFill>
            </a:endParaRPr>
          </a:p>
          <a:p>
            <a:pPr algn="r">
              <a:spcBef>
                <a:spcPct val="50000"/>
              </a:spcBef>
            </a:pPr>
            <a:r>
              <a:rPr kumimoji="1" lang="it-IT" sz="2400" b="1" i="1">
                <a:solidFill>
                  <a:schemeClr val="tx1"/>
                </a:solidFill>
              </a:rPr>
              <a:t>Aspettative del cliente nei confronti </a:t>
            </a:r>
            <a:br>
              <a:rPr kumimoji="1" lang="it-IT" sz="2400" b="1" i="1">
                <a:solidFill>
                  <a:schemeClr val="tx1"/>
                </a:solidFill>
              </a:rPr>
            </a:br>
            <a:r>
              <a:rPr kumimoji="1" lang="it-IT" sz="2400" b="1" i="1">
                <a:solidFill>
                  <a:schemeClr val="tx1"/>
                </a:solidFill>
              </a:rPr>
              <a:t>del servizio reso dal Numero Verde</a:t>
            </a:r>
          </a:p>
        </p:txBody>
      </p:sp>
      <p:sp>
        <p:nvSpPr>
          <p:cNvPr id="318466"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pPr>
            <a:r>
              <a:rPr lang="it-IT" sz="1800">
                <a:solidFill>
                  <a:schemeClr val="bg1"/>
                </a:solidFill>
              </a:rPr>
              <a:t>CALL BACK NUMERO VERDE</a:t>
            </a:r>
          </a:p>
          <a:p>
            <a:pPr defTabSz="449263">
              <a:buClr>
                <a:srgbClr val="000000"/>
              </a:buClr>
              <a:buSzPct val="100000"/>
              <a:buFont typeface="Times" pitchFamily="18" charset="0"/>
              <a:buNone/>
            </a:pPr>
            <a:r>
              <a:rPr lang="it-IT" sz="1800" i="1">
                <a:solidFill>
                  <a:schemeClr val="bg1"/>
                </a:solidFill>
              </a:rPr>
              <a:t>Aspettative</a:t>
            </a:r>
          </a:p>
        </p:txBody>
      </p:sp>
      <p:sp>
        <p:nvSpPr>
          <p:cNvPr id="4" name="Segnaposto numero diapositiva 3"/>
          <p:cNvSpPr>
            <a:spLocks noGrp="1"/>
          </p:cNvSpPr>
          <p:nvPr>
            <p:ph type="sldNum" sz="quarter" idx="10"/>
          </p:nvPr>
        </p:nvSpPr>
        <p:spPr/>
        <p:txBody>
          <a:bodyPr/>
          <a:lstStyle/>
          <a:p>
            <a:pPr>
              <a:defRPr/>
            </a:pPr>
            <a:fld id="{F4B24CC4-0E6A-44D1-9D4B-C1129AD954F4}" type="slidenum">
              <a:rPr lang="it-IT" smtClean="0"/>
              <a:pPr>
                <a:defRPr/>
              </a:pPr>
              <a:t>139</a:t>
            </a:fld>
            <a:endParaRPr lang="it-IT"/>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697" name="Object 71"/>
          <p:cNvGraphicFramePr>
            <a:graphicFrameLocks noChangeAspect="1"/>
          </p:cNvGraphicFramePr>
          <p:nvPr/>
        </p:nvGraphicFramePr>
        <p:xfrm>
          <a:off x="820738" y="1649413"/>
          <a:ext cx="8123237" cy="4556125"/>
        </p:xfrm>
        <a:graphic>
          <a:graphicData uri="http://schemas.openxmlformats.org/presentationml/2006/ole">
            <p:oleObj spid="_x0000_s29697" r:id="rId3" imgW="8120576" imgH="4554107" progId="Excel.Chart.8">
              <p:embed/>
            </p:oleObj>
          </a:graphicData>
        </a:graphic>
      </p:graphicFrame>
      <p:sp>
        <p:nvSpPr>
          <p:cNvPr id="257134" name="Text Box 3"/>
          <p:cNvSpPr txBox="1">
            <a:spLocks noChangeArrowheads="1"/>
          </p:cNvSpPr>
          <p:nvPr/>
        </p:nvSpPr>
        <p:spPr bwMode="auto">
          <a:xfrm>
            <a:off x="755650" y="1000125"/>
            <a:ext cx="8137525" cy="620713"/>
          </a:xfrm>
          <a:prstGeom prst="rect">
            <a:avLst/>
          </a:prstGeom>
          <a:noFill/>
          <a:ln w="9525">
            <a:noFill/>
            <a:miter lim="800000"/>
            <a:headEnd/>
            <a:tailEnd/>
          </a:ln>
        </p:spPr>
        <p:txBody>
          <a:bodyPr lIns="169695" tIns="124443" rIns="169695" bIns="124443" anchor="ctr">
            <a:spAutoFit/>
          </a:bodyPr>
          <a:lstStyle/>
          <a:p>
            <a:pPr marL="266700" indent="-266700" defTabSz="957263">
              <a:buClr>
                <a:srgbClr val="000000"/>
              </a:buClr>
              <a:buSzPct val="100000"/>
              <a:buFontTx/>
              <a:buBlip>
                <a:blip r:embed="rId4"/>
              </a:buBlip>
              <a:defRPr/>
            </a:pPr>
            <a:r>
              <a:rPr lang="it-IT" sz="1200" dirty="0">
                <a:solidFill>
                  <a:schemeClr val="tx1"/>
                </a:solidFill>
                <a:latin typeface="+mn-lt"/>
                <a:cs typeface="Arial" pitchFamily="34" charset="0"/>
              </a:rPr>
              <a:t>Vorrei che lei esprimesse il suo giudizio globale circa la qualità del servizio idrico fornitole, negli ultimi 6 mesi, da Acquedotto del Fiora spa, dando un voto da 1 a 10, dove 1 significa pessimo e 10 ottimo.</a:t>
            </a:r>
          </a:p>
        </p:txBody>
      </p:sp>
      <p:sp>
        <p:nvSpPr>
          <p:cNvPr id="29699" name="Rectangle 111"/>
          <p:cNvSpPr>
            <a:spLocks noChangeArrowheads="1"/>
          </p:cNvSpPr>
          <p:nvPr/>
        </p:nvSpPr>
        <p:spPr bwMode="auto">
          <a:xfrm>
            <a:off x="4122738" y="1811338"/>
            <a:ext cx="1655762" cy="249237"/>
          </a:xfrm>
          <a:prstGeom prst="rect">
            <a:avLst/>
          </a:prstGeom>
          <a:noFill/>
          <a:ln w="12700" algn="ctr">
            <a:solidFill>
              <a:srgbClr val="660066"/>
            </a:solidFill>
            <a:miter lim="800000"/>
            <a:headEnd/>
            <a:tailEnd/>
          </a:ln>
        </p:spPr>
        <p:txBody>
          <a:bodyPr wrap="none" lIns="90000" tIns="46800" rIns="90000" bIns="46800" anchor="ctr"/>
          <a:lstStyle/>
          <a:p>
            <a:pPr algn="ctr" defTabSz="449263">
              <a:buClr>
                <a:srgbClr val="000000"/>
              </a:buClr>
              <a:buSzPct val="100000"/>
              <a:buFont typeface="Times" pitchFamily="18" charset="0"/>
              <a:buNone/>
            </a:pPr>
            <a:r>
              <a:rPr lang="it-IT" sz="1200" b="1">
                <a:solidFill>
                  <a:srgbClr val="660066"/>
                </a:solidFill>
                <a:latin typeface="Arial" charset="0"/>
                <a:cs typeface="Arial" charset="0"/>
              </a:rPr>
              <a:t>VALORI MEDI</a:t>
            </a:r>
          </a:p>
        </p:txBody>
      </p:sp>
      <p:sp>
        <p:nvSpPr>
          <p:cNvPr id="601097" name="Text Box 9"/>
          <p:cNvSpPr txBox="1">
            <a:spLocks noChangeArrowheads="1"/>
          </p:cNvSpPr>
          <p:nvPr/>
        </p:nvSpPr>
        <p:spPr bwMode="auto">
          <a:xfrm rot="16200000">
            <a:off x="-2682081" y="2864644"/>
            <a:ext cx="5946775" cy="366713"/>
          </a:xfrm>
          <a:prstGeom prst="rect">
            <a:avLst/>
          </a:prstGeom>
          <a:noFill/>
          <a:ln w="12700" algn="ctr">
            <a:noFill/>
            <a:miter lim="800000"/>
            <a:headEnd/>
            <a:tailEnd/>
          </a:ln>
          <a:effectLst/>
        </p:spPr>
        <p:txBody>
          <a:bodyPr lIns="90000" tIns="46800" rIns="90000" bIns="46800">
            <a:spAutoFit/>
          </a:bodyPr>
          <a:lstStyle/>
          <a:p>
            <a:pPr defTabSz="449263">
              <a:spcBef>
                <a:spcPct val="50000"/>
              </a:spcBef>
              <a:buClr>
                <a:srgbClr val="000000"/>
              </a:buClr>
              <a:buSzPct val="100000"/>
              <a:buFont typeface="Times" pitchFamily="18" charset="0"/>
              <a:buNone/>
              <a:defRPr/>
            </a:pPr>
            <a:r>
              <a:rPr lang="it-IT" sz="1800" dirty="0">
                <a:solidFill>
                  <a:schemeClr val="bg1"/>
                </a:solidFill>
              </a:rPr>
              <a:t>LA SODDISFAZIONE OVERALL</a:t>
            </a:r>
            <a:endParaRPr lang="it-IT" sz="1800" dirty="0">
              <a:solidFill>
                <a:schemeClr val="bg1"/>
              </a:solidFill>
              <a:effectLst>
                <a:outerShdw blurRad="38100" dist="38100" dir="2700000" algn="tl">
                  <a:srgbClr val="C0C0C0"/>
                </a:outerShdw>
              </a:effectLst>
            </a:endParaRPr>
          </a:p>
        </p:txBody>
      </p:sp>
      <p:sp>
        <p:nvSpPr>
          <p:cNvPr id="29701"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IL GIUDIZIO GLOBALE SUL SERVIZIO IDRICO</a:t>
            </a:r>
            <a:br>
              <a:rPr lang="it-IT" sz="2100">
                <a:solidFill>
                  <a:srgbClr val="3366CC"/>
                </a:solidFill>
                <a:cs typeface="Arial" charset="0"/>
              </a:rPr>
            </a:br>
            <a:r>
              <a:rPr lang="it-IT" sz="2100" i="1">
                <a:solidFill>
                  <a:srgbClr val="3366CC"/>
                </a:solidFill>
                <a:cs typeface="Arial" charset="0"/>
              </a:rPr>
              <a:t>TREND</a:t>
            </a:r>
          </a:p>
        </p:txBody>
      </p:sp>
      <p:sp>
        <p:nvSpPr>
          <p:cNvPr id="29702" name="Text Box 10"/>
          <p:cNvSpPr txBox="1">
            <a:spLocks noChangeArrowheads="1"/>
          </p:cNvSpPr>
          <p:nvPr/>
        </p:nvSpPr>
        <p:spPr bwMode="auto">
          <a:xfrm>
            <a:off x="3635375" y="6237288"/>
            <a:ext cx="3168650" cy="371475"/>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pPr>
            <a:r>
              <a:rPr lang="it-IT" sz="900">
                <a:solidFill>
                  <a:schemeClr val="tx1"/>
                </a:solidFill>
                <a:latin typeface="Arial" charset="0"/>
              </a:rPr>
              <a:t>UNIVERSO: 229.490 UTENZE</a:t>
            </a:r>
          </a:p>
          <a:p>
            <a:pPr algn="ctr" defTabSz="449263">
              <a:buClr>
                <a:srgbClr val="000000"/>
              </a:buClr>
              <a:buSzPct val="100000"/>
              <a:buFont typeface="Times" pitchFamily="18" charset="0"/>
              <a:buNone/>
            </a:pPr>
            <a:r>
              <a:rPr lang="it-IT" sz="900">
                <a:solidFill>
                  <a:schemeClr val="tx1"/>
                </a:solidFill>
                <a:latin typeface="Arial" charset="0"/>
              </a:rPr>
              <a:t>BASE: TOTALE CAMPIONE</a:t>
            </a:r>
          </a:p>
        </p:txBody>
      </p:sp>
      <p:sp>
        <p:nvSpPr>
          <p:cNvPr id="9" name="Segnaposto numero diapositiva 8"/>
          <p:cNvSpPr>
            <a:spLocks noGrp="1"/>
          </p:cNvSpPr>
          <p:nvPr>
            <p:ph type="sldNum" sz="quarter" idx="10"/>
          </p:nvPr>
        </p:nvSpPr>
        <p:spPr/>
        <p:txBody>
          <a:bodyPr/>
          <a:lstStyle/>
          <a:p>
            <a:pPr>
              <a:defRPr/>
            </a:pPr>
            <a:fld id="{093D7291-9550-4DF5-8306-EE38C25A80A0}" type="slidenum">
              <a:rPr lang="it-IT" smtClean="0"/>
              <a:pPr>
                <a:defRPr/>
              </a:pPr>
              <a:t>14</a:t>
            </a:fld>
            <a:endParaRPr lang="it-IT"/>
          </a:p>
        </p:txBody>
      </p:sp>
      <p:sp>
        <p:nvSpPr>
          <p:cNvPr id="29704" name="Ovale 11"/>
          <p:cNvSpPr>
            <a:spLocks noChangeArrowheads="1"/>
          </p:cNvSpPr>
          <p:nvPr/>
        </p:nvSpPr>
        <p:spPr bwMode="auto">
          <a:xfrm>
            <a:off x="8196263" y="2492375"/>
            <a:ext cx="684212" cy="504825"/>
          </a:xfrm>
          <a:prstGeom prst="ellipse">
            <a:avLst/>
          </a:prstGeom>
          <a:noFill/>
          <a:ln w="28575" algn="ctr">
            <a:solidFill>
              <a:srgbClr val="CC66FF"/>
            </a:solidFill>
            <a:round/>
            <a:headEnd/>
            <a:tailEnd/>
          </a:ln>
        </p:spPr>
        <p:txBody>
          <a:bodyPr lIns="90000" tIns="46800" rIns="90000" bIns="46800"/>
          <a:lstStyle/>
          <a:p>
            <a:pPr algn="ctr" defTabSz="449263">
              <a:buClr>
                <a:srgbClr val="000000"/>
              </a:buClr>
              <a:buSzPct val="100000"/>
              <a:buFont typeface="Times" pitchFamily="18" charset="0"/>
              <a:buNone/>
            </a:pPr>
            <a:endParaRPr lang="it-IT"/>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9489" name="Group 5"/>
          <p:cNvGrpSpPr>
            <a:grpSpLocks/>
          </p:cNvGrpSpPr>
          <p:nvPr/>
        </p:nvGrpSpPr>
        <p:grpSpPr bwMode="auto">
          <a:xfrm>
            <a:off x="4427538" y="2501900"/>
            <a:ext cx="574675" cy="215900"/>
            <a:chOff x="2629" y="2115"/>
            <a:chExt cx="342" cy="226"/>
          </a:xfrm>
        </p:grpSpPr>
        <p:sp>
          <p:nvSpPr>
            <p:cNvPr id="319498" name="AutoShape 6"/>
            <p:cNvSpPr>
              <a:spLocks noChangeArrowheads="1"/>
            </p:cNvSpPr>
            <p:nvPr/>
          </p:nvSpPr>
          <p:spPr bwMode="auto">
            <a:xfrm>
              <a:off x="2789" y="2115"/>
              <a:ext cx="182" cy="226"/>
            </a:xfrm>
            <a:prstGeom prst="chevron">
              <a:avLst>
                <a:gd name="adj" fmla="val 25000"/>
              </a:avLst>
            </a:prstGeom>
            <a:solidFill>
              <a:srgbClr val="FF0000"/>
            </a:solidFill>
            <a:ln w="12700" algn="ctr">
              <a:noFill/>
              <a:miter lim="800000"/>
              <a:headEnd/>
              <a:tailEnd/>
            </a:ln>
          </p:spPr>
          <p:txBody>
            <a:bodyPr wrap="none" lIns="90000" tIns="46800" rIns="90000" bIns="46800" anchor="ctr"/>
            <a:lstStyle/>
            <a:p>
              <a:pPr algn="ctr">
                <a:buClr>
                  <a:srgbClr val="000000"/>
                </a:buClr>
                <a:buSzPct val="100000"/>
                <a:buFont typeface="Times" pitchFamily="18" charset="0"/>
                <a:buNone/>
              </a:pPr>
              <a:endParaRPr lang="it-IT" b="1"/>
            </a:p>
          </p:txBody>
        </p:sp>
        <p:sp>
          <p:nvSpPr>
            <p:cNvPr id="319499" name="AutoShape 7"/>
            <p:cNvSpPr>
              <a:spLocks noChangeArrowheads="1"/>
            </p:cNvSpPr>
            <p:nvPr/>
          </p:nvSpPr>
          <p:spPr bwMode="auto">
            <a:xfrm>
              <a:off x="2629" y="2115"/>
              <a:ext cx="182" cy="226"/>
            </a:xfrm>
            <a:prstGeom prst="chevron">
              <a:avLst>
                <a:gd name="adj" fmla="val 25000"/>
              </a:avLst>
            </a:prstGeom>
            <a:solidFill>
              <a:srgbClr val="FF0000"/>
            </a:solidFill>
            <a:ln w="12700" algn="ctr">
              <a:noFill/>
              <a:miter lim="800000"/>
              <a:headEnd/>
              <a:tailEnd/>
            </a:ln>
          </p:spPr>
          <p:txBody>
            <a:bodyPr wrap="none" lIns="90000" tIns="46800" rIns="90000" bIns="46800" anchor="ctr"/>
            <a:lstStyle/>
            <a:p>
              <a:pPr algn="ctr">
                <a:buClr>
                  <a:srgbClr val="000000"/>
                </a:buClr>
                <a:buSzPct val="100000"/>
                <a:buFont typeface="Times" pitchFamily="18" charset="0"/>
                <a:buNone/>
              </a:pPr>
              <a:endParaRPr lang="it-IT" b="1"/>
            </a:p>
          </p:txBody>
        </p:sp>
      </p:grpSp>
      <p:sp>
        <p:nvSpPr>
          <p:cNvPr id="69638" name="Text Box 8"/>
          <p:cNvSpPr txBox="1">
            <a:spLocks noChangeArrowheads="1"/>
          </p:cNvSpPr>
          <p:nvPr/>
        </p:nvSpPr>
        <p:spPr bwMode="auto">
          <a:xfrm>
            <a:off x="5435600" y="1990725"/>
            <a:ext cx="3492500" cy="436563"/>
          </a:xfrm>
          <a:prstGeom prst="rect">
            <a:avLst/>
          </a:prstGeom>
          <a:noFill/>
          <a:ln w="9525">
            <a:noFill/>
            <a:miter lim="800000"/>
            <a:headEnd/>
            <a:tailEnd/>
          </a:ln>
        </p:spPr>
        <p:txBody>
          <a:bodyPr lIns="169695" tIns="124443" rIns="169695" bIns="124443" anchor="ctr">
            <a:spAutoFit/>
          </a:bodyPr>
          <a:lstStyle/>
          <a:p>
            <a:pPr marL="177800" indent="-177800" defTabSz="957263">
              <a:buClr>
                <a:srgbClr val="000000"/>
              </a:buClr>
              <a:buSzPct val="100000"/>
              <a:buFont typeface="Times" pitchFamily="18" charset="0"/>
              <a:buBlip>
                <a:blip r:embed="rId3"/>
              </a:buBlip>
              <a:defRPr/>
            </a:pPr>
            <a:r>
              <a:rPr lang="it-IT" sz="1200" dirty="0">
                <a:solidFill>
                  <a:schemeClr val="tx1"/>
                </a:solidFill>
                <a:latin typeface="+mn-lt"/>
                <a:cs typeface="Arial" pitchFamily="34" charset="0"/>
              </a:rPr>
              <a:t>Per quali motivi? </a:t>
            </a:r>
            <a:r>
              <a:rPr lang="it-IT" sz="1200" i="1" dirty="0">
                <a:solidFill>
                  <a:schemeClr val="tx1"/>
                </a:solidFill>
                <a:latin typeface="Arial" pitchFamily="34" charset="0"/>
              </a:rPr>
              <a:t>(risposta multipla)</a:t>
            </a:r>
            <a:endParaRPr lang="it-IT" sz="1200" dirty="0">
              <a:solidFill>
                <a:schemeClr val="tx1"/>
              </a:solidFill>
              <a:latin typeface="+mn-lt"/>
              <a:cs typeface="Arial" pitchFamily="34" charset="0"/>
            </a:endParaRPr>
          </a:p>
        </p:txBody>
      </p:sp>
      <p:sp>
        <p:nvSpPr>
          <p:cNvPr id="69639" name="Text Box 9"/>
          <p:cNvSpPr txBox="1">
            <a:spLocks noChangeArrowheads="1"/>
          </p:cNvSpPr>
          <p:nvPr/>
        </p:nvSpPr>
        <p:spPr bwMode="auto">
          <a:xfrm>
            <a:off x="5435600" y="2420938"/>
            <a:ext cx="3563938" cy="2495550"/>
          </a:xfrm>
          <a:prstGeom prst="rect">
            <a:avLst/>
          </a:prstGeom>
          <a:noFill/>
          <a:ln w="28575" algn="ctr">
            <a:solidFill>
              <a:srgbClr val="FF0000"/>
            </a:solidFill>
            <a:miter lim="800000"/>
            <a:headEnd/>
            <a:tailEnd/>
          </a:ln>
        </p:spPr>
        <p:txBody>
          <a:bodyPr lIns="90000" tIns="46800" rIns="90000" bIns="46800">
            <a:spAutoFit/>
          </a:bodyPr>
          <a:lstStyle/>
          <a:p>
            <a:pPr defTabSz="449263">
              <a:lnSpc>
                <a:spcPct val="150000"/>
              </a:lnSpc>
              <a:spcBef>
                <a:spcPts val="1200"/>
              </a:spcBef>
              <a:buClr>
                <a:srgbClr val="000000"/>
              </a:buClr>
              <a:buSzPct val="100000"/>
              <a:defRPr/>
            </a:pPr>
            <a:r>
              <a:rPr lang="it-IT" sz="1200" b="1" i="1" dirty="0">
                <a:solidFill>
                  <a:schemeClr val="tx1"/>
                </a:solidFill>
                <a:latin typeface="+mn-lt"/>
              </a:rPr>
              <a:t>“Dovrebbe essere attivo anche al sabato mattina fino alle 13.00” </a:t>
            </a:r>
            <a:r>
              <a:rPr lang="it-IT" sz="1200" b="1" i="1" dirty="0">
                <a:solidFill>
                  <a:schemeClr val="tx1"/>
                </a:solidFill>
                <a:latin typeface="+mn-lt"/>
              </a:rPr>
              <a:t>(42</a:t>
            </a:r>
            <a:r>
              <a:rPr lang="it-IT" sz="1200" b="1" i="1" dirty="0">
                <a:solidFill>
                  <a:schemeClr val="tx1"/>
                </a:solidFill>
                <a:latin typeface="+mn-lt"/>
              </a:rPr>
              <a:t>%)</a:t>
            </a:r>
          </a:p>
          <a:p>
            <a:pPr defTabSz="449263">
              <a:lnSpc>
                <a:spcPct val="150000"/>
              </a:lnSpc>
              <a:spcBef>
                <a:spcPts val="1200"/>
              </a:spcBef>
              <a:buClr>
                <a:srgbClr val="000000"/>
              </a:buClr>
              <a:buSzPct val="100000"/>
              <a:defRPr/>
            </a:pPr>
            <a:r>
              <a:rPr lang="it-IT" sz="1200" b="1" i="1" dirty="0">
                <a:solidFill>
                  <a:schemeClr val="tx1"/>
                </a:solidFill>
                <a:latin typeface="+mn-lt"/>
              </a:rPr>
              <a:t>“</a:t>
            </a:r>
            <a:r>
              <a:rPr lang="it-IT" sz="1200" b="1" i="1" dirty="0">
                <a:solidFill>
                  <a:schemeClr val="tx1"/>
                </a:solidFill>
                <a:latin typeface="+mn-lt"/>
              </a:rPr>
              <a:t>Dal lunedì al venerdì dovrebbe essere attivo fino alle 20.00” </a:t>
            </a:r>
            <a:r>
              <a:rPr lang="it-IT" sz="1200" b="1" i="1" dirty="0">
                <a:solidFill>
                  <a:schemeClr val="tx1"/>
                </a:solidFill>
                <a:latin typeface="+mn-lt"/>
              </a:rPr>
              <a:t>(37%)</a:t>
            </a:r>
          </a:p>
          <a:p>
            <a:pPr defTabSz="449263">
              <a:lnSpc>
                <a:spcPct val="150000"/>
              </a:lnSpc>
              <a:spcBef>
                <a:spcPts val="1200"/>
              </a:spcBef>
              <a:buClr>
                <a:srgbClr val="000000"/>
              </a:buClr>
              <a:buSzPct val="100000"/>
              <a:defRPr/>
            </a:pPr>
            <a:r>
              <a:rPr lang="it-IT" sz="1200" b="1" i="1" dirty="0">
                <a:solidFill>
                  <a:schemeClr val="tx1"/>
                </a:solidFill>
                <a:latin typeface="+mn-lt"/>
              </a:rPr>
              <a:t>“</a:t>
            </a:r>
            <a:r>
              <a:rPr lang="it-IT" sz="1200" b="1" i="1" dirty="0">
                <a:solidFill>
                  <a:schemeClr val="tx1"/>
                </a:solidFill>
                <a:latin typeface="+mn-lt"/>
              </a:rPr>
              <a:t>Dal lunedì al venerdì dovrebbe essere attivo fino alle 22.00” </a:t>
            </a:r>
            <a:r>
              <a:rPr lang="it-IT" sz="1200" b="1" i="1" dirty="0">
                <a:solidFill>
                  <a:schemeClr val="tx1"/>
                </a:solidFill>
                <a:latin typeface="+mn-lt"/>
              </a:rPr>
              <a:t>(34%)</a:t>
            </a:r>
          </a:p>
          <a:p>
            <a:pPr defTabSz="449263">
              <a:lnSpc>
                <a:spcPct val="150000"/>
              </a:lnSpc>
              <a:spcBef>
                <a:spcPts val="1200"/>
              </a:spcBef>
              <a:buClr>
                <a:srgbClr val="000000"/>
              </a:buClr>
              <a:buSzPct val="100000"/>
              <a:defRPr/>
            </a:pPr>
            <a:r>
              <a:rPr lang="it-IT" sz="1200" b="1" i="1" dirty="0">
                <a:solidFill>
                  <a:schemeClr val="tx1"/>
                </a:solidFill>
                <a:latin typeface="+mn-lt"/>
              </a:rPr>
              <a:t>Altro  (3%)</a:t>
            </a:r>
            <a:endParaRPr lang="it-IT" sz="1200" b="1" i="1" dirty="0">
              <a:solidFill>
                <a:schemeClr val="tx1"/>
              </a:solidFill>
              <a:latin typeface="+mn-lt"/>
            </a:endParaRPr>
          </a:p>
        </p:txBody>
      </p:sp>
      <p:sp>
        <p:nvSpPr>
          <p:cNvPr id="319492"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pPr>
            <a:r>
              <a:rPr lang="it-IT" sz="1800">
                <a:solidFill>
                  <a:schemeClr val="bg1"/>
                </a:solidFill>
              </a:rPr>
              <a:t>CALL BACK NUMERO VERDE</a:t>
            </a:r>
          </a:p>
          <a:p>
            <a:pPr defTabSz="449263">
              <a:buClr>
                <a:srgbClr val="000000"/>
              </a:buClr>
              <a:buSzPct val="100000"/>
              <a:buFont typeface="Times" pitchFamily="18" charset="0"/>
              <a:buNone/>
            </a:pPr>
            <a:r>
              <a:rPr lang="it-IT" sz="1800" i="1">
                <a:solidFill>
                  <a:schemeClr val="bg1"/>
                </a:solidFill>
              </a:rPr>
              <a:t>Aspettative</a:t>
            </a:r>
          </a:p>
        </p:txBody>
      </p:sp>
      <p:sp>
        <p:nvSpPr>
          <p:cNvPr id="319493"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ASPETTATIVE DEL CLIENTE /1</a:t>
            </a:r>
            <a:endParaRPr lang="it-IT" sz="2100" i="1">
              <a:solidFill>
                <a:srgbClr val="3366CC"/>
              </a:solidFill>
              <a:cs typeface="Arial" charset="0"/>
            </a:endParaRPr>
          </a:p>
        </p:txBody>
      </p:sp>
      <p:sp>
        <p:nvSpPr>
          <p:cNvPr id="64520" name="Rectangle 3"/>
          <p:cNvSpPr>
            <a:spLocks noChangeArrowheads="1"/>
          </p:cNvSpPr>
          <p:nvPr/>
        </p:nvSpPr>
        <p:spPr bwMode="auto">
          <a:xfrm>
            <a:off x="747713" y="1065213"/>
            <a:ext cx="8216900" cy="519112"/>
          </a:xfrm>
          <a:prstGeom prst="rect">
            <a:avLst/>
          </a:prstGeom>
          <a:solidFill>
            <a:schemeClr val="bg1"/>
          </a:solidFill>
          <a:ln w="9525">
            <a:noFill/>
            <a:miter lim="800000"/>
            <a:headEnd/>
            <a:tailEnd/>
          </a:ln>
        </p:spPr>
        <p:txBody>
          <a:bodyPr lIns="90000" tIns="46800" rIns="90000" bIns="46800"/>
          <a:lstStyle/>
          <a:p>
            <a:pPr marL="265113" indent="-265113" algn="just">
              <a:spcBef>
                <a:spcPct val="20000"/>
              </a:spcBef>
              <a:buFontTx/>
              <a:buBlip>
                <a:blip r:embed="rId3"/>
              </a:buBlip>
              <a:defRPr/>
            </a:pPr>
            <a:r>
              <a:rPr lang="it-IT" sz="1200" dirty="0">
                <a:solidFill>
                  <a:schemeClr val="tx1"/>
                </a:solidFill>
                <a:latin typeface="Arial" charset="0"/>
              </a:rPr>
              <a:t>Ad </a:t>
            </a:r>
            <a:r>
              <a:rPr lang="it-IT" sz="1200" dirty="0">
                <a:solidFill>
                  <a:schemeClr val="tx1"/>
                </a:solidFill>
                <a:latin typeface="+mn-lt"/>
              </a:rPr>
              <a:t>oggi il </a:t>
            </a:r>
            <a:r>
              <a:rPr lang="it-IT" sz="1200" dirty="0" err="1">
                <a:solidFill>
                  <a:schemeClr val="tx1"/>
                </a:solidFill>
                <a:latin typeface="+mn-lt"/>
                <a:cs typeface="Arial" pitchFamily="34" charset="0"/>
              </a:rPr>
              <a:t>Call</a:t>
            </a:r>
            <a:r>
              <a:rPr lang="it-IT" sz="1200" dirty="0">
                <a:solidFill>
                  <a:schemeClr val="tx1"/>
                </a:solidFill>
                <a:latin typeface="+mn-lt"/>
                <a:cs typeface="Arial" pitchFamily="34" charset="0"/>
              </a:rPr>
              <a:t> Center </a:t>
            </a:r>
            <a:r>
              <a:rPr lang="it-IT" sz="1200" dirty="0">
                <a:solidFill>
                  <a:schemeClr val="tx1"/>
                </a:solidFill>
                <a:latin typeface="+mn-lt"/>
              </a:rPr>
              <a:t>di </a:t>
            </a:r>
            <a:r>
              <a:rPr lang="it-IT" sz="1200" dirty="0">
                <a:solidFill>
                  <a:schemeClr val="tx1"/>
                </a:solidFill>
                <a:latin typeface="Arial" charset="0"/>
              </a:rPr>
              <a:t>Acquedotto del </a:t>
            </a:r>
            <a:r>
              <a:rPr lang="it-IT" sz="1200" dirty="0" err="1">
                <a:solidFill>
                  <a:schemeClr val="tx1"/>
                </a:solidFill>
                <a:latin typeface="Arial" charset="0"/>
              </a:rPr>
              <a:t>Fiora</a:t>
            </a:r>
            <a:r>
              <a:rPr lang="it-IT" sz="1200" dirty="0">
                <a:solidFill>
                  <a:schemeClr val="tx1"/>
                </a:solidFill>
                <a:latin typeface="Arial" charset="0"/>
              </a:rPr>
              <a:t> </a:t>
            </a:r>
            <a:r>
              <a:rPr lang="it-IT" sz="1200" dirty="0">
                <a:solidFill>
                  <a:schemeClr val="tx1"/>
                </a:solidFill>
                <a:latin typeface="Arial" charset="0"/>
              </a:rPr>
              <a:t>Spa </a:t>
            </a:r>
            <a:r>
              <a:rPr lang="it-IT" sz="1200" dirty="0">
                <a:solidFill>
                  <a:schemeClr val="tx1"/>
                </a:solidFill>
                <a:latin typeface="Arial" charset="0"/>
              </a:rPr>
              <a:t>è attivo con operatore dal lunedì al venerdì dalle </a:t>
            </a:r>
            <a:r>
              <a:rPr lang="it-IT" sz="1200" dirty="0">
                <a:solidFill>
                  <a:schemeClr val="tx1"/>
                </a:solidFill>
                <a:latin typeface="Arial" charset="0"/>
              </a:rPr>
              <a:t>8.00 </a:t>
            </a:r>
            <a:r>
              <a:rPr lang="it-IT" sz="1200" dirty="0">
                <a:solidFill>
                  <a:schemeClr val="tx1"/>
                </a:solidFill>
                <a:latin typeface="Arial" charset="0"/>
              </a:rPr>
              <a:t>alle 18.00.  Secondo Lei questo orario è adeguato alle esigenze dei clienti</a:t>
            </a:r>
            <a:r>
              <a:rPr lang="it-IT" sz="1200" dirty="0">
                <a:solidFill>
                  <a:schemeClr val="tx1"/>
                </a:solidFill>
                <a:latin typeface="Arial" charset="0"/>
              </a:rPr>
              <a:t>? </a:t>
            </a:r>
            <a:endParaRPr lang="it-IT" sz="1200" b="1" dirty="0">
              <a:solidFill>
                <a:schemeClr val="tx1"/>
              </a:solidFill>
              <a:latin typeface="Arial" charset="0"/>
            </a:endParaRPr>
          </a:p>
        </p:txBody>
      </p:sp>
      <p:sp>
        <p:nvSpPr>
          <p:cNvPr id="14" name="Segnaposto numero diapositiva 13"/>
          <p:cNvSpPr>
            <a:spLocks noGrp="1"/>
          </p:cNvSpPr>
          <p:nvPr>
            <p:ph type="sldNum" sz="quarter" idx="10"/>
          </p:nvPr>
        </p:nvSpPr>
        <p:spPr/>
        <p:txBody>
          <a:bodyPr/>
          <a:lstStyle/>
          <a:p>
            <a:pPr>
              <a:defRPr/>
            </a:pPr>
            <a:fld id="{492885FD-66B8-4EA9-841C-9661722BBDC7}" type="slidenum">
              <a:rPr lang="it-IT" smtClean="0"/>
              <a:pPr>
                <a:defRPr/>
              </a:pPr>
              <a:t>140</a:t>
            </a:fld>
            <a:endParaRPr lang="it-IT"/>
          </a:p>
        </p:txBody>
      </p:sp>
      <p:sp>
        <p:nvSpPr>
          <p:cNvPr id="13" name="Text Box 10"/>
          <p:cNvSpPr txBox="1">
            <a:spLocks noChangeArrowheads="1"/>
          </p:cNvSpPr>
          <p:nvPr/>
        </p:nvSpPr>
        <p:spPr bwMode="auto">
          <a:xfrm>
            <a:off x="3429000" y="6097588"/>
            <a:ext cx="3951288" cy="509587"/>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r>
              <a:rPr lang="it-IT" sz="900" dirty="0">
                <a:solidFill>
                  <a:schemeClr val="tx1"/>
                </a:solidFill>
                <a:latin typeface="+mn-lt"/>
              </a:rPr>
              <a:t>UNIVERSO: </a:t>
            </a:r>
            <a:r>
              <a:rPr lang="it-IT" sz="900" dirty="0">
                <a:solidFill>
                  <a:schemeClr val="tx1"/>
                </a:solidFill>
                <a:latin typeface="Arial" charset="0"/>
              </a:rPr>
              <a:t>229.490</a:t>
            </a:r>
            <a:r>
              <a:rPr lang="it-IT" sz="900" dirty="0">
                <a:solidFill>
                  <a:schemeClr val="tx1"/>
                </a:solidFill>
                <a:latin typeface="+mn-lt"/>
              </a:rPr>
              <a:t> UTENZE</a:t>
            </a:r>
          </a:p>
          <a:p>
            <a:pPr algn="ctr" defTabSz="449263">
              <a:buClr>
                <a:srgbClr val="000000"/>
              </a:buClr>
              <a:buSzPct val="100000"/>
              <a:buFont typeface="Times" pitchFamily="18" charset="0"/>
              <a:buNone/>
              <a:defRPr/>
            </a:pPr>
            <a:r>
              <a:rPr lang="it-IT" sz="900" dirty="0">
                <a:solidFill>
                  <a:schemeClr val="tx1"/>
                </a:solidFill>
                <a:latin typeface="+mn-lt"/>
              </a:rPr>
              <a:t>BASE: </a:t>
            </a:r>
            <a:r>
              <a:rPr lang="it-IT" sz="900" dirty="0">
                <a:solidFill>
                  <a:schemeClr val="tx1"/>
                </a:solidFill>
              </a:rPr>
              <a:t>HANNO CHIAMATO IL NUMERO VERDE COMMERCIALE </a:t>
            </a:r>
            <a:r>
              <a:rPr lang="it-IT" sz="900" dirty="0">
                <a:solidFill>
                  <a:schemeClr val="tx1"/>
                </a:solidFill>
              </a:rPr>
              <a:t>NEI GIORNI PRECEDENTI ALL’INTERVISTA (302 CASI AD HOC)</a:t>
            </a:r>
            <a:endParaRPr lang="it-IT" sz="900" dirty="0">
              <a:solidFill>
                <a:schemeClr val="tx1"/>
              </a:solidFill>
              <a:latin typeface="+mn-lt"/>
            </a:endParaRPr>
          </a:p>
        </p:txBody>
      </p:sp>
      <p:graphicFrame>
        <p:nvGraphicFramePr>
          <p:cNvPr id="319497" name="Object 4"/>
          <p:cNvGraphicFramePr>
            <a:graphicFrameLocks noGrp="1" noChangeAspect="1"/>
          </p:cNvGraphicFramePr>
          <p:nvPr>
            <p:ph sz="half" idx="1"/>
          </p:nvPr>
        </p:nvGraphicFramePr>
        <p:xfrm>
          <a:off x="725488" y="1804988"/>
          <a:ext cx="5100637" cy="3297237"/>
        </p:xfrm>
        <a:graphic>
          <a:graphicData uri="http://schemas.openxmlformats.org/presentationml/2006/ole">
            <p:oleObj spid="_x0000_s319497" r:id="rId4" imgW="5102794" imgH="3298222" progId="Excel.Chart.8">
              <p:embed/>
            </p:oleObj>
          </a:graphicData>
        </a:graphic>
      </p:graphicFrame>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0513" name="Object 2"/>
          <p:cNvGraphicFramePr>
            <a:graphicFrameLocks noChangeAspect="1"/>
          </p:cNvGraphicFramePr>
          <p:nvPr/>
        </p:nvGraphicFramePr>
        <p:xfrm>
          <a:off x="920750" y="1473200"/>
          <a:ext cx="7588250" cy="4598988"/>
        </p:xfrm>
        <a:graphic>
          <a:graphicData uri="http://schemas.openxmlformats.org/presentationml/2006/ole">
            <p:oleObj spid="_x0000_s320513" r:id="rId3" imgW="7590178" imgH="4596782" progId="Excel.Chart.8">
              <p:embed/>
            </p:oleObj>
          </a:graphicData>
        </a:graphic>
      </p:graphicFrame>
      <p:sp>
        <p:nvSpPr>
          <p:cNvPr id="320514"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ASPETTATIVE DEL CLIENTE /2</a:t>
            </a:r>
            <a:endParaRPr lang="it-IT" sz="2100" i="1">
              <a:solidFill>
                <a:srgbClr val="3366CC"/>
              </a:solidFill>
              <a:cs typeface="Arial" charset="0"/>
            </a:endParaRPr>
          </a:p>
        </p:txBody>
      </p:sp>
      <p:sp>
        <p:nvSpPr>
          <p:cNvPr id="320515" name="Rectangle 3"/>
          <p:cNvSpPr>
            <a:spLocks noChangeArrowheads="1"/>
          </p:cNvSpPr>
          <p:nvPr/>
        </p:nvSpPr>
        <p:spPr bwMode="auto">
          <a:xfrm>
            <a:off x="747713" y="1065213"/>
            <a:ext cx="8216900" cy="304800"/>
          </a:xfrm>
          <a:prstGeom prst="rect">
            <a:avLst/>
          </a:prstGeom>
          <a:noFill/>
          <a:ln w="9525">
            <a:noFill/>
            <a:miter lim="800000"/>
            <a:headEnd/>
            <a:tailEnd/>
          </a:ln>
        </p:spPr>
        <p:txBody>
          <a:bodyPr lIns="90000" tIns="46800" rIns="90000" bIns="46800"/>
          <a:lstStyle/>
          <a:p>
            <a:pPr marL="265113" indent="-265113" algn="just">
              <a:spcBef>
                <a:spcPct val="20000"/>
              </a:spcBef>
              <a:buFontTx/>
              <a:buBlip>
                <a:blip r:embed="rId4"/>
              </a:buBlip>
            </a:pPr>
            <a:r>
              <a:rPr lang="it-IT" sz="1200">
                <a:solidFill>
                  <a:schemeClr val="tx1"/>
                </a:solidFill>
                <a:latin typeface="Arial" charset="0"/>
              </a:rPr>
              <a:t>Nel caso dovesse rimanere a lungo in attesa durante una chiamata al Call Center, gradirebbe di più?</a:t>
            </a:r>
          </a:p>
        </p:txBody>
      </p:sp>
      <p:sp>
        <p:nvSpPr>
          <p:cNvPr id="320516"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pPr>
            <a:r>
              <a:rPr lang="it-IT" sz="1800">
                <a:solidFill>
                  <a:schemeClr val="bg1"/>
                </a:solidFill>
              </a:rPr>
              <a:t>CALL BACK NUMERO VERDE</a:t>
            </a:r>
          </a:p>
          <a:p>
            <a:pPr defTabSz="449263">
              <a:buClr>
                <a:srgbClr val="000000"/>
              </a:buClr>
              <a:buSzPct val="100000"/>
              <a:buFont typeface="Times" pitchFamily="18" charset="0"/>
              <a:buNone/>
            </a:pPr>
            <a:r>
              <a:rPr lang="it-IT" sz="1800" i="1">
                <a:solidFill>
                  <a:schemeClr val="bg1"/>
                </a:solidFill>
              </a:rPr>
              <a:t>Aspettative</a:t>
            </a:r>
          </a:p>
        </p:txBody>
      </p:sp>
      <p:sp>
        <p:nvSpPr>
          <p:cNvPr id="8" name="Segnaposto numero diapositiva 7"/>
          <p:cNvSpPr>
            <a:spLocks noGrp="1"/>
          </p:cNvSpPr>
          <p:nvPr>
            <p:ph type="sldNum" sz="quarter" idx="10"/>
          </p:nvPr>
        </p:nvSpPr>
        <p:spPr/>
        <p:txBody>
          <a:bodyPr/>
          <a:lstStyle/>
          <a:p>
            <a:pPr>
              <a:defRPr/>
            </a:pPr>
            <a:fld id="{8CAEA114-5D07-4CA3-9463-BB5336FAFB4A}" type="slidenum">
              <a:rPr lang="it-IT" smtClean="0"/>
              <a:pPr>
                <a:defRPr/>
              </a:pPr>
              <a:t>141</a:t>
            </a:fld>
            <a:endParaRPr lang="it-IT"/>
          </a:p>
        </p:txBody>
      </p:sp>
      <p:sp>
        <p:nvSpPr>
          <p:cNvPr id="10" name="Text Box 10"/>
          <p:cNvSpPr txBox="1">
            <a:spLocks noChangeArrowheads="1"/>
          </p:cNvSpPr>
          <p:nvPr/>
        </p:nvSpPr>
        <p:spPr bwMode="auto">
          <a:xfrm>
            <a:off x="3429000" y="6097588"/>
            <a:ext cx="3879850" cy="509587"/>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r>
              <a:rPr lang="it-IT" sz="900" dirty="0">
                <a:solidFill>
                  <a:schemeClr val="tx1"/>
                </a:solidFill>
                <a:latin typeface="+mn-lt"/>
              </a:rPr>
              <a:t>UNIVERSO: </a:t>
            </a:r>
            <a:r>
              <a:rPr lang="it-IT" sz="900" dirty="0">
                <a:solidFill>
                  <a:schemeClr val="tx1"/>
                </a:solidFill>
                <a:latin typeface="Arial" charset="0"/>
              </a:rPr>
              <a:t>229.490</a:t>
            </a:r>
            <a:r>
              <a:rPr lang="it-IT" sz="900" dirty="0">
                <a:solidFill>
                  <a:schemeClr val="tx1"/>
                </a:solidFill>
                <a:latin typeface="+mn-lt"/>
              </a:rPr>
              <a:t> UTENZE</a:t>
            </a:r>
          </a:p>
          <a:p>
            <a:pPr algn="ctr" defTabSz="449263">
              <a:buClr>
                <a:srgbClr val="000000"/>
              </a:buClr>
              <a:buSzPct val="100000"/>
              <a:buFont typeface="Times" pitchFamily="18" charset="0"/>
              <a:buNone/>
              <a:defRPr/>
            </a:pPr>
            <a:r>
              <a:rPr lang="it-IT" sz="900" dirty="0">
                <a:solidFill>
                  <a:schemeClr val="tx1"/>
                </a:solidFill>
                <a:latin typeface="+mn-lt"/>
              </a:rPr>
              <a:t>BASE: </a:t>
            </a:r>
            <a:r>
              <a:rPr lang="it-IT" sz="900" dirty="0">
                <a:solidFill>
                  <a:schemeClr val="tx1"/>
                </a:solidFill>
              </a:rPr>
              <a:t>HANNO CHIAMATO IL NUMERO VERDE COMMERCIALE </a:t>
            </a:r>
            <a:r>
              <a:rPr lang="it-IT" sz="900" dirty="0">
                <a:solidFill>
                  <a:schemeClr val="tx1"/>
                </a:solidFill>
              </a:rPr>
              <a:t>NEI GIORNI PRECEDENTI ALL’INTERVISTA (302 CASI AD HOC)</a:t>
            </a:r>
            <a:endParaRPr lang="it-IT" sz="900" dirty="0">
              <a:solidFill>
                <a:schemeClr val="tx1"/>
              </a:solidFill>
              <a:latin typeface="+mn-lt"/>
            </a:endParaRPr>
          </a:p>
        </p:txBody>
      </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7" name="Rectangle 2"/>
          <p:cNvSpPr>
            <a:spLocks noChangeArrowheads="1"/>
          </p:cNvSpPr>
          <p:nvPr/>
        </p:nvSpPr>
        <p:spPr bwMode="auto">
          <a:xfrm>
            <a:off x="1619250" y="3789363"/>
            <a:ext cx="7391400" cy="1727200"/>
          </a:xfrm>
          <a:prstGeom prst="rect">
            <a:avLst/>
          </a:prstGeom>
          <a:noFill/>
          <a:ln w="9525">
            <a:noFill/>
            <a:miter lim="800000"/>
            <a:headEnd/>
            <a:tailEnd/>
          </a:ln>
        </p:spPr>
        <p:txBody>
          <a:bodyPr lIns="0" tIns="0" rIns="0" bIns="0" anchor="ctr"/>
          <a:lstStyle/>
          <a:p>
            <a:pPr algn="r">
              <a:spcBef>
                <a:spcPct val="50000"/>
              </a:spcBef>
            </a:pPr>
            <a:r>
              <a:rPr kumimoji="1" lang="it-IT" sz="2400" i="1" u="sng">
                <a:solidFill>
                  <a:schemeClr val="tx1"/>
                </a:solidFill>
              </a:rPr>
              <a:t>Parte Quarta</a:t>
            </a:r>
          </a:p>
          <a:p>
            <a:pPr algn="r">
              <a:spcBef>
                <a:spcPct val="50000"/>
              </a:spcBef>
            </a:pPr>
            <a:endParaRPr kumimoji="1" lang="it-IT" sz="2400" i="1" u="sng">
              <a:solidFill>
                <a:schemeClr val="tx1"/>
              </a:solidFill>
            </a:endParaRPr>
          </a:p>
          <a:p>
            <a:pPr algn="r">
              <a:spcBef>
                <a:spcPct val="50000"/>
              </a:spcBef>
            </a:pPr>
            <a:r>
              <a:rPr kumimoji="1" lang="it-IT" sz="2400" b="1" i="1">
                <a:solidFill>
                  <a:schemeClr val="tx1"/>
                </a:solidFill>
              </a:rPr>
              <a:t>Call Back Sportelli</a:t>
            </a:r>
          </a:p>
          <a:p>
            <a:pPr algn="r">
              <a:spcBef>
                <a:spcPct val="50000"/>
              </a:spcBef>
            </a:pPr>
            <a:endParaRPr kumimoji="1" lang="it-IT" sz="2400" b="1" i="1">
              <a:solidFill>
                <a:schemeClr val="tx1"/>
              </a:solidFill>
            </a:endParaRPr>
          </a:p>
        </p:txBody>
      </p:sp>
      <p:sp>
        <p:nvSpPr>
          <p:cNvPr id="321538" name="Rettangolo 3"/>
          <p:cNvSpPr>
            <a:spLocks noChangeArrowheads="1"/>
          </p:cNvSpPr>
          <p:nvPr/>
        </p:nvSpPr>
        <p:spPr bwMode="auto">
          <a:xfrm>
            <a:off x="3084513" y="5392738"/>
            <a:ext cx="6000750" cy="461962"/>
          </a:xfrm>
          <a:prstGeom prst="rect">
            <a:avLst/>
          </a:prstGeom>
          <a:noFill/>
          <a:ln w="9525">
            <a:noFill/>
            <a:miter lim="800000"/>
            <a:headEnd/>
            <a:tailEnd/>
          </a:ln>
        </p:spPr>
        <p:txBody>
          <a:bodyPr>
            <a:spAutoFit/>
          </a:bodyPr>
          <a:lstStyle/>
          <a:p>
            <a:pPr algn="r">
              <a:buClr>
                <a:srgbClr val="000000"/>
              </a:buClr>
              <a:buSzPct val="100000"/>
              <a:buFont typeface="Times" pitchFamily="18" charset="0"/>
              <a:buNone/>
            </a:pPr>
            <a:r>
              <a:rPr lang="it-IT" sz="1200" i="1">
                <a:solidFill>
                  <a:schemeClr val="tx1"/>
                </a:solidFill>
              </a:rPr>
              <a:t> (202 interviste a persone che si sono recate presso gli sportelli aperti al pubblico di Grosseto e Siena nei giorni precedenti l’intervista)</a:t>
            </a:r>
            <a:endParaRPr lang="it-IT" sz="1200">
              <a:solidFill>
                <a:schemeClr val="tx1"/>
              </a:solidFill>
            </a:endParaRPr>
          </a:p>
        </p:txBody>
      </p:sp>
      <p:sp>
        <p:nvSpPr>
          <p:cNvPr id="5" name="Segnaposto numero diapositiva 4"/>
          <p:cNvSpPr>
            <a:spLocks noGrp="1"/>
          </p:cNvSpPr>
          <p:nvPr>
            <p:ph type="sldNum" sz="quarter" idx="10"/>
          </p:nvPr>
        </p:nvSpPr>
        <p:spPr/>
        <p:txBody>
          <a:bodyPr/>
          <a:lstStyle/>
          <a:p>
            <a:pPr>
              <a:defRPr/>
            </a:pPr>
            <a:fld id="{B9FAFAE8-3CB3-48FC-B7E1-C5BF7C0E2266}" type="slidenum">
              <a:rPr lang="it-IT" smtClean="0"/>
              <a:pPr>
                <a:defRPr/>
              </a:pPr>
              <a:t>142</a:t>
            </a:fld>
            <a:endParaRPr lang="it-IT"/>
          </a:p>
        </p:txBody>
      </p:sp>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1" name="Rectangle 2"/>
          <p:cNvSpPr>
            <a:spLocks noChangeArrowheads="1"/>
          </p:cNvSpPr>
          <p:nvPr/>
        </p:nvSpPr>
        <p:spPr bwMode="auto">
          <a:xfrm>
            <a:off x="900113" y="3789363"/>
            <a:ext cx="8110537" cy="1727200"/>
          </a:xfrm>
          <a:prstGeom prst="rect">
            <a:avLst/>
          </a:prstGeom>
          <a:noFill/>
          <a:ln w="9525">
            <a:noFill/>
            <a:miter lim="800000"/>
            <a:headEnd/>
            <a:tailEnd/>
          </a:ln>
        </p:spPr>
        <p:txBody>
          <a:bodyPr lIns="0" tIns="0" rIns="0" bIns="0" anchor="ctr"/>
          <a:lstStyle/>
          <a:p>
            <a:pPr algn="r">
              <a:spcBef>
                <a:spcPct val="50000"/>
              </a:spcBef>
            </a:pPr>
            <a:endParaRPr kumimoji="1" lang="it-IT" sz="2400" i="1" u="sng">
              <a:solidFill>
                <a:schemeClr val="tx1"/>
              </a:solidFill>
            </a:endParaRPr>
          </a:p>
          <a:p>
            <a:pPr algn="r">
              <a:spcBef>
                <a:spcPct val="50000"/>
              </a:spcBef>
            </a:pPr>
            <a:endParaRPr kumimoji="1" lang="it-IT" sz="2400" i="1" u="sng">
              <a:solidFill>
                <a:schemeClr val="tx1"/>
              </a:solidFill>
            </a:endParaRPr>
          </a:p>
          <a:p>
            <a:pPr algn="r">
              <a:spcBef>
                <a:spcPct val="50000"/>
              </a:spcBef>
            </a:pPr>
            <a:r>
              <a:rPr kumimoji="1" lang="it-IT" sz="2400" b="1" i="1">
                <a:solidFill>
                  <a:schemeClr val="tx1"/>
                </a:solidFill>
              </a:rPr>
              <a:t>Motivi e modalità di contatto</a:t>
            </a:r>
          </a:p>
        </p:txBody>
      </p:sp>
      <p:sp>
        <p:nvSpPr>
          <p:cNvPr id="322562"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pPr>
            <a:r>
              <a:rPr lang="it-IT" sz="1800">
                <a:solidFill>
                  <a:schemeClr val="bg1"/>
                </a:solidFill>
              </a:rPr>
              <a:t>CALL BACK SPORTELLO</a:t>
            </a:r>
          </a:p>
          <a:p>
            <a:pPr defTabSz="449263">
              <a:buClr>
                <a:srgbClr val="000000"/>
              </a:buClr>
              <a:buSzPct val="100000"/>
              <a:buFont typeface="Times" pitchFamily="18" charset="0"/>
              <a:buNone/>
            </a:pPr>
            <a:r>
              <a:rPr lang="it-IT" sz="1800" i="1">
                <a:solidFill>
                  <a:schemeClr val="bg1"/>
                </a:solidFill>
              </a:rPr>
              <a:t>Motivi e modalità di contatto</a:t>
            </a:r>
          </a:p>
        </p:txBody>
      </p:sp>
      <p:sp>
        <p:nvSpPr>
          <p:cNvPr id="4" name="Segnaposto numero diapositiva 3"/>
          <p:cNvSpPr>
            <a:spLocks noGrp="1"/>
          </p:cNvSpPr>
          <p:nvPr>
            <p:ph type="sldNum" sz="quarter" idx="10"/>
          </p:nvPr>
        </p:nvSpPr>
        <p:spPr/>
        <p:txBody>
          <a:bodyPr/>
          <a:lstStyle/>
          <a:p>
            <a:pPr>
              <a:defRPr/>
            </a:pPr>
            <a:fld id="{FD92E367-CBD0-4EF9-B27B-51EE6F92EFF0}" type="slidenum">
              <a:rPr lang="it-IT" smtClean="0"/>
              <a:pPr>
                <a:defRPr/>
              </a:pPr>
              <a:t>143</a:t>
            </a:fld>
            <a:endParaRPr lang="it-IT"/>
          </a:p>
        </p:txBody>
      </p:sp>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5"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pPr>
            <a:r>
              <a:rPr lang="it-IT" sz="1800">
                <a:solidFill>
                  <a:schemeClr val="bg1"/>
                </a:solidFill>
              </a:rPr>
              <a:t>CALL BACK SPORTELLO</a:t>
            </a:r>
          </a:p>
          <a:p>
            <a:pPr defTabSz="449263">
              <a:buClr>
                <a:srgbClr val="000000"/>
              </a:buClr>
              <a:buSzPct val="100000"/>
              <a:buFont typeface="Times" pitchFamily="18" charset="0"/>
              <a:buNone/>
            </a:pPr>
            <a:r>
              <a:rPr lang="it-IT" sz="1800" i="1">
                <a:solidFill>
                  <a:schemeClr val="bg1"/>
                </a:solidFill>
              </a:rPr>
              <a:t>Motivi e modalità di contatto</a:t>
            </a:r>
          </a:p>
        </p:txBody>
      </p:sp>
      <p:sp>
        <p:nvSpPr>
          <p:cNvPr id="323586" name="Rectangle 8"/>
          <p:cNvSpPr>
            <a:spLocks noGrp="1"/>
          </p:cNvSpPr>
          <p:nvPr>
            <p:ph type="title"/>
          </p:nvPr>
        </p:nvSpPr>
        <p:spPr/>
        <p:txBody>
          <a:bodyPr/>
          <a:lstStyle/>
          <a:p>
            <a:pPr eaLnBrk="1" hangingPunct="1"/>
            <a:r>
              <a:rPr lang="it-IT" smtClean="0"/>
              <a:t>MOTIVI E MODALITÀ DI CONTATTO /1</a:t>
            </a:r>
          </a:p>
        </p:txBody>
      </p:sp>
      <p:sp>
        <p:nvSpPr>
          <p:cNvPr id="323587" name="Rectangle 3"/>
          <p:cNvSpPr>
            <a:spLocks noChangeArrowheads="1"/>
          </p:cNvSpPr>
          <p:nvPr/>
        </p:nvSpPr>
        <p:spPr bwMode="auto">
          <a:xfrm>
            <a:off x="747713" y="1065213"/>
            <a:ext cx="8216900" cy="304800"/>
          </a:xfrm>
          <a:prstGeom prst="rect">
            <a:avLst/>
          </a:prstGeom>
          <a:noFill/>
          <a:ln w="9525">
            <a:noFill/>
            <a:miter lim="800000"/>
            <a:headEnd/>
            <a:tailEnd/>
          </a:ln>
        </p:spPr>
        <p:txBody>
          <a:bodyPr lIns="90000" tIns="46800" rIns="90000" bIns="46800"/>
          <a:lstStyle/>
          <a:p>
            <a:pPr marL="265113" indent="-265113" algn="just">
              <a:spcBef>
                <a:spcPct val="20000"/>
              </a:spcBef>
              <a:buFont typeface="Times" pitchFamily="18" charset="0"/>
              <a:buBlip>
                <a:blip r:embed="rId3"/>
              </a:buBlip>
            </a:pPr>
            <a:r>
              <a:rPr lang="it-IT" sz="1200">
                <a:solidFill>
                  <a:schemeClr val="tx1"/>
                </a:solidFill>
                <a:latin typeface="Arial" charset="0"/>
              </a:rPr>
              <a:t>Per quali motivi si è recato presso lo sportello dell’Azienda? </a:t>
            </a:r>
            <a:r>
              <a:rPr lang="it-IT" sz="1200" i="1">
                <a:solidFill>
                  <a:schemeClr val="tx1"/>
                </a:solidFill>
                <a:latin typeface="Arial" charset="0"/>
              </a:rPr>
              <a:t>(risposta multipla)</a:t>
            </a:r>
          </a:p>
        </p:txBody>
      </p:sp>
      <p:sp>
        <p:nvSpPr>
          <p:cNvPr id="7" name="Segnaposto numero diapositiva 6"/>
          <p:cNvSpPr>
            <a:spLocks noGrp="1"/>
          </p:cNvSpPr>
          <p:nvPr>
            <p:ph type="sldNum" sz="quarter" idx="10"/>
          </p:nvPr>
        </p:nvSpPr>
        <p:spPr/>
        <p:txBody>
          <a:bodyPr/>
          <a:lstStyle/>
          <a:p>
            <a:pPr>
              <a:defRPr/>
            </a:pPr>
            <a:fld id="{4F36A4FA-6677-4A58-8B93-2A52E4F73524}" type="slidenum">
              <a:rPr lang="it-IT" smtClean="0"/>
              <a:pPr>
                <a:defRPr/>
              </a:pPr>
              <a:t>144</a:t>
            </a:fld>
            <a:endParaRPr lang="it-IT"/>
          </a:p>
        </p:txBody>
      </p:sp>
      <p:graphicFrame>
        <p:nvGraphicFramePr>
          <p:cNvPr id="323589" name="Grafico 8"/>
          <p:cNvGraphicFramePr>
            <a:graphicFrameLocks/>
          </p:cNvGraphicFramePr>
          <p:nvPr/>
        </p:nvGraphicFramePr>
        <p:xfrm>
          <a:off x="1352550" y="1433513"/>
          <a:ext cx="6438900" cy="4381500"/>
        </p:xfrm>
        <a:graphic>
          <a:graphicData uri="http://schemas.openxmlformats.org/presentationml/2006/ole">
            <p:oleObj spid="_x0000_s323589" r:id="rId4" imgW="6437934" imgH="4383404" progId="Excel.Chart.8">
              <p:embed/>
            </p:oleObj>
          </a:graphicData>
        </a:graphic>
      </p:graphicFrame>
      <p:sp>
        <p:nvSpPr>
          <p:cNvPr id="323590" name="Freccia a destra 7"/>
          <p:cNvSpPr>
            <a:spLocks noChangeArrowheads="1"/>
          </p:cNvSpPr>
          <p:nvPr/>
        </p:nvSpPr>
        <p:spPr bwMode="auto">
          <a:xfrm rot="10800000">
            <a:off x="6372225" y="4941888"/>
            <a:ext cx="977900" cy="771525"/>
          </a:xfrm>
          <a:prstGeom prst="rightArrow">
            <a:avLst>
              <a:gd name="adj1" fmla="val 50000"/>
              <a:gd name="adj2" fmla="val 50048"/>
            </a:avLst>
          </a:prstGeom>
          <a:noFill/>
          <a:ln w="12700" algn="ctr">
            <a:noFill/>
            <a:round/>
            <a:headEnd/>
            <a:tailEnd/>
          </a:ln>
        </p:spPr>
        <p:txBody>
          <a:bodyPr lIns="90000" tIns="46800" rIns="90000" bIns="46800"/>
          <a:lstStyle/>
          <a:p>
            <a:pPr algn="ctr" defTabSz="449263">
              <a:buClr>
                <a:srgbClr val="000000"/>
              </a:buClr>
              <a:buSzPct val="100000"/>
              <a:buFont typeface="Times" pitchFamily="18" charset="0"/>
              <a:buNone/>
            </a:pPr>
            <a:endParaRPr lang="it-IT"/>
          </a:p>
        </p:txBody>
      </p:sp>
      <p:sp>
        <p:nvSpPr>
          <p:cNvPr id="11" name="Text Box 10"/>
          <p:cNvSpPr txBox="1">
            <a:spLocks noChangeArrowheads="1"/>
          </p:cNvSpPr>
          <p:nvPr/>
        </p:nvSpPr>
        <p:spPr bwMode="auto">
          <a:xfrm>
            <a:off x="3429000" y="5967413"/>
            <a:ext cx="3714750" cy="787400"/>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r>
              <a:rPr lang="it-IT" sz="900" dirty="0">
                <a:solidFill>
                  <a:schemeClr val="tx1"/>
                </a:solidFill>
                <a:latin typeface="+mn-lt"/>
              </a:rPr>
              <a:t>UNIVERSO: </a:t>
            </a:r>
            <a:r>
              <a:rPr lang="it-IT" sz="900" dirty="0">
                <a:solidFill>
                  <a:schemeClr val="tx1"/>
                </a:solidFill>
                <a:latin typeface="Arial" charset="0"/>
              </a:rPr>
              <a:t>229.490</a:t>
            </a:r>
            <a:r>
              <a:rPr lang="it-IT" sz="900" dirty="0">
                <a:solidFill>
                  <a:schemeClr val="tx1"/>
                </a:solidFill>
                <a:latin typeface="+mn-lt"/>
              </a:rPr>
              <a:t> UTENZE</a:t>
            </a:r>
          </a:p>
          <a:p>
            <a:pPr algn="ctr" defTabSz="449263">
              <a:buClr>
                <a:srgbClr val="000000"/>
              </a:buClr>
              <a:buSzPct val="100000"/>
              <a:buFont typeface="Times" pitchFamily="18" charset="0"/>
              <a:buNone/>
              <a:defRPr/>
            </a:pPr>
            <a:r>
              <a:rPr lang="it-IT" sz="900" dirty="0">
                <a:solidFill>
                  <a:schemeClr val="tx1"/>
                </a:solidFill>
                <a:latin typeface="+mn-lt"/>
              </a:rPr>
              <a:t>BASE: SI SONO RECATI AGLI SPORTELLI </a:t>
            </a:r>
            <a:r>
              <a:rPr lang="it-IT" sz="900" dirty="0">
                <a:solidFill>
                  <a:srgbClr val="000000"/>
                </a:solidFill>
                <a:cs typeface="Arial" pitchFamily="34" charset="0"/>
              </a:rPr>
              <a:t>ACQUEDOTTO DEL </a:t>
            </a:r>
            <a:r>
              <a:rPr lang="it-IT" sz="900" dirty="0">
                <a:solidFill>
                  <a:srgbClr val="000000"/>
                </a:solidFill>
                <a:cs typeface="Arial" pitchFamily="34" charset="0"/>
              </a:rPr>
              <a:t>FIORA di </a:t>
            </a:r>
            <a:r>
              <a:rPr lang="it-IT" sz="900" dirty="0">
                <a:solidFill>
                  <a:schemeClr val="tx1"/>
                </a:solidFill>
                <a:cs typeface="Arial" pitchFamily="34" charset="0"/>
              </a:rPr>
              <a:t>GROSSETO E SIENA </a:t>
            </a:r>
            <a:r>
              <a:rPr lang="it-IT" sz="900" dirty="0">
                <a:solidFill>
                  <a:schemeClr val="tx1"/>
                </a:solidFill>
                <a:latin typeface="+mn-lt"/>
              </a:rPr>
              <a:t>NEI GIORNI PRIMA DELL’INTERVISTA (202 CASI AD HOC)</a:t>
            </a:r>
            <a:endParaRPr lang="it-IT" sz="900" dirty="0">
              <a:solidFill>
                <a:schemeClr val="tx1"/>
              </a:solidFill>
              <a:latin typeface="+mn-lt"/>
            </a:endParaRPr>
          </a:p>
          <a:p>
            <a:pPr algn="ctr" defTabSz="449263">
              <a:buClr>
                <a:srgbClr val="000000"/>
              </a:buClr>
              <a:buSzPct val="100000"/>
              <a:buFont typeface="Times" pitchFamily="18" charset="0"/>
              <a:buNone/>
              <a:defRPr/>
            </a:pPr>
            <a:endParaRPr lang="it-IT" sz="900" dirty="0">
              <a:solidFill>
                <a:schemeClr val="tx1"/>
              </a:solidFill>
              <a:latin typeface="+mn-lt"/>
            </a:endParaRPr>
          </a:p>
        </p:txBody>
      </p:sp>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8273" name="Object 289"/>
          <p:cNvGraphicFramePr>
            <a:graphicFrameLocks noChangeAspect="1"/>
          </p:cNvGraphicFramePr>
          <p:nvPr/>
        </p:nvGraphicFramePr>
        <p:xfrm>
          <a:off x="965200" y="1765300"/>
          <a:ext cx="7921625" cy="4287838"/>
        </p:xfrm>
        <a:graphic>
          <a:graphicData uri="http://schemas.openxmlformats.org/presentationml/2006/ole">
            <p:oleObj spid="_x0000_s298273" name="Worksheet" r:id="rId3" imgW="7972434" imgH="4914951" progId="Excel.Sheet.8">
              <p:embed/>
            </p:oleObj>
          </a:graphicData>
        </a:graphic>
      </p:graphicFrame>
      <p:sp>
        <p:nvSpPr>
          <p:cNvPr id="298274"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pPr>
            <a:r>
              <a:rPr lang="it-IT" sz="1800">
                <a:solidFill>
                  <a:schemeClr val="bg1"/>
                </a:solidFill>
              </a:rPr>
              <a:t>CALL BACK SPORTELLO</a:t>
            </a:r>
          </a:p>
          <a:p>
            <a:pPr defTabSz="449263">
              <a:buClr>
                <a:srgbClr val="000000"/>
              </a:buClr>
              <a:buSzPct val="100000"/>
              <a:buFont typeface="Times" pitchFamily="18" charset="0"/>
              <a:buNone/>
            </a:pPr>
            <a:r>
              <a:rPr lang="it-IT" sz="1800" i="1">
                <a:solidFill>
                  <a:schemeClr val="bg1"/>
                </a:solidFill>
              </a:rPr>
              <a:t>Motivi e modalità di contatto</a:t>
            </a:r>
          </a:p>
        </p:txBody>
      </p:sp>
      <p:sp>
        <p:nvSpPr>
          <p:cNvPr id="298275" name="Rectangle 8"/>
          <p:cNvSpPr>
            <a:spLocks noGrp="1"/>
          </p:cNvSpPr>
          <p:nvPr>
            <p:ph type="title"/>
          </p:nvPr>
        </p:nvSpPr>
        <p:spPr/>
        <p:txBody>
          <a:bodyPr/>
          <a:lstStyle/>
          <a:p>
            <a:pPr eaLnBrk="1" hangingPunct="1"/>
            <a:r>
              <a:rPr lang="it-IT" smtClean="0"/>
              <a:t>MOTIVI E MODALITÀ DI CONTATTO /2</a:t>
            </a:r>
          </a:p>
        </p:txBody>
      </p:sp>
      <p:sp>
        <p:nvSpPr>
          <p:cNvPr id="298276" name="Rectangle 3"/>
          <p:cNvSpPr>
            <a:spLocks noChangeArrowheads="1"/>
          </p:cNvSpPr>
          <p:nvPr/>
        </p:nvSpPr>
        <p:spPr bwMode="auto">
          <a:xfrm>
            <a:off x="747713" y="1077913"/>
            <a:ext cx="8216900" cy="1008062"/>
          </a:xfrm>
          <a:prstGeom prst="rect">
            <a:avLst/>
          </a:prstGeom>
          <a:noFill/>
          <a:ln w="9525">
            <a:noFill/>
            <a:miter lim="800000"/>
            <a:headEnd/>
            <a:tailEnd/>
          </a:ln>
        </p:spPr>
        <p:txBody>
          <a:bodyPr lIns="90000" tIns="46800" rIns="90000" bIns="46800"/>
          <a:lstStyle/>
          <a:p>
            <a:pPr marL="265113" indent="-265113" algn="just">
              <a:spcBef>
                <a:spcPct val="20000"/>
              </a:spcBef>
              <a:buFontTx/>
              <a:buBlip>
                <a:blip r:embed="rId4"/>
              </a:buBlip>
            </a:pPr>
            <a:r>
              <a:rPr lang="it-IT" sz="1200">
                <a:solidFill>
                  <a:schemeClr val="tx1"/>
                </a:solidFill>
                <a:latin typeface="Arial" charset="0"/>
              </a:rPr>
              <a:t>Mi ha detto di essersi recato agli sportelli di Acquedotto del Fiora per richiedere informazioni riguardanti la bolletta. In particolare, cosa non Le era risultato sufficientemente chiaro? </a:t>
            </a:r>
          </a:p>
        </p:txBody>
      </p:sp>
      <p:sp>
        <p:nvSpPr>
          <p:cNvPr id="7" name="Segnaposto numero diapositiva 6"/>
          <p:cNvSpPr>
            <a:spLocks noGrp="1"/>
          </p:cNvSpPr>
          <p:nvPr>
            <p:ph type="sldNum" sz="quarter" idx="10"/>
          </p:nvPr>
        </p:nvSpPr>
        <p:spPr/>
        <p:txBody>
          <a:bodyPr/>
          <a:lstStyle/>
          <a:p>
            <a:pPr>
              <a:defRPr/>
            </a:pPr>
            <a:fld id="{0F161D04-A4DA-413F-B0DC-9B8B089B9604}" type="slidenum">
              <a:rPr lang="it-IT" smtClean="0"/>
              <a:pPr>
                <a:defRPr/>
              </a:pPr>
              <a:t>145</a:t>
            </a:fld>
            <a:endParaRPr lang="it-IT"/>
          </a:p>
        </p:txBody>
      </p:sp>
      <p:sp>
        <p:nvSpPr>
          <p:cNvPr id="9" name="Text Box 10"/>
          <p:cNvSpPr txBox="1">
            <a:spLocks noChangeArrowheads="1"/>
          </p:cNvSpPr>
          <p:nvPr/>
        </p:nvSpPr>
        <p:spPr bwMode="auto">
          <a:xfrm>
            <a:off x="3429000" y="5967413"/>
            <a:ext cx="3714750" cy="787400"/>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r>
              <a:rPr lang="it-IT" sz="900" dirty="0">
                <a:solidFill>
                  <a:schemeClr val="tx1"/>
                </a:solidFill>
                <a:latin typeface="+mn-lt"/>
              </a:rPr>
              <a:t>UNIVERSO: </a:t>
            </a:r>
            <a:r>
              <a:rPr lang="it-IT" sz="900" dirty="0">
                <a:solidFill>
                  <a:schemeClr val="tx1"/>
                </a:solidFill>
                <a:latin typeface="Arial" charset="0"/>
              </a:rPr>
              <a:t>229.490</a:t>
            </a:r>
            <a:r>
              <a:rPr lang="it-IT" sz="900" dirty="0">
                <a:solidFill>
                  <a:schemeClr val="tx1"/>
                </a:solidFill>
                <a:latin typeface="+mn-lt"/>
              </a:rPr>
              <a:t> UTENZE</a:t>
            </a:r>
          </a:p>
          <a:p>
            <a:pPr algn="ctr" defTabSz="449263">
              <a:buClr>
                <a:srgbClr val="000000"/>
              </a:buClr>
              <a:buSzPct val="100000"/>
              <a:buFont typeface="Times" pitchFamily="18" charset="0"/>
              <a:buNone/>
              <a:defRPr/>
            </a:pPr>
            <a:r>
              <a:rPr lang="it-IT" sz="900" dirty="0">
                <a:solidFill>
                  <a:schemeClr val="tx1"/>
                </a:solidFill>
                <a:latin typeface="+mn-lt"/>
              </a:rPr>
              <a:t>BASE: SI SONO RECATI AGLI SPORTELLI </a:t>
            </a:r>
            <a:r>
              <a:rPr lang="it-IT" sz="900" dirty="0">
                <a:solidFill>
                  <a:schemeClr val="tx1"/>
                </a:solidFill>
                <a:cs typeface="Arial" pitchFamily="34" charset="0"/>
              </a:rPr>
              <a:t>ACQUEDOTTO DEL </a:t>
            </a:r>
            <a:r>
              <a:rPr lang="it-IT" sz="900" dirty="0">
                <a:solidFill>
                  <a:schemeClr val="tx1"/>
                </a:solidFill>
                <a:cs typeface="Arial" pitchFamily="34" charset="0"/>
              </a:rPr>
              <a:t>FIORA di GROSSETO E SIENA </a:t>
            </a:r>
            <a:r>
              <a:rPr lang="it-IT" sz="900" dirty="0">
                <a:solidFill>
                  <a:schemeClr val="tx1"/>
                </a:solidFill>
                <a:latin typeface="+mn-lt"/>
              </a:rPr>
              <a:t>NEI </a:t>
            </a:r>
            <a:r>
              <a:rPr lang="it-IT" sz="900" dirty="0">
                <a:solidFill>
                  <a:schemeClr val="tx1"/>
                </a:solidFill>
                <a:latin typeface="+mn-lt"/>
              </a:rPr>
              <a:t>GIORNI PRIMA </a:t>
            </a:r>
            <a:r>
              <a:rPr lang="it-IT" sz="900" dirty="0">
                <a:solidFill>
                  <a:schemeClr val="tx1"/>
                </a:solidFill>
                <a:latin typeface="+mn-lt"/>
              </a:rPr>
              <a:t>DELL’INTERVISTA </a:t>
            </a:r>
            <a:r>
              <a:rPr lang="it-IT" sz="900" b="1" dirty="0">
                <a:solidFill>
                  <a:schemeClr val="tx1"/>
                </a:solidFill>
                <a:latin typeface="+mn-lt"/>
              </a:rPr>
              <a:t>(</a:t>
            </a:r>
            <a:r>
              <a:rPr lang="it-IT" sz="900" dirty="0">
                <a:solidFill>
                  <a:schemeClr val="tx1"/>
                </a:solidFill>
              </a:rPr>
              <a:t>63 CASI</a:t>
            </a:r>
            <a:r>
              <a:rPr lang="it-IT" sz="900" b="1" dirty="0">
                <a:solidFill>
                  <a:schemeClr val="tx1"/>
                </a:solidFill>
                <a:latin typeface="+mn-lt"/>
              </a:rPr>
              <a:t>) </a:t>
            </a:r>
            <a:endParaRPr lang="it-IT" sz="900" b="1" dirty="0">
              <a:solidFill>
                <a:schemeClr val="tx1"/>
              </a:solidFill>
              <a:latin typeface="+mn-lt"/>
            </a:endParaRPr>
          </a:p>
          <a:p>
            <a:pPr algn="ctr" defTabSz="449263">
              <a:buClr>
                <a:srgbClr val="000000"/>
              </a:buClr>
              <a:buSzPct val="100000"/>
              <a:buFont typeface="Times" pitchFamily="18" charset="0"/>
              <a:buNone/>
              <a:defRPr/>
            </a:pPr>
            <a:endParaRPr lang="it-IT" sz="900" dirty="0">
              <a:solidFill>
                <a:schemeClr val="tx1"/>
              </a:solidFill>
              <a:latin typeface="+mn-lt"/>
            </a:endParaRPr>
          </a:p>
        </p:txBody>
      </p:sp>
      <p:sp>
        <p:nvSpPr>
          <p:cNvPr id="298279" name="Freccia a destra 7"/>
          <p:cNvSpPr>
            <a:spLocks noChangeArrowheads="1"/>
          </p:cNvSpPr>
          <p:nvPr/>
        </p:nvSpPr>
        <p:spPr bwMode="auto">
          <a:xfrm>
            <a:off x="5148263" y="5445125"/>
            <a:ext cx="792162" cy="46038"/>
          </a:xfrm>
          <a:prstGeom prst="rightArrow">
            <a:avLst>
              <a:gd name="adj1" fmla="val 50000"/>
              <a:gd name="adj2" fmla="val 49629"/>
            </a:avLst>
          </a:prstGeom>
          <a:noFill/>
          <a:ln w="12700" algn="ctr">
            <a:noFill/>
            <a:round/>
            <a:headEnd/>
            <a:tailEnd/>
          </a:ln>
        </p:spPr>
        <p:txBody>
          <a:bodyPr lIns="90000" tIns="46800" rIns="90000" bIns="46800"/>
          <a:lstStyle/>
          <a:p>
            <a:pPr algn="ctr" defTabSz="449263">
              <a:buClr>
                <a:srgbClr val="000000"/>
              </a:buClr>
              <a:buSzPct val="100000"/>
              <a:buFont typeface="Times" pitchFamily="18" charset="0"/>
              <a:buNone/>
            </a:pPr>
            <a:endParaRPr lang="it-IT"/>
          </a:p>
        </p:txBody>
      </p:sp>
      <p:sp>
        <p:nvSpPr>
          <p:cNvPr id="298280" name="CasellaDiTesto 1"/>
          <p:cNvSpPr txBox="1">
            <a:spLocks noChangeArrowheads="1"/>
          </p:cNvSpPr>
          <p:nvPr/>
        </p:nvSpPr>
        <p:spPr bwMode="auto">
          <a:xfrm>
            <a:off x="4284663" y="5732463"/>
            <a:ext cx="1079500" cy="307975"/>
          </a:xfrm>
          <a:prstGeom prst="rect">
            <a:avLst/>
          </a:prstGeom>
          <a:noFill/>
          <a:ln w="9525">
            <a:noFill/>
            <a:miter lim="800000"/>
            <a:headEnd/>
            <a:tailEnd/>
          </a:ln>
        </p:spPr>
        <p:txBody>
          <a:bodyPr>
            <a:spAutoFit/>
          </a:bodyPr>
          <a:lstStyle/>
          <a:p>
            <a:endParaRPr lang="it-IT"/>
          </a:p>
        </p:txBody>
      </p:sp>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6657" name="Group 4"/>
          <p:cNvGrpSpPr>
            <a:grpSpLocks/>
          </p:cNvGrpSpPr>
          <p:nvPr/>
        </p:nvGrpSpPr>
        <p:grpSpPr bwMode="auto">
          <a:xfrm>
            <a:off x="4429125" y="4005263"/>
            <a:ext cx="574675" cy="215900"/>
            <a:chOff x="2629" y="2115"/>
            <a:chExt cx="342" cy="226"/>
          </a:xfrm>
        </p:grpSpPr>
        <p:sp>
          <p:nvSpPr>
            <p:cNvPr id="326690" name="AutoShape 5"/>
            <p:cNvSpPr>
              <a:spLocks noChangeArrowheads="1"/>
            </p:cNvSpPr>
            <p:nvPr/>
          </p:nvSpPr>
          <p:spPr bwMode="auto">
            <a:xfrm>
              <a:off x="2789" y="2115"/>
              <a:ext cx="182" cy="226"/>
            </a:xfrm>
            <a:prstGeom prst="chevron">
              <a:avLst>
                <a:gd name="adj" fmla="val 25000"/>
              </a:avLst>
            </a:prstGeom>
            <a:solidFill>
              <a:srgbClr val="FFCC00"/>
            </a:solidFill>
            <a:ln w="12700" algn="ctr">
              <a:noFill/>
              <a:miter lim="800000"/>
              <a:headEnd/>
              <a:tailEnd/>
            </a:ln>
          </p:spPr>
          <p:txBody>
            <a:bodyPr wrap="none" lIns="90000" tIns="46800" rIns="90000" bIns="46800" anchor="ctr"/>
            <a:lstStyle/>
            <a:p>
              <a:pPr algn="ctr">
                <a:buClr>
                  <a:srgbClr val="000000"/>
                </a:buClr>
                <a:buSzPct val="100000"/>
                <a:buFont typeface="Times" pitchFamily="18" charset="0"/>
                <a:buNone/>
              </a:pPr>
              <a:endParaRPr lang="it-IT" b="1"/>
            </a:p>
          </p:txBody>
        </p:sp>
        <p:sp>
          <p:nvSpPr>
            <p:cNvPr id="326691" name="AutoShape 6"/>
            <p:cNvSpPr>
              <a:spLocks noChangeArrowheads="1"/>
            </p:cNvSpPr>
            <p:nvPr/>
          </p:nvSpPr>
          <p:spPr bwMode="auto">
            <a:xfrm>
              <a:off x="2629" y="2115"/>
              <a:ext cx="182" cy="226"/>
            </a:xfrm>
            <a:prstGeom prst="chevron">
              <a:avLst>
                <a:gd name="adj" fmla="val 25000"/>
              </a:avLst>
            </a:prstGeom>
            <a:solidFill>
              <a:srgbClr val="FFCC00"/>
            </a:solidFill>
            <a:ln w="12700" algn="ctr">
              <a:noFill/>
              <a:miter lim="800000"/>
              <a:headEnd/>
              <a:tailEnd/>
            </a:ln>
          </p:spPr>
          <p:txBody>
            <a:bodyPr wrap="none" lIns="90000" tIns="46800" rIns="90000" bIns="46800" anchor="ctr"/>
            <a:lstStyle/>
            <a:p>
              <a:pPr algn="ctr">
                <a:buClr>
                  <a:srgbClr val="000000"/>
                </a:buClr>
                <a:buSzPct val="100000"/>
                <a:buFont typeface="Times" pitchFamily="18" charset="0"/>
                <a:buNone/>
              </a:pPr>
              <a:endParaRPr lang="it-IT" b="1"/>
            </a:p>
          </p:txBody>
        </p:sp>
      </p:grpSp>
      <p:sp>
        <p:nvSpPr>
          <p:cNvPr id="326658" name="Line 7"/>
          <p:cNvSpPr>
            <a:spLocks noChangeShapeType="1"/>
          </p:cNvSpPr>
          <p:nvPr/>
        </p:nvSpPr>
        <p:spPr bwMode="auto">
          <a:xfrm>
            <a:off x="8029575" y="3070225"/>
            <a:ext cx="0" cy="1727200"/>
          </a:xfrm>
          <a:prstGeom prst="line">
            <a:avLst/>
          </a:prstGeom>
          <a:noFill/>
          <a:ln w="57150">
            <a:solidFill>
              <a:schemeClr val="bg1"/>
            </a:solidFill>
            <a:round/>
            <a:headEnd/>
            <a:tailEnd/>
          </a:ln>
        </p:spPr>
        <p:txBody>
          <a:bodyPr lIns="90000" tIns="46800" rIns="90000" bIns="46800"/>
          <a:lstStyle/>
          <a:p>
            <a:endParaRPr lang="it-IT"/>
          </a:p>
        </p:txBody>
      </p:sp>
      <p:sp>
        <p:nvSpPr>
          <p:cNvPr id="326659" name="Text Box 8"/>
          <p:cNvSpPr txBox="1">
            <a:spLocks noChangeArrowheads="1"/>
          </p:cNvSpPr>
          <p:nvPr/>
        </p:nvSpPr>
        <p:spPr bwMode="auto">
          <a:xfrm>
            <a:off x="5184775" y="3811588"/>
            <a:ext cx="3492500" cy="436562"/>
          </a:xfrm>
          <a:prstGeom prst="rect">
            <a:avLst/>
          </a:prstGeom>
          <a:noFill/>
          <a:ln w="9525">
            <a:noFill/>
            <a:miter lim="800000"/>
            <a:headEnd/>
            <a:tailEnd/>
          </a:ln>
        </p:spPr>
        <p:txBody>
          <a:bodyPr lIns="169695" tIns="124443" rIns="169695" bIns="124443" anchor="ctr">
            <a:spAutoFit/>
          </a:bodyPr>
          <a:lstStyle/>
          <a:p>
            <a:pPr marL="177800" indent="-177800" defTabSz="957263">
              <a:buClr>
                <a:srgbClr val="000000"/>
              </a:buClr>
              <a:buSzPct val="100000"/>
              <a:buFont typeface="Times" pitchFamily="18" charset="0"/>
              <a:buBlip>
                <a:blip r:embed="rId3"/>
              </a:buBlip>
            </a:pPr>
            <a:r>
              <a:rPr lang="it-IT" sz="1200">
                <a:solidFill>
                  <a:schemeClr val="tx1"/>
                </a:solidFill>
                <a:latin typeface="Arial" charset="0"/>
              </a:rPr>
              <a:t>Cosa dovrà fare ancora? </a:t>
            </a:r>
            <a:r>
              <a:rPr lang="it-IT" sz="1200" i="1">
                <a:solidFill>
                  <a:schemeClr val="tx1"/>
                </a:solidFill>
                <a:latin typeface="Arial" charset="0"/>
              </a:rPr>
              <a:t>(risposta multipla)</a:t>
            </a:r>
            <a:endParaRPr lang="it-IT" sz="1200">
              <a:solidFill>
                <a:schemeClr val="tx1"/>
              </a:solidFill>
              <a:latin typeface="Arial" charset="0"/>
            </a:endParaRPr>
          </a:p>
        </p:txBody>
      </p:sp>
      <p:sp>
        <p:nvSpPr>
          <p:cNvPr id="326660" name="Rectangle 16"/>
          <p:cNvSpPr>
            <a:spLocks noGrp="1" noChangeArrowheads="1"/>
          </p:cNvSpPr>
          <p:nvPr>
            <p:ph type="title"/>
          </p:nvPr>
        </p:nvSpPr>
        <p:spPr>
          <a:xfrm>
            <a:off x="760413" y="130175"/>
            <a:ext cx="8204200" cy="727075"/>
          </a:xfrm>
        </p:spPr>
        <p:txBody>
          <a:bodyPr/>
          <a:lstStyle/>
          <a:p>
            <a:pPr eaLnBrk="1" hangingPunct="1"/>
            <a:r>
              <a:rPr lang="it-IT" smtClean="0"/>
              <a:t>MOTIVI E MODALITÀ DI CONTATTO /3</a:t>
            </a:r>
          </a:p>
        </p:txBody>
      </p:sp>
      <p:sp>
        <p:nvSpPr>
          <p:cNvPr id="326661"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pPr>
            <a:r>
              <a:rPr lang="it-IT" sz="1800">
                <a:solidFill>
                  <a:schemeClr val="bg1"/>
                </a:solidFill>
              </a:rPr>
              <a:t>CALL BACK SPORTELLO</a:t>
            </a:r>
          </a:p>
          <a:p>
            <a:pPr defTabSz="449263">
              <a:buClr>
                <a:srgbClr val="000000"/>
              </a:buClr>
              <a:buSzPct val="100000"/>
              <a:buFont typeface="Times" pitchFamily="18" charset="0"/>
              <a:buNone/>
            </a:pPr>
            <a:r>
              <a:rPr lang="it-IT" sz="1800" i="1">
                <a:solidFill>
                  <a:schemeClr val="bg1"/>
                </a:solidFill>
              </a:rPr>
              <a:t>Motivi e modalità di contatto</a:t>
            </a:r>
          </a:p>
        </p:txBody>
      </p:sp>
      <p:sp>
        <p:nvSpPr>
          <p:cNvPr id="326662" name="Rectangle 3"/>
          <p:cNvSpPr>
            <a:spLocks noChangeArrowheads="1"/>
          </p:cNvSpPr>
          <p:nvPr/>
        </p:nvSpPr>
        <p:spPr bwMode="auto">
          <a:xfrm>
            <a:off x="747713" y="1077913"/>
            <a:ext cx="8216900" cy="304800"/>
          </a:xfrm>
          <a:prstGeom prst="rect">
            <a:avLst/>
          </a:prstGeom>
          <a:noFill/>
          <a:ln w="9525">
            <a:noFill/>
            <a:miter lim="800000"/>
            <a:headEnd/>
            <a:tailEnd/>
          </a:ln>
        </p:spPr>
        <p:txBody>
          <a:bodyPr lIns="90000" tIns="46800" rIns="90000" bIns="46800"/>
          <a:lstStyle/>
          <a:p>
            <a:pPr marL="265113" indent="-265113" algn="just">
              <a:spcBef>
                <a:spcPct val="20000"/>
              </a:spcBef>
              <a:buFontTx/>
              <a:buBlip>
                <a:blip r:embed="rId3"/>
              </a:buBlip>
            </a:pPr>
            <a:r>
              <a:rPr lang="it-IT" sz="1200">
                <a:solidFill>
                  <a:schemeClr val="tx1"/>
                </a:solidFill>
                <a:latin typeface="Arial" charset="0"/>
              </a:rPr>
              <a:t>Attraverso il contatto allo sportello di cui stiamo parlando è riuscito a risolvere la sua richiesta? </a:t>
            </a:r>
          </a:p>
        </p:txBody>
      </p:sp>
      <p:sp>
        <p:nvSpPr>
          <p:cNvPr id="13" name="Segnaposto numero diapositiva 12"/>
          <p:cNvSpPr>
            <a:spLocks noGrp="1"/>
          </p:cNvSpPr>
          <p:nvPr>
            <p:ph type="sldNum" sz="quarter" idx="10"/>
          </p:nvPr>
        </p:nvSpPr>
        <p:spPr/>
        <p:txBody>
          <a:bodyPr/>
          <a:lstStyle/>
          <a:p>
            <a:pPr>
              <a:defRPr/>
            </a:pPr>
            <a:fld id="{721770E1-196D-434A-89C7-71A0A2A2223E}" type="slidenum">
              <a:rPr lang="it-IT" smtClean="0"/>
              <a:pPr>
                <a:defRPr/>
              </a:pPr>
              <a:t>146</a:t>
            </a:fld>
            <a:endParaRPr lang="it-IT"/>
          </a:p>
        </p:txBody>
      </p:sp>
      <p:grpSp>
        <p:nvGrpSpPr>
          <p:cNvPr id="326664" name="Group 5"/>
          <p:cNvGrpSpPr>
            <a:grpSpLocks/>
          </p:cNvGrpSpPr>
          <p:nvPr/>
        </p:nvGrpSpPr>
        <p:grpSpPr bwMode="auto">
          <a:xfrm>
            <a:off x="4429125" y="1700213"/>
            <a:ext cx="574675" cy="215900"/>
            <a:chOff x="2629" y="2115"/>
            <a:chExt cx="342" cy="226"/>
          </a:xfrm>
        </p:grpSpPr>
        <p:sp>
          <p:nvSpPr>
            <p:cNvPr id="326688" name="AutoShape 6"/>
            <p:cNvSpPr>
              <a:spLocks noChangeArrowheads="1"/>
            </p:cNvSpPr>
            <p:nvPr/>
          </p:nvSpPr>
          <p:spPr bwMode="auto">
            <a:xfrm>
              <a:off x="2789" y="2115"/>
              <a:ext cx="182" cy="226"/>
            </a:xfrm>
            <a:prstGeom prst="chevron">
              <a:avLst>
                <a:gd name="adj" fmla="val 25000"/>
              </a:avLst>
            </a:prstGeom>
            <a:solidFill>
              <a:srgbClr val="FF0000"/>
            </a:solidFill>
            <a:ln w="12700" algn="ctr">
              <a:noFill/>
              <a:miter lim="800000"/>
              <a:headEnd/>
              <a:tailEnd/>
            </a:ln>
          </p:spPr>
          <p:txBody>
            <a:bodyPr wrap="none" lIns="90000" tIns="46800" rIns="90000" bIns="46800" anchor="ctr"/>
            <a:lstStyle/>
            <a:p>
              <a:pPr algn="ctr">
                <a:buClr>
                  <a:srgbClr val="000000"/>
                </a:buClr>
                <a:buSzPct val="100000"/>
                <a:buFont typeface="Times" pitchFamily="18" charset="0"/>
                <a:buNone/>
              </a:pPr>
              <a:endParaRPr lang="it-IT" b="1"/>
            </a:p>
          </p:txBody>
        </p:sp>
        <p:sp>
          <p:nvSpPr>
            <p:cNvPr id="326689" name="AutoShape 7"/>
            <p:cNvSpPr>
              <a:spLocks noChangeArrowheads="1"/>
            </p:cNvSpPr>
            <p:nvPr/>
          </p:nvSpPr>
          <p:spPr bwMode="auto">
            <a:xfrm>
              <a:off x="2629" y="2115"/>
              <a:ext cx="182" cy="226"/>
            </a:xfrm>
            <a:prstGeom prst="chevron">
              <a:avLst>
                <a:gd name="adj" fmla="val 25000"/>
              </a:avLst>
            </a:prstGeom>
            <a:solidFill>
              <a:srgbClr val="FF0000"/>
            </a:solidFill>
            <a:ln w="12700" algn="ctr">
              <a:noFill/>
              <a:miter lim="800000"/>
              <a:headEnd/>
              <a:tailEnd/>
            </a:ln>
          </p:spPr>
          <p:txBody>
            <a:bodyPr wrap="none" lIns="90000" tIns="46800" rIns="90000" bIns="46800" anchor="ctr"/>
            <a:lstStyle/>
            <a:p>
              <a:pPr algn="ctr">
                <a:buClr>
                  <a:srgbClr val="000000"/>
                </a:buClr>
                <a:buSzPct val="100000"/>
                <a:buFont typeface="Times" pitchFamily="18" charset="0"/>
                <a:buNone/>
              </a:pPr>
              <a:endParaRPr lang="it-IT" b="1"/>
            </a:p>
          </p:txBody>
        </p:sp>
      </p:grpSp>
      <p:sp>
        <p:nvSpPr>
          <p:cNvPr id="326665" name="Text Box 8"/>
          <p:cNvSpPr txBox="1">
            <a:spLocks noChangeArrowheads="1"/>
          </p:cNvSpPr>
          <p:nvPr/>
        </p:nvSpPr>
        <p:spPr bwMode="auto">
          <a:xfrm>
            <a:off x="5175250" y="1484313"/>
            <a:ext cx="3492500" cy="620712"/>
          </a:xfrm>
          <a:prstGeom prst="rect">
            <a:avLst/>
          </a:prstGeom>
          <a:noFill/>
          <a:ln w="9525">
            <a:noFill/>
            <a:miter lim="800000"/>
            <a:headEnd/>
            <a:tailEnd/>
          </a:ln>
        </p:spPr>
        <p:txBody>
          <a:bodyPr lIns="169695" tIns="124443" rIns="169695" bIns="124443" anchor="ctr">
            <a:spAutoFit/>
          </a:bodyPr>
          <a:lstStyle/>
          <a:p>
            <a:pPr marL="177800" indent="-177800" defTabSz="957263">
              <a:buClr>
                <a:srgbClr val="000000"/>
              </a:buClr>
              <a:buSzPct val="100000"/>
              <a:buFont typeface="Times" pitchFamily="18" charset="0"/>
              <a:buBlip>
                <a:blip r:embed="rId3"/>
              </a:buBlip>
            </a:pPr>
            <a:r>
              <a:rPr lang="it-IT" sz="1200">
                <a:solidFill>
                  <a:schemeClr val="tx1"/>
                </a:solidFill>
                <a:latin typeface="Arial" charset="0"/>
              </a:rPr>
              <a:t>Per quali motivi non è riuscito a risolvere la sua richiesta?(</a:t>
            </a:r>
            <a:r>
              <a:rPr lang="it-IT" sz="1200" i="1">
                <a:solidFill>
                  <a:schemeClr val="tx1"/>
                </a:solidFill>
                <a:latin typeface="Arial" charset="0"/>
              </a:rPr>
              <a:t>risposta multipla)</a:t>
            </a:r>
            <a:endParaRPr lang="it-IT" sz="1200">
              <a:solidFill>
                <a:schemeClr val="tx1"/>
              </a:solidFill>
              <a:latin typeface="Arial" charset="0"/>
            </a:endParaRPr>
          </a:p>
        </p:txBody>
      </p:sp>
      <p:graphicFrame>
        <p:nvGraphicFramePr>
          <p:cNvPr id="20" name="Tabella 19"/>
          <p:cNvGraphicFramePr>
            <a:graphicFrameLocks noGrp="1"/>
          </p:cNvGraphicFramePr>
          <p:nvPr/>
        </p:nvGraphicFramePr>
        <p:xfrm>
          <a:off x="5237163" y="4292600"/>
          <a:ext cx="3656012" cy="822325"/>
        </p:xfrm>
        <a:graphic>
          <a:graphicData uri="http://schemas.openxmlformats.org/drawingml/2006/table">
            <a:tbl>
              <a:tblPr>
                <a:tableStyleId>{9D7B26C5-4107-4FEC-AEDC-1716B250A1EF}</a:tableStyleId>
              </a:tblPr>
              <a:tblGrid>
                <a:gridCol w="3214710"/>
                <a:gridCol w="440607"/>
              </a:tblGrid>
              <a:tr h="273846">
                <a:tc>
                  <a:txBody>
                    <a:bodyPr/>
                    <a:lstStyle/>
                    <a:p>
                      <a:pPr algn="l" fontAlgn="ctr"/>
                      <a:r>
                        <a:rPr lang="it-IT" sz="1000" b="0" i="0" u="none" strike="noStrike" dirty="0">
                          <a:latin typeface="Arial"/>
                        </a:rPr>
                        <a:t>Attendere una chiamata </a:t>
                      </a:r>
                      <a:r>
                        <a:rPr lang="it-IT" sz="1000" b="0" i="0" u="none" strike="noStrike" dirty="0" smtClean="0">
                          <a:latin typeface="Arial"/>
                        </a:rPr>
                        <a:t>dell’azienda</a:t>
                      </a:r>
                      <a:endParaRPr lang="it-IT" sz="1000" b="0" i="0" u="none" strike="noStrike" dirty="0">
                        <a:latin typeface="Arial"/>
                      </a:endParaRPr>
                    </a:p>
                  </a:txBody>
                  <a:tcPr marL="9525" marR="9525" marT="9525" marB="0" anchor="ctr"/>
                </a:tc>
                <a:tc>
                  <a:txBody>
                    <a:bodyPr/>
                    <a:lstStyle/>
                    <a:p>
                      <a:pPr algn="r" fontAlgn="ctr"/>
                      <a:r>
                        <a:rPr lang="it-IT" sz="1000" b="0" i="0" u="none" strike="noStrike" dirty="0" smtClean="0">
                          <a:latin typeface="Arial"/>
                        </a:rPr>
                        <a:t>50%</a:t>
                      </a:r>
                      <a:endParaRPr lang="it-IT" sz="1000" b="0" i="0" u="none" strike="noStrike" dirty="0">
                        <a:latin typeface="Arial"/>
                      </a:endParaRPr>
                    </a:p>
                  </a:txBody>
                  <a:tcPr marL="9525" marR="9525" marT="9525" marB="0" anchor="ctr"/>
                </a:tc>
              </a:tr>
              <a:tr h="273846">
                <a:tc>
                  <a:txBody>
                    <a:bodyPr/>
                    <a:lstStyle/>
                    <a:p>
                      <a:pPr algn="l" fontAlgn="ctr"/>
                      <a:r>
                        <a:rPr lang="it-IT" sz="1000" b="0" i="0" u="none" strike="noStrike" dirty="0">
                          <a:latin typeface="Arial"/>
                        </a:rPr>
                        <a:t>Recarsi nuovamente presso gli sportelli </a:t>
                      </a:r>
                      <a:r>
                        <a:rPr lang="it-IT" sz="1000" b="0" i="0" u="none" strike="noStrike" dirty="0" smtClean="0">
                          <a:latin typeface="Arial"/>
                        </a:rPr>
                        <a:t>dell’azienda</a:t>
                      </a:r>
                      <a:endParaRPr lang="it-IT" sz="1000" b="0" i="0" u="none" strike="noStrike" dirty="0">
                        <a:latin typeface="Arial"/>
                      </a:endParaRPr>
                    </a:p>
                  </a:txBody>
                  <a:tcPr marL="9525" marR="9525" marT="9525" marB="0" anchor="ctr"/>
                </a:tc>
                <a:tc>
                  <a:txBody>
                    <a:bodyPr/>
                    <a:lstStyle/>
                    <a:p>
                      <a:pPr algn="r" fontAlgn="ctr"/>
                      <a:r>
                        <a:rPr lang="it-IT" sz="1000" b="0" i="0" u="none" strike="noStrike" dirty="0" smtClean="0">
                          <a:latin typeface="Arial"/>
                        </a:rPr>
                        <a:t>30%</a:t>
                      </a:r>
                      <a:endParaRPr lang="it-IT" sz="1000" b="0" i="0" u="none" strike="noStrike" dirty="0">
                        <a:latin typeface="Arial"/>
                      </a:endParaRPr>
                    </a:p>
                  </a:txBody>
                  <a:tcPr marL="9525" marR="9525" marT="9525" marB="0" anchor="ctr"/>
                </a:tc>
              </a:tr>
              <a:tr h="273846">
                <a:tc>
                  <a:txBody>
                    <a:bodyPr/>
                    <a:lstStyle/>
                    <a:p>
                      <a:pPr algn="l" fontAlgn="ctr"/>
                      <a:r>
                        <a:rPr lang="it-IT" sz="1000" b="0" i="0" u="none" strike="noStrike" dirty="0">
                          <a:latin typeface="Arial"/>
                        </a:rPr>
                        <a:t>Devo presentare della documentazione </a:t>
                      </a:r>
                      <a:r>
                        <a:rPr lang="it-IT" sz="1000" b="0" i="0" u="none" strike="noStrike" dirty="0" smtClean="0">
                          <a:latin typeface="Arial"/>
                        </a:rPr>
                        <a:t>mancante</a:t>
                      </a:r>
                      <a:endParaRPr lang="it-IT" sz="1000" b="0" i="0" u="none" strike="noStrike" dirty="0">
                        <a:latin typeface="Arial"/>
                      </a:endParaRPr>
                    </a:p>
                  </a:txBody>
                  <a:tcPr marL="9525" marR="9525" marT="9525" marB="0" anchor="ctr"/>
                </a:tc>
                <a:tc>
                  <a:txBody>
                    <a:bodyPr/>
                    <a:lstStyle/>
                    <a:p>
                      <a:pPr algn="r" fontAlgn="ctr"/>
                      <a:r>
                        <a:rPr lang="it-IT" sz="1000" b="0" i="0" u="none" strike="noStrike" dirty="0" smtClean="0">
                          <a:latin typeface="Arial"/>
                        </a:rPr>
                        <a:t>20%</a:t>
                      </a:r>
                      <a:endParaRPr lang="it-IT" sz="1000" b="0" i="0" u="none" strike="noStrike" dirty="0">
                        <a:latin typeface="Arial"/>
                      </a:endParaRPr>
                    </a:p>
                  </a:txBody>
                  <a:tcPr marL="9525" marR="9525" marT="9525" marB="0" anchor="ctr"/>
                </a:tc>
              </a:tr>
            </a:tbl>
          </a:graphicData>
        </a:graphic>
      </p:graphicFrame>
      <p:graphicFrame>
        <p:nvGraphicFramePr>
          <p:cNvPr id="21" name="Tabella 20"/>
          <p:cNvGraphicFramePr>
            <a:graphicFrameLocks noGrp="1"/>
          </p:cNvGraphicFramePr>
          <p:nvPr/>
        </p:nvGraphicFramePr>
        <p:xfrm>
          <a:off x="5297488" y="2081213"/>
          <a:ext cx="3738562" cy="1136650"/>
        </p:xfrm>
        <a:graphic>
          <a:graphicData uri="http://schemas.openxmlformats.org/drawingml/2006/table">
            <a:tbl>
              <a:tblPr>
                <a:tableStyleId>{9D7B26C5-4107-4FEC-AEDC-1716B250A1EF}</a:tableStyleId>
              </a:tblPr>
              <a:tblGrid>
                <a:gridCol w="3214710"/>
                <a:gridCol w="523860"/>
              </a:tblGrid>
              <a:tr h="273846">
                <a:tc>
                  <a:txBody>
                    <a:bodyPr/>
                    <a:lstStyle/>
                    <a:p>
                      <a:pPr algn="l" fontAlgn="b"/>
                      <a:r>
                        <a:rPr lang="it-IT" sz="1000" b="0" i="0" u="none" strike="noStrike" dirty="0">
                          <a:latin typeface="Arial"/>
                        </a:rPr>
                        <a:t>Il personale non ha saputo darmi una risposta esaustiva</a:t>
                      </a:r>
                    </a:p>
                  </a:txBody>
                  <a:tcPr marL="9525" marR="9525" marT="9525" marB="0" anchor="ctr"/>
                </a:tc>
                <a:tc>
                  <a:txBody>
                    <a:bodyPr/>
                    <a:lstStyle/>
                    <a:p>
                      <a:pPr algn="r" fontAlgn="ctr"/>
                      <a:r>
                        <a:rPr lang="it-IT" sz="1000" b="0" i="0" u="none" strike="noStrike" dirty="0" smtClean="0">
                          <a:latin typeface="Arial"/>
                        </a:rPr>
                        <a:t>40%</a:t>
                      </a:r>
                      <a:endParaRPr lang="it-IT" sz="1000" b="0" i="0" u="none" strike="noStrike" dirty="0">
                        <a:latin typeface="Arial"/>
                      </a:endParaRPr>
                    </a:p>
                  </a:txBody>
                  <a:tcPr marL="9525" marR="9525" marT="9525" marB="0" anchor="ctr"/>
                </a:tc>
              </a:tr>
              <a:tr h="273846">
                <a:tc>
                  <a:txBody>
                    <a:bodyPr/>
                    <a:lstStyle/>
                    <a:p>
                      <a:pPr algn="l" fontAlgn="b"/>
                      <a:r>
                        <a:rPr lang="it-IT" sz="1000" b="0" i="0" u="none" strike="noStrike" dirty="0">
                          <a:latin typeface="Arial"/>
                        </a:rPr>
                        <a:t>Mi hanno risposto che la mia richiesta non può avere seguito</a:t>
                      </a:r>
                    </a:p>
                  </a:txBody>
                  <a:tcPr marL="9525" marR="9525" marT="9525" marB="0" anchor="ctr"/>
                </a:tc>
                <a:tc>
                  <a:txBody>
                    <a:bodyPr/>
                    <a:lstStyle/>
                    <a:p>
                      <a:pPr algn="r" fontAlgn="ctr"/>
                      <a:r>
                        <a:rPr lang="it-IT" sz="1000" b="0" i="0" u="none" strike="noStrike" dirty="0" smtClean="0">
                          <a:latin typeface="Arial"/>
                        </a:rPr>
                        <a:t>40%</a:t>
                      </a:r>
                      <a:endParaRPr lang="it-IT" sz="1000" b="0" i="0" u="none" strike="noStrike" dirty="0">
                        <a:latin typeface="Arial"/>
                      </a:endParaRPr>
                    </a:p>
                  </a:txBody>
                  <a:tcPr marL="9525" marR="9525" marT="9525" marB="0" anchor="ctr"/>
                </a:tc>
              </a:tr>
              <a:tr h="273846">
                <a:tc>
                  <a:txBody>
                    <a:bodyPr/>
                    <a:lstStyle/>
                    <a:p>
                      <a:pPr algn="l" fontAlgn="b"/>
                      <a:r>
                        <a:rPr lang="it-IT" sz="1000" b="0" i="0" u="none" strike="noStrike" dirty="0">
                          <a:latin typeface="Arial"/>
                        </a:rPr>
                        <a:t>Devo aspettare della documentazione e poi ricontattarli</a:t>
                      </a:r>
                    </a:p>
                  </a:txBody>
                  <a:tcPr marL="9525" marR="9525" marT="9525" marB="0" anchor="ctr"/>
                </a:tc>
                <a:tc>
                  <a:txBody>
                    <a:bodyPr/>
                    <a:lstStyle/>
                    <a:p>
                      <a:pPr algn="r" fontAlgn="ctr"/>
                      <a:r>
                        <a:rPr lang="it-IT" sz="1000" b="0" i="0" u="none" strike="noStrike" dirty="0" smtClean="0">
                          <a:latin typeface="Arial"/>
                        </a:rPr>
                        <a:t>33%</a:t>
                      </a:r>
                      <a:endParaRPr lang="it-IT" sz="1000" b="0" i="0" u="none" strike="noStrike" dirty="0">
                        <a:latin typeface="Arial"/>
                      </a:endParaRPr>
                    </a:p>
                  </a:txBody>
                  <a:tcPr marL="9525" marR="9525" marT="9525" marB="0" anchor="ctr"/>
                </a:tc>
              </a:tr>
              <a:tr h="273846">
                <a:tc>
                  <a:txBody>
                    <a:bodyPr/>
                    <a:lstStyle/>
                    <a:p>
                      <a:pPr algn="l" fontAlgn="b"/>
                      <a:r>
                        <a:rPr lang="it-IT" sz="1000" b="0" i="0" u="none" strike="noStrike" dirty="0" smtClean="0">
                          <a:latin typeface="Arial"/>
                        </a:rPr>
                        <a:t>L’operatore di sportello mi ha rimandato ad altra persona</a:t>
                      </a:r>
                      <a:endParaRPr lang="it-IT" sz="1000" b="0" i="0" u="none" strike="noStrike" dirty="0">
                        <a:latin typeface="Arial"/>
                      </a:endParaRPr>
                    </a:p>
                  </a:txBody>
                  <a:tcPr marL="9525" marR="9525" marT="9525" marB="0" anchor="ctr"/>
                </a:tc>
                <a:tc>
                  <a:txBody>
                    <a:bodyPr/>
                    <a:lstStyle/>
                    <a:p>
                      <a:pPr algn="r" fontAlgn="ctr"/>
                      <a:r>
                        <a:rPr lang="it-IT" sz="1000" b="0" i="0" u="none" strike="noStrike" dirty="0" smtClean="0">
                          <a:latin typeface="Arial"/>
                        </a:rPr>
                        <a:t>13%</a:t>
                      </a:r>
                      <a:endParaRPr lang="it-IT" sz="1000" b="0" i="0" u="none" strike="noStrike" dirty="0">
                        <a:latin typeface="Arial"/>
                      </a:endParaRPr>
                    </a:p>
                  </a:txBody>
                  <a:tcPr marL="9525" marR="9525" marT="9525" marB="0" anchor="ctr"/>
                </a:tc>
              </a:tr>
            </a:tbl>
          </a:graphicData>
        </a:graphic>
      </p:graphicFrame>
      <p:graphicFrame>
        <p:nvGraphicFramePr>
          <p:cNvPr id="326686" name="Object 4"/>
          <p:cNvGraphicFramePr>
            <a:graphicFrameLocks noGrp="1" noChangeAspect="1"/>
          </p:cNvGraphicFramePr>
          <p:nvPr>
            <p:ph sz="half" idx="1"/>
          </p:nvPr>
        </p:nvGraphicFramePr>
        <p:xfrm>
          <a:off x="877888" y="1433513"/>
          <a:ext cx="5102225" cy="3598862"/>
        </p:xfrm>
        <a:graphic>
          <a:graphicData uri="http://schemas.openxmlformats.org/presentationml/2006/ole">
            <p:oleObj spid="_x0000_s326686" r:id="rId4" imgW="5102794" imgH="3603048" progId="Excel.Chart.8">
              <p:embed/>
            </p:oleObj>
          </a:graphicData>
        </a:graphic>
      </p:graphicFrame>
      <p:sp>
        <p:nvSpPr>
          <p:cNvPr id="23" name="Text Box 10"/>
          <p:cNvSpPr txBox="1">
            <a:spLocks noChangeArrowheads="1"/>
          </p:cNvSpPr>
          <p:nvPr/>
        </p:nvSpPr>
        <p:spPr bwMode="auto">
          <a:xfrm>
            <a:off x="3429000" y="5967413"/>
            <a:ext cx="3714750" cy="787400"/>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r>
              <a:rPr lang="it-IT" sz="900" dirty="0">
                <a:solidFill>
                  <a:schemeClr val="tx1"/>
                </a:solidFill>
                <a:latin typeface="+mn-lt"/>
              </a:rPr>
              <a:t>UNIVERSO: </a:t>
            </a:r>
            <a:r>
              <a:rPr lang="it-IT" sz="900" dirty="0">
                <a:solidFill>
                  <a:schemeClr val="tx1"/>
                </a:solidFill>
                <a:latin typeface="Arial" charset="0"/>
              </a:rPr>
              <a:t>229.490</a:t>
            </a:r>
            <a:r>
              <a:rPr lang="it-IT" sz="900" dirty="0">
                <a:solidFill>
                  <a:schemeClr val="tx1"/>
                </a:solidFill>
                <a:latin typeface="+mn-lt"/>
              </a:rPr>
              <a:t> UTENZE</a:t>
            </a:r>
          </a:p>
          <a:p>
            <a:pPr algn="ctr" defTabSz="449263">
              <a:buClr>
                <a:srgbClr val="000000"/>
              </a:buClr>
              <a:buSzPct val="100000"/>
              <a:buFont typeface="Times" pitchFamily="18" charset="0"/>
              <a:buNone/>
              <a:defRPr/>
            </a:pPr>
            <a:r>
              <a:rPr lang="it-IT" sz="900" dirty="0">
                <a:solidFill>
                  <a:schemeClr val="tx1"/>
                </a:solidFill>
                <a:latin typeface="+mn-lt"/>
              </a:rPr>
              <a:t>BASE: SI SONO RECATI AGLI SPORTELLI </a:t>
            </a:r>
            <a:r>
              <a:rPr lang="it-IT" sz="900" dirty="0">
                <a:solidFill>
                  <a:srgbClr val="000000"/>
                </a:solidFill>
                <a:cs typeface="Arial" pitchFamily="34" charset="0"/>
              </a:rPr>
              <a:t>ACQUEDOTTO DEL </a:t>
            </a:r>
            <a:r>
              <a:rPr lang="it-IT" sz="900" dirty="0">
                <a:solidFill>
                  <a:srgbClr val="000000"/>
                </a:solidFill>
                <a:cs typeface="Arial" pitchFamily="34" charset="0"/>
              </a:rPr>
              <a:t>FIORA di </a:t>
            </a:r>
            <a:r>
              <a:rPr lang="it-IT" sz="900" dirty="0">
                <a:solidFill>
                  <a:schemeClr val="tx1"/>
                </a:solidFill>
                <a:cs typeface="Arial" pitchFamily="34" charset="0"/>
              </a:rPr>
              <a:t>GROSSETO E SIENA </a:t>
            </a:r>
            <a:r>
              <a:rPr lang="it-IT" sz="900" dirty="0">
                <a:solidFill>
                  <a:schemeClr val="tx1"/>
                </a:solidFill>
                <a:latin typeface="+mn-lt"/>
              </a:rPr>
              <a:t>NEI GIORNI PRIMA DELL’INTERVISTA (202 CASI AD HOC)</a:t>
            </a:r>
            <a:endParaRPr lang="it-IT" sz="900" dirty="0">
              <a:solidFill>
                <a:schemeClr val="tx1"/>
              </a:solidFill>
              <a:latin typeface="+mn-lt"/>
            </a:endParaRPr>
          </a:p>
          <a:p>
            <a:pPr algn="ctr" defTabSz="449263">
              <a:buClr>
                <a:srgbClr val="000000"/>
              </a:buClr>
              <a:buSzPct val="100000"/>
              <a:buFont typeface="Times" pitchFamily="18" charset="0"/>
              <a:buNone/>
              <a:defRPr/>
            </a:pPr>
            <a:endParaRPr lang="it-IT" sz="900" dirty="0">
              <a:solidFill>
                <a:schemeClr val="tx1"/>
              </a:solidFill>
              <a:latin typeface="+mn-lt"/>
            </a:endParaRPr>
          </a:p>
        </p:txBody>
      </p:sp>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1"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pPr>
            <a:r>
              <a:rPr lang="it-IT" sz="1800">
                <a:solidFill>
                  <a:schemeClr val="bg1"/>
                </a:solidFill>
              </a:rPr>
              <a:t>CALL BACK SPORTELLO</a:t>
            </a:r>
          </a:p>
          <a:p>
            <a:pPr defTabSz="449263">
              <a:buClr>
                <a:srgbClr val="000000"/>
              </a:buClr>
              <a:buSzPct val="100000"/>
              <a:buFont typeface="Times" pitchFamily="18" charset="0"/>
              <a:buNone/>
            </a:pPr>
            <a:r>
              <a:rPr lang="it-IT" sz="1800" i="1">
                <a:solidFill>
                  <a:schemeClr val="bg1"/>
                </a:solidFill>
              </a:rPr>
              <a:t>Motivi e modalità di contatto</a:t>
            </a:r>
          </a:p>
        </p:txBody>
      </p:sp>
      <p:sp>
        <p:nvSpPr>
          <p:cNvPr id="327682" name="Rectangle 8"/>
          <p:cNvSpPr>
            <a:spLocks noGrp="1"/>
          </p:cNvSpPr>
          <p:nvPr>
            <p:ph type="title"/>
          </p:nvPr>
        </p:nvSpPr>
        <p:spPr>
          <a:xfrm>
            <a:off x="760413" y="130175"/>
            <a:ext cx="8204200" cy="727075"/>
          </a:xfrm>
        </p:spPr>
        <p:txBody>
          <a:bodyPr/>
          <a:lstStyle/>
          <a:p>
            <a:pPr eaLnBrk="1" hangingPunct="1"/>
            <a:r>
              <a:rPr lang="it-IT" smtClean="0"/>
              <a:t>MOTIVI E MODALITÀ DI CONTATTO /4</a:t>
            </a:r>
          </a:p>
        </p:txBody>
      </p:sp>
      <p:sp>
        <p:nvSpPr>
          <p:cNvPr id="327683" name="Rectangle 3"/>
          <p:cNvSpPr>
            <a:spLocks noChangeArrowheads="1"/>
          </p:cNvSpPr>
          <p:nvPr/>
        </p:nvSpPr>
        <p:spPr bwMode="auto">
          <a:xfrm>
            <a:off x="747713" y="1077913"/>
            <a:ext cx="8216900" cy="279400"/>
          </a:xfrm>
          <a:prstGeom prst="rect">
            <a:avLst/>
          </a:prstGeom>
          <a:noFill/>
          <a:ln w="9525">
            <a:noFill/>
            <a:miter lim="800000"/>
            <a:headEnd/>
            <a:tailEnd/>
          </a:ln>
        </p:spPr>
        <p:txBody>
          <a:bodyPr lIns="90000" tIns="46800" rIns="90000" bIns="46800"/>
          <a:lstStyle/>
          <a:p>
            <a:pPr marL="265113" indent="-265113" algn="just">
              <a:spcBef>
                <a:spcPct val="20000"/>
              </a:spcBef>
              <a:buFontTx/>
              <a:buBlip>
                <a:blip r:embed="rId3"/>
              </a:buBlip>
            </a:pPr>
            <a:r>
              <a:rPr lang="it-IT" sz="1200">
                <a:solidFill>
                  <a:schemeClr val="tx1"/>
                </a:solidFill>
                <a:latin typeface="Arial" charset="0"/>
              </a:rPr>
              <a:t>L’attesa prima di essere chiamato dall’operatore è durata…</a:t>
            </a:r>
          </a:p>
        </p:txBody>
      </p:sp>
      <p:sp>
        <p:nvSpPr>
          <p:cNvPr id="7" name="Segnaposto numero diapositiva 6"/>
          <p:cNvSpPr>
            <a:spLocks noGrp="1"/>
          </p:cNvSpPr>
          <p:nvPr>
            <p:ph type="sldNum" sz="quarter" idx="10"/>
          </p:nvPr>
        </p:nvSpPr>
        <p:spPr/>
        <p:txBody>
          <a:bodyPr/>
          <a:lstStyle/>
          <a:p>
            <a:pPr>
              <a:defRPr/>
            </a:pPr>
            <a:fld id="{7B127498-8F6E-41B0-8E13-ECA15F614296}" type="slidenum">
              <a:rPr lang="it-IT" smtClean="0"/>
              <a:pPr>
                <a:defRPr/>
              </a:pPr>
              <a:t>147</a:t>
            </a:fld>
            <a:endParaRPr lang="it-IT"/>
          </a:p>
        </p:txBody>
      </p:sp>
      <p:graphicFrame>
        <p:nvGraphicFramePr>
          <p:cNvPr id="327685" name="Object 4"/>
          <p:cNvGraphicFramePr>
            <a:graphicFrameLocks noGrp="1" noChangeAspect="1"/>
          </p:cNvGraphicFramePr>
          <p:nvPr>
            <p:ph sz="half" idx="1"/>
          </p:nvPr>
        </p:nvGraphicFramePr>
        <p:xfrm>
          <a:off x="976313" y="1566863"/>
          <a:ext cx="7913687" cy="4895850"/>
        </p:xfrm>
        <a:graphic>
          <a:graphicData uri="http://schemas.openxmlformats.org/presentationml/2006/ole">
            <p:oleObj spid="_x0000_s327685" r:id="rId4" imgW="7913294" imgH="4895512" progId="Excel.Chart.8">
              <p:embed/>
            </p:oleObj>
          </a:graphicData>
        </a:graphic>
      </p:graphicFrame>
      <p:sp>
        <p:nvSpPr>
          <p:cNvPr id="10" name="Text Box 10"/>
          <p:cNvSpPr txBox="1">
            <a:spLocks noChangeArrowheads="1"/>
          </p:cNvSpPr>
          <p:nvPr/>
        </p:nvSpPr>
        <p:spPr bwMode="auto">
          <a:xfrm>
            <a:off x="3429000" y="5967413"/>
            <a:ext cx="3714750" cy="787400"/>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r>
              <a:rPr lang="it-IT" sz="900" dirty="0">
                <a:solidFill>
                  <a:schemeClr val="tx1"/>
                </a:solidFill>
                <a:latin typeface="+mn-lt"/>
              </a:rPr>
              <a:t>UNIVERSO: </a:t>
            </a:r>
            <a:r>
              <a:rPr lang="it-IT" sz="900" dirty="0">
                <a:solidFill>
                  <a:schemeClr val="tx1"/>
                </a:solidFill>
                <a:latin typeface="Arial" charset="0"/>
              </a:rPr>
              <a:t>229.490</a:t>
            </a:r>
            <a:r>
              <a:rPr lang="it-IT" sz="900" dirty="0">
                <a:solidFill>
                  <a:schemeClr val="tx1"/>
                </a:solidFill>
                <a:latin typeface="+mn-lt"/>
              </a:rPr>
              <a:t> UTENZE</a:t>
            </a:r>
          </a:p>
          <a:p>
            <a:pPr algn="ctr" defTabSz="449263">
              <a:buClr>
                <a:srgbClr val="000000"/>
              </a:buClr>
              <a:buSzPct val="100000"/>
              <a:buFont typeface="Times" pitchFamily="18" charset="0"/>
              <a:buNone/>
              <a:defRPr/>
            </a:pPr>
            <a:r>
              <a:rPr lang="it-IT" sz="900" dirty="0">
                <a:solidFill>
                  <a:schemeClr val="tx1"/>
                </a:solidFill>
                <a:latin typeface="+mn-lt"/>
              </a:rPr>
              <a:t>BASE: SI SONO RECATI AGLI SPORTELLI </a:t>
            </a:r>
            <a:r>
              <a:rPr lang="it-IT" sz="900" dirty="0">
                <a:solidFill>
                  <a:srgbClr val="000000"/>
                </a:solidFill>
                <a:cs typeface="Arial" pitchFamily="34" charset="0"/>
              </a:rPr>
              <a:t>ACQUEDOTTO DEL </a:t>
            </a:r>
            <a:r>
              <a:rPr lang="it-IT" sz="900" dirty="0">
                <a:solidFill>
                  <a:srgbClr val="000000"/>
                </a:solidFill>
                <a:cs typeface="Arial" pitchFamily="34" charset="0"/>
              </a:rPr>
              <a:t>FIORA di </a:t>
            </a:r>
            <a:r>
              <a:rPr lang="it-IT" sz="900" dirty="0">
                <a:solidFill>
                  <a:schemeClr val="tx1"/>
                </a:solidFill>
                <a:cs typeface="Arial" pitchFamily="34" charset="0"/>
              </a:rPr>
              <a:t>GROSSETO E SIENA </a:t>
            </a:r>
            <a:r>
              <a:rPr lang="it-IT" sz="900" dirty="0">
                <a:solidFill>
                  <a:schemeClr val="tx1"/>
                </a:solidFill>
                <a:latin typeface="+mn-lt"/>
              </a:rPr>
              <a:t>NEI GIORNI PRIMA DELL’INTERVISTA (202 CASI AD HOC)</a:t>
            </a:r>
            <a:endParaRPr lang="it-IT" sz="900" dirty="0">
              <a:solidFill>
                <a:schemeClr val="tx1"/>
              </a:solidFill>
              <a:latin typeface="+mn-lt"/>
            </a:endParaRPr>
          </a:p>
          <a:p>
            <a:pPr algn="ctr" defTabSz="449263">
              <a:buClr>
                <a:srgbClr val="000000"/>
              </a:buClr>
              <a:buSzPct val="100000"/>
              <a:buFont typeface="Times" pitchFamily="18" charset="0"/>
              <a:buNone/>
              <a:defRPr/>
            </a:pPr>
            <a:endParaRPr lang="it-IT" sz="900" dirty="0">
              <a:solidFill>
                <a:schemeClr val="tx1"/>
              </a:solidFill>
              <a:latin typeface="+mn-lt"/>
            </a:endParaRPr>
          </a:p>
        </p:txBody>
      </p:sp>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8705" name="Object 4"/>
          <p:cNvGraphicFramePr>
            <a:graphicFrameLocks noGrp="1" noChangeAspect="1"/>
          </p:cNvGraphicFramePr>
          <p:nvPr>
            <p:ph sz="half" idx="1"/>
          </p:nvPr>
        </p:nvGraphicFramePr>
        <p:xfrm>
          <a:off x="1057275" y="1184275"/>
          <a:ext cx="8137525" cy="5724525"/>
        </p:xfrm>
        <a:graphic>
          <a:graphicData uri="http://schemas.openxmlformats.org/presentationml/2006/ole">
            <p:oleObj spid="_x0000_s328705" r:id="rId3" imgW="8132769" imgH="5724640" progId="Excel.Chart.8">
              <p:embed/>
            </p:oleObj>
          </a:graphicData>
        </a:graphic>
      </p:graphicFrame>
      <p:sp>
        <p:nvSpPr>
          <p:cNvPr id="328706"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pPr>
            <a:r>
              <a:rPr lang="it-IT" sz="1800">
                <a:solidFill>
                  <a:schemeClr val="bg1"/>
                </a:solidFill>
              </a:rPr>
              <a:t>CALL BACK SPORTELLO</a:t>
            </a:r>
          </a:p>
          <a:p>
            <a:pPr defTabSz="449263">
              <a:buClr>
                <a:srgbClr val="000000"/>
              </a:buClr>
              <a:buSzPct val="100000"/>
              <a:buFont typeface="Times" pitchFamily="18" charset="0"/>
              <a:buNone/>
            </a:pPr>
            <a:r>
              <a:rPr lang="it-IT" sz="1800" i="1">
                <a:solidFill>
                  <a:schemeClr val="bg1"/>
                </a:solidFill>
              </a:rPr>
              <a:t>Motivi e modalità di contatto</a:t>
            </a:r>
          </a:p>
        </p:txBody>
      </p:sp>
      <p:sp>
        <p:nvSpPr>
          <p:cNvPr id="7" name="Segnaposto numero diapositiva 6"/>
          <p:cNvSpPr>
            <a:spLocks noGrp="1"/>
          </p:cNvSpPr>
          <p:nvPr>
            <p:ph type="sldNum" sz="quarter" idx="10"/>
          </p:nvPr>
        </p:nvSpPr>
        <p:spPr/>
        <p:txBody>
          <a:bodyPr/>
          <a:lstStyle/>
          <a:p>
            <a:pPr>
              <a:defRPr/>
            </a:pPr>
            <a:fld id="{429CD5FF-E574-4FD5-ACA9-60A1DEE913F8}" type="slidenum">
              <a:rPr lang="it-IT" smtClean="0"/>
              <a:pPr>
                <a:defRPr/>
              </a:pPr>
              <a:t>148</a:t>
            </a:fld>
            <a:endParaRPr lang="it-IT"/>
          </a:p>
        </p:txBody>
      </p:sp>
      <p:sp>
        <p:nvSpPr>
          <p:cNvPr id="328708" name="Rectangle 8"/>
          <p:cNvSpPr>
            <a:spLocks noGrp="1"/>
          </p:cNvSpPr>
          <p:nvPr>
            <p:ph type="title"/>
          </p:nvPr>
        </p:nvSpPr>
        <p:spPr>
          <a:xfrm>
            <a:off x="760413" y="130175"/>
            <a:ext cx="8204200" cy="727075"/>
          </a:xfrm>
        </p:spPr>
        <p:txBody>
          <a:bodyPr/>
          <a:lstStyle/>
          <a:p>
            <a:pPr eaLnBrk="1" hangingPunct="1"/>
            <a:r>
              <a:rPr lang="it-IT" smtClean="0"/>
              <a:t>MOTIVI E MODALITÀ DI CONTATTO /5</a:t>
            </a:r>
          </a:p>
        </p:txBody>
      </p:sp>
      <p:sp>
        <p:nvSpPr>
          <p:cNvPr id="328709" name="Rectangle 3"/>
          <p:cNvSpPr>
            <a:spLocks noChangeArrowheads="1"/>
          </p:cNvSpPr>
          <p:nvPr/>
        </p:nvSpPr>
        <p:spPr bwMode="auto">
          <a:xfrm>
            <a:off x="747713" y="1077913"/>
            <a:ext cx="8216900" cy="279400"/>
          </a:xfrm>
          <a:prstGeom prst="rect">
            <a:avLst/>
          </a:prstGeom>
          <a:noFill/>
          <a:ln w="9525">
            <a:noFill/>
            <a:miter lim="800000"/>
            <a:headEnd/>
            <a:tailEnd/>
          </a:ln>
        </p:spPr>
        <p:txBody>
          <a:bodyPr lIns="90000" tIns="46800" rIns="90000" bIns="46800"/>
          <a:lstStyle/>
          <a:p>
            <a:pPr marL="265113" indent="-265113" algn="just">
              <a:spcBef>
                <a:spcPct val="20000"/>
              </a:spcBef>
              <a:buFontTx/>
              <a:buBlip>
                <a:blip r:embed="rId4"/>
              </a:buBlip>
            </a:pPr>
            <a:r>
              <a:rPr lang="it-IT" sz="1200">
                <a:solidFill>
                  <a:schemeClr val="tx1"/>
                </a:solidFill>
                <a:latin typeface="Arial" charset="0"/>
              </a:rPr>
              <a:t>La sua permanenza con l’operatore è durata …</a:t>
            </a:r>
          </a:p>
        </p:txBody>
      </p:sp>
      <p:sp>
        <p:nvSpPr>
          <p:cNvPr id="10" name="Text Box 10"/>
          <p:cNvSpPr txBox="1">
            <a:spLocks noChangeArrowheads="1"/>
          </p:cNvSpPr>
          <p:nvPr/>
        </p:nvSpPr>
        <p:spPr bwMode="auto">
          <a:xfrm>
            <a:off x="3429000" y="5967413"/>
            <a:ext cx="3714750" cy="787400"/>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r>
              <a:rPr lang="it-IT" sz="900" dirty="0">
                <a:solidFill>
                  <a:schemeClr val="tx1"/>
                </a:solidFill>
                <a:latin typeface="+mn-lt"/>
              </a:rPr>
              <a:t>UNIVERSO: </a:t>
            </a:r>
            <a:r>
              <a:rPr lang="it-IT" sz="900" dirty="0">
                <a:solidFill>
                  <a:schemeClr val="tx1"/>
                </a:solidFill>
                <a:latin typeface="Arial" charset="0"/>
              </a:rPr>
              <a:t>229.490</a:t>
            </a:r>
            <a:r>
              <a:rPr lang="it-IT" sz="900" dirty="0">
                <a:solidFill>
                  <a:schemeClr val="tx1"/>
                </a:solidFill>
                <a:latin typeface="+mn-lt"/>
              </a:rPr>
              <a:t> UTENZE</a:t>
            </a:r>
          </a:p>
          <a:p>
            <a:pPr algn="ctr" defTabSz="449263">
              <a:buClr>
                <a:srgbClr val="000000"/>
              </a:buClr>
              <a:buSzPct val="100000"/>
              <a:buFont typeface="Times" pitchFamily="18" charset="0"/>
              <a:buNone/>
              <a:defRPr/>
            </a:pPr>
            <a:r>
              <a:rPr lang="it-IT" sz="900" dirty="0">
                <a:solidFill>
                  <a:schemeClr val="tx1"/>
                </a:solidFill>
                <a:latin typeface="+mn-lt"/>
              </a:rPr>
              <a:t>BASE: SI SONO RECATI AGLI SPORTELLI </a:t>
            </a:r>
            <a:r>
              <a:rPr lang="it-IT" sz="900" dirty="0">
                <a:solidFill>
                  <a:srgbClr val="000000"/>
                </a:solidFill>
                <a:cs typeface="Arial" pitchFamily="34" charset="0"/>
              </a:rPr>
              <a:t>ACQUEDOTTO DEL </a:t>
            </a:r>
            <a:r>
              <a:rPr lang="it-IT" sz="900" dirty="0">
                <a:solidFill>
                  <a:srgbClr val="000000"/>
                </a:solidFill>
                <a:cs typeface="Arial" pitchFamily="34" charset="0"/>
              </a:rPr>
              <a:t>FIORA di </a:t>
            </a:r>
            <a:r>
              <a:rPr lang="it-IT" sz="900" dirty="0">
                <a:solidFill>
                  <a:schemeClr val="tx1"/>
                </a:solidFill>
                <a:cs typeface="Arial" pitchFamily="34" charset="0"/>
              </a:rPr>
              <a:t>GROSSETO E SIENA </a:t>
            </a:r>
            <a:r>
              <a:rPr lang="it-IT" sz="900" dirty="0">
                <a:solidFill>
                  <a:schemeClr val="tx1"/>
                </a:solidFill>
                <a:latin typeface="+mn-lt"/>
              </a:rPr>
              <a:t>NEI GIORNI PRIMA DELL’INTERVISTA (202 CASI AD HOC)</a:t>
            </a:r>
            <a:endParaRPr lang="it-IT" sz="900" dirty="0">
              <a:solidFill>
                <a:schemeClr val="tx1"/>
              </a:solidFill>
              <a:latin typeface="+mn-lt"/>
            </a:endParaRPr>
          </a:p>
          <a:p>
            <a:pPr algn="ctr" defTabSz="449263">
              <a:buClr>
                <a:srgbClr val="000000"/>
              </a:buClr>
              <a:buSzPct val="100000"/>
              <a:buFont typeface="Times" pitchFamily="18" charset="0"/>
              <a:buNone/>
              <a:defRPr/>
            </a:pPr>
            <a:endParaRPr lang="it-IT" sz="900" dirty="0">
              <a:solidFill>
                <a:schemeClr val="tx1"/>
              </a:solidFill>
              <a:latin typeface="+mn-lt"/>
            </a:endParaRPr>
          </a:p>
        </p:txBody>
      </p:sp>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29" name="Rectangle 2"/>
          <p:cNvSpPr>
            <a:spLocks noChangeArrowheads="1"/>
          </p:cNvSpPr>
          <p:nvPr/>
        </p:nvSpPr>
        <p:spPr bwMode="auto">
          <a:xfrm>
            <a:off x="900113" y="3789363"/>
            <a:ext cx="8110537" cy="1727200"/>
          </a:xfrm>
          <a:prstGeom prst="rect">
            <a:avLst/>
          </a:prstGeom>
          <a:noFill/>
          <a:ln w="9525">
            <a:noFill/>
            <a:miter lim="800000"/>
            <a:headEnd/>
            <a:tailEnd/>
          </a:ln>
        </p:spPr>
        <p:txBody>
          <a:bodyPr lIns="0" tIns="0" rIns="0" bIns="0" anchor="ctr"/>
          <a:lstStyle/>
          <a:p>
            <a:pPr algn="r">
              <a:spcBef>
                <a:spcPct val="50000"/>
              </a:spcBef>
            </a:pPr>
            <a:endParaRPr kumimoji="1" lang="it-IT" sz="2400" i="1" u="sng">
              <a:solidFill>
                <a:schemeClr val="tx1"/>
              </a:solidFill>
            </a:endParaRPr>
          </a:p>
          <a:p>
            <a:pPr algn="r">
              <a:spcBef>
                <a:spcPct val="50000"/>
              </a:spcBef>
            </a:pPr>
            <a:endParaRPr kumimoji="1" lang="it-IT" sz="2400" i="1" u="sng">
              <a:solidFill>
                <a:schemeClr val="tx1"/>
              </a:solidFill>
            </a:endParaRPr>
          </a:p>
          <a:p>
            <a:pPr algn="r">
              <a:spcBef>
                <a:spcPct val="50000"/>
              </a:spcBef>
            </a:pPr>
            <a:r>
              <a:rPr kumimoji="1" lang="it-IT" sz="2400" b="1" i="1">
                <a:solidFill>
                  <a:schemeClr val="tx1"/>
                </a:solidFill>
              </a:rPr>
              <a:t>Precedente esperienza</a:t>
            </a:r>
          </a:p>
        </p:txBody>
      </p:sp>
      <p:sp>
        <p:nvSpPr>
          <p:cNvPr id="329730"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pPr>
            <a:r>
              <a:rPr lang="it-IT" sz="1800">
                <a:solidFill>
                  <a:schemeClr val="bg1"/>
                </a:solidFill>
              </a:rPr>
              <a:t>CALL BACK SPORTELLO</a:t>
            </a:r>
          </a:p>
          <a:p>
            <a:pPr defTabSz="449263">
              <a:buClr>
                <a:srgbClr val="000000"/>
              </a:buClr>
              <a:buSzPct val="100000"/>
              <a:buFont typeface="Times" pitchFamily="18" charset="0"/>
              <a:buNone/>
            </a:pPr>
            <a:r>
              <a:rPr lang="it-IT" sz="1800" i="1">
                <a:solidFill>
                  <a:schemeClr val="bg1"/>
                </a:solidFill>
              </a:rPr>
              <a:t>Precedente esperienza</a:t>
            </a:r>
          </a:p>
        </p:txBody>
      </p:sp>
      <p:sp>
        <p:nvSpPr>
          <p:cNvPr id="6" name="Segnaposto numero diapositiva 5"/>
          <p:cNvSpPr>
            <a:spLocks noGrp="1"/>
          </p:cNvSpPr>
          <p:nvPr>
            <p:ph type="sldNum" sz="quarter" idx="10"/>
          </p:nvPr>
        </p:nvSpPr>
        <p:spPr/>
        <p:txBody>
          <a:bodyPr/>
          <a:lstStyle/>
          <a:p>
            <a:pPr>
              <a:defRPr/>
            </a:pPr>
            <a:fld id="{B133C87B-D665-4840-93EA-617D29AB9E86}" type="slidenum">
              <a:rPr lang="it-IT" smtClean="0"/>
              <a:pPr>
                <a:defRPr/>
              </a:pPr>
              <a:t>149</a:t>
            </a:fld>
            <a:endParaRPr lang="it-IT"/>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7897" name="Group 761"/>
          <p:cNvGraphicFramePr>
            <a:graphicFrameLocks noGrp="1"/>
          </p:cNvGraphicFramePr>
          <p:nvPr/>
        </p:nvGraphicFramePr>
        <p:xfrm>
          <a:off x="755650" y="1839913"/>
          <a:ext cx="8208963" cy="4038600"/>
        </p:xfrm>
        <a:graphic>
          <a:graphicData uri="http://schemas.openxmlformats.org/drawingml/2006/table">
            <a:tbl>
              <a:tblPr/>
              <a:tblGrid>
                <a:gridCol w="969053"/>
                <a:gridCol w="603326"/>
                <a:gridCol w="603326"/>
                <a:gridCol w="603326"/>
                <a:gridCol w="603326"/>
                <a:gridCol w="603326"/>
                <a:gridCol w="603326"/>
                <a:gridCol w="603326"/>
                <a:gridCol w="603326"/>
                <a:gridCol w="603326"/>
                <a:gridCol w="603326"/>
                <a:gridCol w="603326"/>
                <a:gridCol w="603326"/>
              </a:tblGrid>
              <a:tr h="511175">
                <a:tc gridSpan="13">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it-IT" sz="1200" b="1" i="0" u="none" strike="noStrike" cap="none" normalizeH="0" baseline="0" dirty="0" smtClean="0">
                          <a:ln>
                            <a:noFill/>
                          </a:ln>
                          <a:solidFill>
                            <a:schemeClr val="tx1"/>
                          </a:solidFill>
                          <a:effectLst/>
                          <a:latin typeface="Arial" pitchFamily="34" charset="0"/>
                        </a:rPr>
                        <a:t>Totale universo utenze domestiche (229.490)</a:t>
                      </a:r>
                    </a:p>
                  </a:txBody>
                  <a:tcPr marL="90000" marR="90000"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DDDDD"/>
                    </a:solidFill>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DDDDD"/>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DDDDD"/>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DDDDD"/>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DDDDD"/>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DDDDD"/>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DDDDD"/>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DDDDD"/>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DDDDD"/>
                    </a:solidFill>
                  </a:tcPr>
                </a:tc>
              </a:tr>
              <a:tr h="5111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200" b="0" i="0" u="none" strike="noStrike" cap="none" normalizeH="0" baseline="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2007</a:t>
                      </a:r>
                    </a:p>
                  </a:txBody>
                  <a:tcPr marL="90000" marR="90000" marT="46800" marB="46800" anchor="ctr" horzOverflow="overflow">
                    <a:lnL w="57150" cap="flat" cmpd="sng" algn="ctr">
                      <a:solidFill>
                        <a:schemeClr val="bg1"/>
                      </a:solidFill>
                      <a:prstDash val="solid"/>
                      <a:round/>
                      <a:headEnd type="none" w="med" len="med"/>
                      <a:tailEnd type="none" w="med" len="med"/>
                    </a:lnL>
                    <a:lnR>
                      <a:noFill/>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2008</a:t>
                      </a:r>
                    </a:p>
                  </a:txBody>
                  <a:tcPr marL="90000" marR="90000" marT="46800" marB="46800" anchor="ctr" horzOverflow="overflow">
                    <a:lnL>
                      <a:noFill/>
                    </a:lnL>
                    <a:lnR>
                      <a:noFill/>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smtClean="0">
                          <a:ln>
                            <a:noFill/>
                          </a:ln>
                          <a:solidFill>
                            <a:schemeClr val="tx1"/>
                          </a:solidFill>
                          <a:effectLst/>
                          <a:latin typeface="Arial" pitchFamily="34" charset="0"/>
                        </a:rPr>
                        <a:t>2009</a:t>
                      </a:r>
                    </a:p>
                  </a:txBody>
                  <a:tcPr marL="90000" marR="90000" marT="46800" marB="46800" anchor="ctr" horzOverflow="overflow">
                    <a:lnL>
                      <a:noFill/>
                    </a:lnL>
                    <a:lnR>
                      <a:noFill/>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 SEM.</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2010</a:t>
                      </a:r>
                    </a:p>
                  </a:txBody>
                  <a:tcPr marL="90000" marR="90000" marT="46800" marB="46800" anchor="ctr" horzOverflow="overflow">
                    <a:lnL>
                      <a:noFill/>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1° SEM.</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2011</a:t>
                      </a:r>
                    </a:p>
                  </a:txBody>
                  <a:tcPr marL="90000" marR="90000" marT="46800" marB="46800" anchor="ctr" horzOverflow="overflow">
                    <a:lnL>
                      <a:noFill/>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 SEM.</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2011</a:t>
                      </a:r>
                    </a:p>
                  </a:txBody>
                  <a:tcPr marL="90000" marR="90000" marT="46800" marB="46800" anchor="ctr" horzOverflow="overflow">
                    <a:lnL>
                      <a:noFill/>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1° SEM.</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2012</a:t>
                      </a:r>
                    </a:p>
                  </a:txBody>
                  <a:tcPr marL="90000" marR="90000" marT="46800" marB="46800" anchor="ctr" horzOverflow="overflow">
                    <a:lnL>
                      <a:noFill/>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 SEM.</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2012</a:t>
                      </a:r>
                    </a:p>
                  </a:txBody>
                  <a:tcPr marL="90000" marR="90000" marT="46800" marB="46800" anchor="ctr" horzOverflow="overflow">
                    <a:lnL>
                      <a:noFill/>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1° SEM.</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2013</a:t>
                      </a:r>
                    </a:p>
                  </a:txBody>
                  <a:tcPr marL="90000" marR="90000" marT="46800" marB="46800" anchor="ctr" horzOverflow="overflow">
                    <a:lnL>
                      <a:noFill/>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 SEM.</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2013</a:t>
                      </a:r>
                    </a:p>
                  </a:txBody>
                  <a:tcPr marL="90000" marR="90000" marT="46800" marB="46800" anchor="ctr" horzOverflow="overflow">
                    <a:lnL>
                      <a:noFill/>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1° SEM.</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2014</a:t>
                      </a:r>
                    </a:p>
                  </a:txBody>
                  <a:tcPr marL="90000" marR="90000" marT="46800" marB="46800" anchor="ctr" horzOverflow="overflow">
                    <a:lnL>
                      <a:noFill/>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1" i="0" u="none" strike="noStrike" cap="none" normalizeH="0" baseline="0" dirty="0" smtClean="0">
                          <a:ln>
                            <a:noFill/>
                          </a:ln>
                          <a:solidFill>
                            <a:schemeClr val="tx1"/>
                          </a:solidFill>
                          <a:effectLst/>
                          <a:latin typeface="Arial" pitchFamily="34" charset="0"/>
                        </a:rPr>
                        <a:t>2° SEM.</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1" i="0" u="none" strike="noStrike" cap="none" normalizeH="0" baseline="0" dirty="0" smtClean="0">
                          <a:ln>
                            <a:noFill/>
                          </a:ln>
                          <a:solidFill>
                            <a:schemeClr val="tx1"/>
                          </a:solidFill>
                          <a:effectLst/>
                          <a:latin typeface="Arial" pitchFamily="34" charset="0"/>
                        </a:rPr>
                        <a:t>2014</a:t>
                      </a:r>
                    </a:p>
                  </a:txBody>
                  <a:tcPr marL="90000" marR="90000" marT="46800" marB="46800" anchor="ctr" horzOverflow="overflow">
                    <a:lnL>
                      <a:noFill/>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bg1"/>
                    </a:solidFill>
                  </a:tcPr>
                </a:tc>
              </a:tr>
              <a:tr h="4699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100" b="1" i="0" u="none" strike="noStrike" cap="none" normalizeH="0" baseline="0" dirty="0" smtClean="0">
                          <a:ln>
                            <a:noFill/>
                          </a:ln>
                          <a:solidFill>
                            <a:schemeClr val="tx1"/>
                          </a:solidFill>
                          <a:effectLst/>
                          <a:latin typeface="Arial" pitchFamily="34" charset="0"/>
                        </a:rPr>
                        <a:t>Eccellenza</a:t>
                      </a:r>
                      <a:r>
                        <a:rPr kumimoji="0" lang="it-IT" sz="1100" b="0" i="0" u="none" strike="noStrike" cap="none" normalizeH="0" baseline="0" dirty="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100" b="0" i="0" u="none" strike="noStrike" cap="none" normalizeH="0" baseline="0" dirty="0" smtClean="0">
                          <a:ln>
                            <a:noFill/>
                          </a:ln>
                          <a:solidFill>
                            <a:schemeClr val="tx1"/>
                          </a:solidFill>
                          <a:effectLst/>
                          <a:latin typeface="Arial" pitchFamily="34" charset="0"/>
                        </a:rPr>
                        <a:t>(voti </a:t>
                      </a:r>
                      <a:r>
                        <a:rPr kumimoji="0" lang="it-IT" sz="1100" b="0" i="0" u="none" strike="noStrike" cap="none" normalizeH="0" baseline="0" dirty="0" err="1" smtClean="0">
                          <a:ln>
                            <a:noFill/>
                          </a:ln>
                          <a:solidFill>
                            <a:schemeClr val="tx1"/>
                          </a:solidFill>
                          <a:effectLst/>
                          <a:latin typeface="Arial" pitchFamily="34" charset="0"/>
                        </a:rPr>
                        <a:t>9</a:t>
                      </a:r>
                      <a:r>
                        <a:rPr kumimoji="0" lang="it-IT" sz="1100" b="0" i="0" u="none" strike="noStrike" cap="none" normalizeH="0" baseline="0" dirty="0" smtClean="0">
                          <a:ln>
                            <a:noFill/>
                          </a:ln>
                          <a:solidFill>
                            <a:schemeClr val="tx1"/>
                          </a:solidFill>
                          <a:effectLst/>
                          <a:latin typeface="Arial" pitchFamily="34" charset="0"/>
                        </a:rPr>
                        <a:t> e 10)</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it-IT" sz="1200" b="0" i="0" u="none" strike="noStrike" kern="1200" cap="none" normalizeH="0" baseline="0" dirty="0" smtClean="0">
                          <a:ln>
                            <a:noFill/>
                          </a:ln>
                          <a:solidFill>
                            <a:schemeClr val="tx1"/>
                          </a:solidFill>
                          <a:effectLst/>
                          <a:latin typeface="Arial" pitchFamily="34" charset="0"/>
                          <a:ea typeface="+mn-ea"/>
                          <a:cs typeface="+mn-cs"/>
                        </a:rPr>
                        <a:t>18%</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it-IT" sz="1200" b="0" i="0" u="none" strike="noStrike" kern="1200" cap="none" normalizeH="0" baseline="0" dirty="0" smtClean="0">
                          <a:ln>
                            <a:noFill/>
                          </a:ln>
                          <a:solidFill>
                            <a:schemeClr val="tx1"/>
                          </a:solidFill>
                          <a:effectLst/>
                          <a:latin typeface="Arial" pitchFamily="34" charset="0"/>
                          <a:ea typeface="+mn-ea"/>
                          <a:cs typeface="+mn-cs"/>
                        </a:rPr>
                        <a:t>12%</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200" b="0" i="0" u="none" strike="noStrike" kern="1200" cap="none" normalizeH="0" baseline="0" dirty="0" smtClean="0">
                          <a:ln>
                            <a:noFill/>
                          </a:ln>
                          <a:solidFill>
                            <a:schemeClr val="tx1"/>
                          </a:solidFill>
                          <a:effectLst/>
                          <a:latin typeface="Arial" pitchFamily="34" charset="0"/>
                          <a:ea typeface="+mn-ea"/>
                          <a:cs typeface="+mn-cs"/>
                        </a:rPr>
                        <a:t>14%</a:t>
                      </a:r>
                    </a:p>
                  </a:txBody>
                  <a:tcPr marL="9525" marR="9525" marT="9525" marB="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fontAlgn="ctr"/>
                      <a:r>
                        <a:rPr lang="it-IT" sz="1200" b="0" i="0" u="none" strike="noStrike" dirty="0">
                          <a:latin typeface="Arial"/>
                        </a:rPr>
                        <a:t>10%</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fontAlgn="ctr"/>
                      <a:r>
                        <a:rPr lang="it-IT" sz="1200" b="0" i="0" u="none" strike="noStrike" dirty="0" smtClean="0">
                          <a:solidFill>
                            <a:srgbClr val="000000"/>
                          </a:solidFill>
                          <a:latin typeface="Arial"/>
                        </a:rPr>
                        <a:t>12%</a:t>
                      </a:r>
                      <a:endParaRPr lang="it-IT" sz="1200" b="0" i="0" u="none" strike="noStrike" dirty="0">
                        <a:solidFill>
                          <a:srgbClr val="000000"/>
                        </a:solidFill>
                        <a:latin typeface="Arial"/>
                      </a:endParaRPr>
                    </a:p>
                  </a:txBody>
                  <a:tcPr marL="12700" marR="12700" marT="1270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fontAlgn="ctr"/>
                      <a:r>
                        <a:rPr lang="it-IT" sz="1200" b="0" i="0" u="none" strike="noStrike" dirty="0" smtClean="0">
                          <a:solidFill>
                            <a:srgbClr val="000000"/>
                          </a:solidFill>
                          <a:latin typeface="Arial"/>
                        </a:rPr>
                        <a:t>13%</a:t>
                      </a:r>
                      <a:endParaRPr lang="it-IT" sz="1200" b="0" i="0" u="none" strike="noStrike" dirty="0">
                        <a:solidFill>
                          <a:srgbClr val="000000"/>
                        </a:solidFill>
                        <a:latin typeface="Arial"/>
                      </a:endParaRPr>
                    </a:p>
                  </a:txBody>
                  <a:tcPr marL="12700" marR="12700" marT="1270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fontAlgn="ctr"/>
                      <a:r>
                        <a:rPr lang="it-IT" sz="1200" b="0" i="0" u="none" strike="noStrike" dirty="0">
                          <a:latin typeface="Arial"/>
                        </a:rPr>
                        <a:t>10%</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marL="0" algn="ctr" defTabSz="914400" rtl="0" eaLnBrk="1" fontAlgn="ctr" latinLnBrk="0" hangingPunct="1"/>
                      <a:r>
                        <a:rPr lang="en-US" sz="1200" b="0" i="0" u="none" strike="noStrike" kern="1200" dirty="0">
                          <a:solidFill>
                            <a:schemeClr val="tx1"/>
                          </a:solidFill>
                          <a:latin typeface="Arial"/>
                          <a:ea typeface="+mn-ea"/>
                          <a:cs typeface="+mn-cs"/>
                        </a:rPr>
                        <a:t>13%</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fontAlgn="t"/>
                      <a:r>
                        <a:rPr lang="it-IT" sz="1200" b="0" i="0" u="none" strike="noStrike" dirty="0">
                          <a:solidFill>
                            <a:srgbClr val="000000"/>
                          </a:solidFill>
                          <a:effectLst/>
                          <a:latin typeface="Arial"/>
                        </a:rPr>
                        <a:t>15%</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fontAlgn="t"/>
                      <a:r>
                        <a:rPr lang="it-IT" sz="1200" b="0" i="0" u="none" strike="noStrike" dirty="0">
                          <a:solidFill>
                            <a:srgbClr val="000000"/>
                          </a:solidFill>
                          <a:effectLst/>
                          <a:latin typeface="Arial"/>
                        </a:rPr>
                        <a:t>10%</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fontAlgn="t"/>
                      <a:r>
                        <a:rPr lang="it-IT" sz="1200" b="0" i="0" u="none" strike="noStrike" dirty="0" smtClean="0">
                          <a:solidFill>
                            <a:srgbClr val="000000"/>
                          </a:solidFill>
                          <a:effectLst/>
                          <a:latin typeface="Arial"/>
                        </a:rPr>
                        <a:t>12%</a:t>
                      </a:r>
                      <a:endParaRPr lang="it-IT" sz="1200" b="0" i="0" u="none" strike="noStrike" dirty="0">
                        <a:solidFill>
                          <a:srgbClr val="000000"/>
                        </a:solidFill>
                        <a:effectLst/>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fontAlgn="t"/>
                      <a:r>
                        <a:rPr lang="it-IT" sz="1200" b="1" i="0" u="none" strike="noStrike" dirty="0" smtClean="0">
                          <a:solidFill>
                            <a:srgbClr val="000000"/>
                          </a:solidFill>
                          <a:effectLst/>
                          <a:latin typeface="Arial"/>
                        </a:rPr>
                        <a:t>9%</a:t>
                      </a:r>
                      <a:endParaRPr lang="it-IT" sz="1200" b="1" i="0" u="none" strike="noStrike" dirty="0">
                        <a:solidFill>
                          <a:srgbClr val="000000"/>
                        </a:solidFill>
                        <a:effectLst/>
                        <a:latin typeface="Arial"/>
                      </a:endParaRPr>
                    </a:p>
                  </a:txBody>
                  <a:tcPr marL="9525" marR="9525" marT="9525" marB="0" anchor="ctr">
                    <a:lnL w="5715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r>
              <a:tr h="4699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100" b="1" i="0" u="none" strike="noStrike" cap="none" normalizeH="0" baseline="0" dirty="0" smtClean="0">
                          <a:ln>
                            <a:noFill/>
                          </a:ln>
                          <a:solidFill>
                            <a:schemeClr val="tx1"/>
                          </a:solidFill>
                          <a:effectLst/>
                          <a:latin typeface="Arial" pitchFamily="34" charset="0"/>
                        </a:rPr>
                        <a:t>Bontà</a:t>
                      </a:r>
                      <a:r>
                        <a:rPr kumimoji="0" lang="it-IT" sz="1100" b="0" i="0" u="none" strike="noStrike" cap="none" normalizeH="0" baseline="0" dirty="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100" b="0" i="0" u="none" strike="noStrike" cap="none" normalizeH="0" baseline="0" dirty="0" smtClean="0">
                          <a:ln>
                            <a:noFill/>
                          </a:ln>
                          <a:solidFill>
                            <a:schemeClr val="tx1"/>
                          </a:solidFill>
                          <a:effectLst/>
                          <a:latin typeface="Arial" pitchFamily="34" charset="0"/>
                        </a:rPr>
                        <a:t>(Voto 8)</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it-IT" sz="1200" b="0" i="0" u="none" strike="noStrike" kern="1200" cap="none" normalizeH="0" baseline="0" dirty="0" smtClean="0">
                          <a:ln>
                            <a:noFill/>
                          </a:ln>
                          <a:solidFill>
                            <a:schemeClr val="tx1"/>
                          </a:solidFill>
                          <a:effectLst/>
                          <a:latin typeface="Arial" pitchFamily="34" charset="0"/>
                          <a:ea typeface="+mn-ea"/>
                          <a:cs typeface="+mn-cs"/>
                        </a:rPr>
                        <a:t>24%</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it-IT" sz="1200" b="0" i="0" u="none" strike="noStrike" kern="1200" cap="none" normalizeH="0" baseline="0" dirty="0" smtClean="0">
                          <a:ln>
                            <a:noFill/>
                          </a:ln>
                          <a:solidFill>
                            <a:schemeClr val="tx1"/>
                          </a:solidFill>
                          <a:effectLst/>
                          <a:latin typeface="Arial" pitchFamily="34" charset="0"/>
                          <a:ea typeface="+mn-ea"/>
                          <a:cs typeface="+mn-cs"/>
                        </a:rPr>
                        <a:t>24%</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200" b="0" i="0" u="none" strike="noStrike" kern="1200" cap="none" normalizeH="0" baseline="0" dirty="0" smtClean="0">
                          <a:ln>
                            <a:noFill/>
                          </a:ln>
                          <a:solidFill>
                            <a:schemeClr val="tx1"/>
                          </a:solidFill>
                          <a:effectLst/>
                          <a:latin typeface="Arial" pitchFamily="34" charset="0"/>
                          <a:ea typeface="+mn-ea"/>
                          <a:cs typeface="+mn-cs"/>
                        </a:rPr>
                        <a:t>31%</a:t>
                      </a:r>
                    </a:p>
                  </a:txBody>
                  <a:tcPr marL="9525" marR="9525" marT="9525" marB="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fontAlgn="ctr"/>
                      <a:r>
                        <a:rPr lang="it-IT" sz="1200" b="0" i="0" u="none" strike="noStrike" dirty="0">
                          <a:latin typeface="Arial"/>
                        </a:rPr>
                        <a:t>28%</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fontAlgn="ctr"/>
                      <a:r>
                        <a:rPr lang="it-IT" sz="1200" b="0" i="0" u="none" strike="noStrike" dirty="0">
                          <a:solidFill>
                            <a:srgbClr val="000000"/>
                          </a:solidFill>
                          <a:latin typeface="Arial"/>
                        </a:rPr>
                        <a:t>34%</a:t>
                      </a:r>
                    </a:p>
                  </a:txBody>
                  <a:tcPr marL="12700" marR="12700" marT="1270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fontAlgn="ctr"/>
                      <a:r>
                        <a:rPr lang="it-IT" sz="1200" b="0" i="0" u="none" strike="noStrike" dirty="0" smtClean="0">
                          <a:solidFill>
                            <a:srgbClr val="000000"/>
                          </a:solidFill>
                          <a:latin typeface="Arial"/>
                        </a:rPr>
                        <a:t>39%</a:t>
                      </a:r>
                      <a:endParaRPr lang="it-IT" sz="1200" b="0" i="0" u="none" strike="noStrike" dirty="0">
                        <a:solidFill>
                          <a:srgbClr val="000000"/>
                        </a:solidFill>
                        <a:latin typeface="Arial"/>
                      </a:endParaRPr>
                    </a:p>
                  </a:txBody>
                  <a:tcPr marL="12700" marR="12700" marT="1270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fontAlgn="ctr"/>
                      <a:r>
                        <a:rPr lang="it-IT" sz="1200" b="0" i="0" u="none" strike="noStrike" dirty="0">
                          <a:latin typeface="Arial"/>
                        </a:rPr>
                        <a:t>37%</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marL="0" algn="ctr" defTabSz="914400" rtl="0" eaLnBrk="1" fontAlgn="ctr" latinLnBrk="0" hangingPunct="1"/>
                      <a:r>
                        <a:rPr lang="en-US" sz="1200" b="0" i="0" u="none" strike="noStrike" kern="1200" dirty="0">
                          <a:solidFill>
                            <a:schemeClr val="tx1"/>
                          </a:solidFill>
                          <a:latin typeface="Arial"/>
                          <a:ea typeface="+mn-ea"/>
                          <a:cs typeface="+mn-cs"/>
                        </a:rPr>
                        <a:t>35%</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fontAlgn="t"/>
                      <a:r>
                        <a:rPr lang="it-IT" sz="1200" b="0" i="0" u="none" strike="noStrike" dirty="0">
                          <a:solidFill>
                            <a:srgbClr val="000000"/>
                          </a:solidFill>
                          <a:effectLst/>
                          <a:latin typeface="Arial"/>
                        </a:rPr>
                        <a:t>31%</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fontAlgn="t"/>
                      <a:r>
                        <a:rPr lang="it-IT" sz="1200" b="0" i="0" u="none" strike="noStrike" dirty="0">
                          <a:solidFill>
                            <a:srgbClr val="000000"/>
                          </a:solidFill>
                          <a:effectLst/>
                          <a:latin typeface="Arial"/>
                        </a:rPr>
                        <a:t>38%</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fontAlgn="t"/>
                      <a:r>
                        <a:rPr lang="it-IT" sz="1200" b="0" i="0" u="none" strike="noStrike" dirty="0" smtClean="0">
                          <a:solidFill>
                            <a:srgbClr val="000000"/>
                          </a:solidFill>
                          <a:effectLst/>
                          <a:latin typeface="Arial"/>
                        </a:rPr>
                        <a:t>35%</a:t>
                      </a:r>
                      <a:endParaRPr lang="it-IT" sz="1200" b="0" i="0" u="none" strike="noStrike" dirty="0">
                        <a:solidFill>
                          <a:srgbClr val="000000"/>
                        </a:solidFill>
                        <a:effectLst/>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fontAlgn="t"/>
                      <a:r>
                        <a:rPr lang="it-IT" sz="1200" b="1" i="0" u="none" strike="noStrike" dirty="0" smtClean="0">
                          <a:solidFill>
                            <a:srgbClr val="000000"/>
                          </a:solidFill>
                          <a:effectLst/>
                          <a:latin typeface="Arial"/>
                        </a:rPr>
                        <a:t>37%</a:t>
                      </a:r>
                      <a:endParaRPr lang="it-IT" sz="1200" b="1" i="0" u="none" strike="noStrike" dirty="0">
                        <a:solidFill>
                          <a:srgbClr val="000000"/>
                        </a:solidFill>
                        <a:effectLst/>
                        <a:latin typeface="Arial"/>
                      </a:endParaRPr>
                    </a:p>
                  </a:txBody>
                  <a:tcPr marL="9525" marR="9525" marT="9525" marB="0" anchor="ctr">
                    <a:lnL w="5715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r>
              <a:tr h="4699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100" b="1" i="0" u="none" strike="noStrike" cap="none" normalizeH="0" baseline="0" dirty="0" smtClean="0">
                          <a:ln>
                            <a:noFill/>
                          </a:ln>
                          <a:solidFill>
                            <a:schemeClr val="tx1"/>
                          </a:solidFill>
                          <a:effectLst/>
                          <a:latin typeface="Arial" pitchFamily="34" charset="0"/>
                        </a:rPr>
                        <a:t>Sufficienza</a:t>
                      </a:r>
                      <a:r>
                        <a:rPr kumimoji="0" lang="it-IT" sz="1100" b="0" i="0" u="none" strike="noStrike" cap="none" normalizeH="0" baseline="0" dirty="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100" b="0" i="0" u="none" strike="noStrike" cap="none" normalizeH="0" baseline="0" dirty="0" smtClean="0">
                          <a:ln>
                            <a:noFill/>
                          </a:ln>
                          <a:solidFill>
                            <a:schemeClr val="tx1"/>
                          </a:solidFill>
                          <a:effectLst/>
                          <a:latin typeface="Arial" pitchFamily="34" charset="0"/>
                        </a:rPr>
                        <a:t>(Voti 6 e 7)</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it-IT" sz="1200" b="0" i="0" u="none" strike="noStrike" kern="1200" cap="none" normalizeH="0" baseline="0" dirty="0" smtClean="0">
                          <a:ln>
                            <a:noFill/>
                          </a:ln>
                          <a:solidFill>
                            <a:schemeClr val="tx1"/>
                          </a:solidFill>
                          <a:effectLst/>
                          <a:latin typeface="Arial" pitchFamily="34" charset="0"/>
                          <a:ea typeface="+mn-ea"/>
                          <a:cs typeface="+mn-cs"/>
                        </a:rPr>
                        <a:t>37%</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it-IT" sz="1200" b="0" i="0" u="none" strike="noStrike" kern="1200" cap="none" normalizeH="0" baseline="0" dirty="0" smtClean="0">
                          <a:ln>
                            <a:noFill/>
                          </a:ln>
                          <a:solidFill>
                            <a:schemeClr val="tx1"/>
                          </a:solidFill>
                          <a:effectLst/>
                          <a:latin typeface="Arial" pitchFamily="34" charset="0"/>
                          <a:ea typeface="+mn-ea"/>
                          <a:cs typeface="+mn-cs"/>
                        </a:rPr>
                        <a:t>52%</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200" b="0" i="0" u="none" strike="noStrike" kern="1200" cap="none" normalizeH="0" baseline="0" dirty="0" smtClean="0">
                          <a:ln>
                            <a:noFill/>
                          </a:ln>
                          <a:solidFill>
                            <a:schemeClr val="tx1"/>
                          </a:solidFill>
                          <a:effectLst/>
                          <a:latin typeface="Arial" pitchFamily="34" charset="0"/>
                          <a:ea typeface="+mn-ea"/>
                          <a:cs typeface="+mn-cs"/>
                        </a:rPr>
                        <a:t>44%</a:t>
                      </a:r>
                    </a:p>
                  </a:txBody>
                  <a:tcPr marL="9525" marR="9525" marT="9525" marB="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fontAlgn="ctr"/>
                      <a:r>
                        <a:rPr lang="it-IT" sz="1200" b="0" i="0" u="none" strike="noStrike" dirty="0">
                          <a:latin typeface="Arial"/>
                        </a:rPr>
                        <a:t>51%</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fontAlgn="ctr"/>
                      <a:r>
                        <a:rPr lang="it-IT" sz="1200" b="0" i="0" u="none" strike="noStrike" dirty="0">
                          <a:solidFill>
                            <a:srgbClr val="000000"/>
                          </a:solidFill>
                          <a:latin typeface="Arial"/>
                        </a:rPr>
                        <a:t>43%</a:t>
                      </a:r>
                    </a:p>
                  </a:txBody>
                  <a:tcPr marL="12700" marR="12700" marT="1270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fontAlgn="ctr"/>
                      <a:r>
                        <a:rPr lang="it-IT" sz="1200" b="0" i="0" u="none" strike="noStrike" dirty="0" smtClean="0">
                          <a:solidFill>
                            <a:srgbClr val="000000"/>
                          </a:solidFill>
                          <a:latin typeface="Arial"/>
                        </a:rPr>
                        <a:t>38%</a:t>
                      </a:r>
                      <a:endParaRPr lang="it-IT" sz="1200" b="0" i="0" u="none" strike="noStrike" dirty="0">
                        <a:solidFill>
                          <a:srgbClr val="000000"/>
                        </a:solidFill>
                        <a:latin typeface="Arial"/>
                      </a:endParaRPr>
                    </a:p>
                  </a:txBody>
                  <a:tcPr marL="12700" marR="12700" marT="1270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fontAlgn="ctr"/>
                      <a:r>
                        <a:rPr lang="it-IT" sz="1200" b="0" i="0" u="none" strike="noStrike" dirty="0">
                          <a:latin typeface="Arial"/>
                        </a:rPr>
                        <a:t>46%</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marL="0" algn="ctr" defTabSz="914400" rtl="0" eaLnBrk="1" fontAlgn="ctr" latinLnBrk="0" hangingPunct="1"/>
                      <a:r>
                        <a:rPr lang="en-US" sz="1200" b="0" i="0" u="none" strike="noStrike" kern="1200" dirty="0">
                          <a:solidFill>
                            <a:schemeClr val="tx1"/>
                          </a:solidFill>
                          <a:latin typeface="Arial"/>
                          <a:ea typeface="+mn-ea"/>
                          <a:cs typeface="+mn-cs"/>
                        </a:rPr>
                        <a:t>44%</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fontAlgn="t"/>
                      <a:r>
                        <a:rPr lang="it-IT" sz="1200" b="0" i="0" u="none" strike="noStrike" dirty="0">
                          <a:solidFill>
                            <a:srgbClr val="000000"/>
                          </a:solidFill>
                          <a:effectLst/>
                          <a:latin typeface="Arial"/>
                        </a:rPr>
                        <a:t>46%</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fontAlgn="t"/>
                      <a:r>
                        <a:rPr lang="it-IT" sz="1200" b="0" i="0" u="none" strike="noStrike" dirty="0">
                          <a:solidFill>
                            <a:srgbClr val="000000"/>
                          </a:solidFill>
                          <a:effectLst/>
                          <a:latin typeface="Arial"/>
                        </a:rPr>
                        <a:t>45%</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fontAlgn="t"/>
                      <a:r>
                        <a:rPr lang="it-IT" sz="1200" b="0" i="0" u="none" strike="noStrike" dirty="0">
                          <a:solidFill>
                            <a:srgbClr val="000000"/>
                          </a:solidFill>
                          <a:effectLst/>
                          <a:latin typeface="Arial"/>
                        </a:rPr>
                        <a:t>45%</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fontAlgn="t"/>
                      <a:r>
                        <a:rPr lang="it-IT" sz="1200" b="1" i="0" u="none" strike="noStrike" dirty="0" smtClean="0">
                          <a:solidFill>
                            <a:srgbClr val="000000"/>
                          </a:solidFill>
                          <a:effectLst/>
                          <a:latin typeface="Arial"/>
                        </a:rPr>
                        <a:t>46%</a:t>
                      </a:r>
                      <a:endParaRPr lang="it-IT" sz="1200" b="1" i="0" u="none" strike="noStrike" dirty="0">
                        <a:solidFill>
                          <a:srgbClr val="000000"/>
                        </a:solidFill>
                        <a:effectLst/>
                        <a:latin typeface="Arial"/>
                      </a:endParaRPr>
                    </a:p>
                  </a:txBody>
                  <a:tcPr marL="9525" marR="9525" marT="9525" marB="0" anchor="ctr">
                    <a:lnL w="5715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r>
              <a:tr h="4699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000" b="1" i="0" u="none" strike="noStrike" cap="none" normalizeH="0" baseline="0" dirty="0" smtClean="0">
                          <a:ln>
                            <a:noFill/>
                          </a:ln>
                          <a:solidFill>
                            <a:schemeClr val="tx1"/>
                          </a:solidFill>
                          <a:effectLst/>
                          <a:latin typeface="Arial" pitchFamily="34" charset="0"/>
                        </a:rPr>
                        <a:t>Insufficienza</a:t>
                      </a:r>
                      <a:r>
                        <a:rPr kumimoji="0" lang="it-IT" sz="1000" b="0" i="0" u="none" strike="noStrike" cap="none" normalizeH="0" baseline="0" dirty="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100" b="0" i="0" u="none" strike="noStrike" cap="none" normalizeH="0" baseline="0" dirty="0" smtClean="0">
                          <a:ln>
                            <a:noFill/>
                          </a:ln>
                          <a:solidFill>
                            <a:schemeClr val="tx1"/>
                          </a:solidFill>
                          <a:effectLst/>
                          <a:latin typeface="Arial" pitchFamily="34" charset="0"/>
                        </a:rPr>
                        <a:t>(Voti 1-5)</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it-IT" sz="1200" b="0" i="0" u="none" strike="noStrike" kern="1200" cap="none" normalizeH="0" baseline="0" smtClean="0">
                          <a:ln>
                            <a:noFill/>
                          </a:ln>
                          <a:solidFill>
                            <a:schemeClr val="tx1"/>
                          </a:solidFill>
                          <a:effectLst/>
                          <a:latin typeface="Arial" pitchFamily="34" charset="0"/>
                          <a:ea typeface="+mn-ea"/>
                          <a:cs typeface="+mn-cs"/>
                        </a:rPr>
                        <a:t>21%</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it-IT" sz="1200" b="0" i="0" u="none" strike="noStrike" kern="1200" cap="none" normalizeH="0" baseline="0" dirty="0" smtClean="0">
                          <a:ln>
                            <a:noFill/>
                          </a:ln>
                          <a:solidFill>
                            <a:schemeClr val="tx1"/>
                          </a:solidFill>
                          <a:effectLst/>
                          <a:latin typeface="Arial" pitchFamily="34" charset="0"/>
                          <a:ea typeface="+mn-ea"/>
                          <a:cs typeface="+mn-cs"/>
                        </a:rPr>
                        <a:t>12%</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200" b="0" i="0" u="none" strike="noStrike" kern="1200" cap="none" normalizeH="0" baseline="0" dirty="0" smtClean="0">
                          <a:ln>
                            <a:noFill/>
                          </a:ln>
                          <a:solidFill>
                            <a:schemeClr val="tx1"/>
                          </a:solidFill>
                          <a:effectLst/>
                          <a:latin typeface="Arial" pitchFamily="34" charset="0"/>
                          <a:ea typeface="+mn-ea"/>
                          <a:cs typeface="+mn-cs"/>
                        </a:rPr>
                        <a:t>11%</a:t>
                      </a:r>
                    </a:p>
                  </a:txBody>
                  <a:tcPr marL="9525" marR="9525" marT="9525" marB="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fontAlgn="ctr"/>
                      <a:r>
                        <a:rPr lang="it-IT" sz="1200" b="0" i="0" u="none" strike="noStrike" dirty="0">
                          <a:latin typeface="Arial"/>
                        </a:rPr>
                        <a:t>11%</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fontAlgn="ctr"/>
                      <a:r>
                        <a:rPr lang="it-IT" sz="1200" b="0" i="0" u="none" strike="noStrike" dirty="0">
                          <a:solidFill>
                            <a:srgbClr val="000000"/>
                          </a:solidFill>
                          <a:latin typeface="Arial"/>
                        </a:rPr>
                        <a:t>11%</a:t>
                      </a:r>
                    </a:p>
                  </a:txBody>
                  <a:tcPr marL="12700" marR="12700" marT="1270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fontAlgn="ctr"/>
                      <a:r>
                        <a:rPr lang="it-IT" sz="1200" b="0" i="0" u="none" strike="noStrike" dirty="0" smtClean="0">
                          <a:solidFill>
                            <a:srgbClr val="000000"/>
                          </a:solidFill>
                          <a:latin typeface="Arial"/>
                        </a:rPr>
                        <a:t>10%</a:t>
                      </a:r>
                      <a:endParaRPr lang="it-IT" sz="1200" b="0" i="0" u="none" strike="noStrike" dirty="0">
                        <a:solidFill>
                          <a:srgbClr val="000000"/>
                        </a:solidFill>
                        <a:latin typeface="Arial"/>
                      </a:endParaRPr>
                    </a:p>
                  </a:txBody>
                  <a:tcPr marL="12700" marR="12700" marT="1270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fontAlgn="ctr"/>
                      <a:r>
                        <a:rPr lang="it-IT" sz="1200" b="0" i="0" u="none" strike="noStrike" dirty="0">
                          <a:latin typeface="Arial"/>
                        </a:rPr>
                        <a:t>7%</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marL="0" algn="ctr" defTabSz="914400" rtl="0" eaLnBrk="1" fontAlgn="ctr" latinLnBrk="0" hangingPunct="1"/>
                      <a:r>
                        <a:rPr lang="en-US" sz="1200" b="0" i="0" u="none" strike="noStrike" kern="1200" dirty="0">
                          <a:solidFill>
                            <a:schemeClr val="tx1"/>
                          </a:solidFill>
                          <a:latin typeface="Arial"/>
                          <a:ea typeface="+mn-ea"/>
                          <a:cs typeface="+mn-cs"/>
                        </a:rPr>
                        <a:t>8%</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fontAlgn="t"/>
                      <a:r>
                        <a:rPr lang="it-IT" sz="1200" b="0" i="0" u="none" strike="noStrike" dirty="0">
                          <a:solidFill>
                            <a:srgbClr val="000000"/>
                          </a:solidFill>
                          <a:effectLst/>
                          <a:latin typeface="Arial"/>
                        </a:rPr>
                        <a:t>8%</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fontAlgn="t"/>
                      <a:r>
                        <a:rPr lang="it-IT" sz="1200" b="0" i="0" u="none" strike="noStrike" dirty="0">
                          <a:solidFill>
                            <a:srgbClr val="000000"/>
                          </a:solidFill>
                          <a:effectLst/>
                          <a:latin typeface="Arial"/>
                        </a:rPr>
                        <a:t>7%</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fontAlgn="t"/>
                      <a:r>
                        <a:rPr lang="it-IT" sz="1200" b="0" i="0" u="none" strike="noStrike" dirty="0">
                          <a:solidFill>
                            <a:srgbClr val="000000"/>
                          </a:solidFill>
                          <a:effectLst/>
                          <a:latin typeface="Arial"/>
                        </a:rPr>
                        <a:t>8</a:t>
                      </a:r>
                      <a:r>
                        <a:rPr lang="it-IT" sz="1200" b="0" i="0" u="none" strike="noStrike" dirty="0" smtClean="0">
                          <a:solidFill>
                            <a:srgbClr val="000000"/>
                          </a:solidFill>
                          <a:effectLst/>
                          <a:latin typeface="Arial"/>
                        </a:rPr>
                        <a:t>%</a:t>
                      </a:r>
                      <a:endParaRPr lang="it-IT" sz="1200" b="0" i="0" u="none" strike="noStrike" dirty="0">
                        <a:solidFill>
                          <a:srgbClr val="000000"/>
                        </a:solidFill>
                        <a:effectLst/>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fontAlgn="t"/>
                      <a:r>
                        <a:rPr lang="it-IT" sz="1200" b="1" i="0" u="none" strike="noStrike" dirty="0">
                          <a:solidFill>
                            <a:srgbClr val="000000"/>
                          </a:solidFill>
                          <a:effectLst/>
                          <a:latin typeface="Arial"/>
                        </a:rPr>
                        <a:t>8</a:t>
                      </a:r>
                      <a:r>
                        <a:rPr lang="it-IT" sz="1200" b="1" i="0" u="none" strike="noStrike" dirty="0" smtClean="0">
                          <a:solidFill>
                            <a:srgbClr val="000000"/>
                          </a:solidFill>
                          <a:effectLst/>
                          <a:latin typeface="Arial"/>
                        </a:rPr>
                        <a:t>%</a:t>
                      </a:r>
                      <a:endParaRPr lang="it-IT" sz="1200" b="1" i="0" u="none" strike="noStrike" dirty="0">
                        <a:solidFill>
                          <a:srgbClr val="000000"/>
                        </a:solidFill>
                        <a:effectLst/>
                        <a:latin typeface="Arial"/>
                      </a:endParaRPr>
                    </a:p>
                  </a:txBody>
                  <a:tcPr marL="9525" marR="9525" marT="9525" marB="0" anchor="ctr">
                    <a:lnL w="5715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r>
              <a:tr h="4841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400" b="1" i="1" u="none" strike="noStrike" cap="none" normalizeH="0" baseline="0" dirty="0" smtClean="0">
                          <a:ln>
                            <a:noFill/>
                          </a:ln>
                          <a:solidFill>
                            <a:schemeClr val="tx1"/>
                          </a:solidFill>
                          <a:effectLst/>
                          <a:latin typeface="Arial" pitchFamily="34" charset="0"/>
                        </a:rPr>
                        <a:t>Media</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0" fontAlgn="base" latinLnBrk="0" hangingPunct="0">
                        <a:lnSpc>
                          <a:spcPct val="120000"/>
                        </a:lnSpc>
                        <a:spcBef>
                          <a:spcPct val="20000"/>
                        </a:spcBef>
                        <a:spcAft>
                          <a:spcPct val="0"/>
                        </a:spcAft>
                        <a:buClrTx/>
                        <a:buSzTx/>
                        <a:buFontTx/>
                        <a:buNone/>
                        <a:tabLst/>
                      </a:pPr>
                      <a:r>
                        <a:rPr kumimoji="0" lang="it-IT" sz="1200" b="1" i="0" u="none" strike="noStrike" kern="1200" cap="none" normalizeH="0" baseline="0" dirty="0" smtClean="0">
                          <a:ln>
                            <a:noFill/>
                          </a:ln>
                          <a:solidFill>
                            <a:schemeClr val="tx1"/>
                          </a:solidFill>
                          <a:effectLst/>
                          <a:latin typeface="Arial" pitchFamily="34" charset="0"/>
                          <a:ea typeface="+mn-ea"/>
                          <a:cs typeface="+mn-cs"/>
                        </a:rPr>
                        <a:t>6,8</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0" fontAlgn="base" latinLnBrk="0" hangingPunct="0">
                        <a:lnSpc>
                          <a:spcPct val="120000"/>
                        </a:lnSpc>
                        <a:spcBef>
                          <a:spcPct val="20000"/>
                        </a:spcBef>
                        <a:spcAft>
                          <a:spcPct val="0"/>
                        </a:spcAft>
                        <a:buClrTx/>
                        <a:buSzTx/>
                        <a:buFontTx/>
                        <a:buNone/>
                        <a:tabLst/>
                      </a:pPr>
                      <a:r>
                        <a:rPr kumimoji="0" lang="it-IT" sz="1200" b="1" i="0" u="none" strike="noStrike" kern="1200" cap="none" normalizeH="0" baseline="0" dirty="0" smtClean="0">
                          <a:ln>
                            <a:noFill/>
                          </a:ln>
                          <a:solidFill>
                            <a:schemeClr val="tx1"/>
                          </a:solidFill>
                          <a:effectLst/>
                          <a:latin typeface="Arial" pitchFamily="34" charset="0"/>
                          <a:ea typeface="+mn-ea"/>
                          <a:cs typeface="+mn-cs"/>
                        </a:rPr>
                        <a:t>7,0</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200" b="1" i="0" u="none" strike="noStrike" kern="1200" cap="none" normalizeH="0" baseline="0" dirty="0" smtClean="0">
                          <a:ln>
                            <a:noFill/>
                          </a:ln>
                          <a:solidFill>
                            <a:schemeClr val="tx1"/>
                          </a:solidFill>
                          <a:effectLst/>
                          <a:latin typeface="Arial" pitchFamily="34" charset="0"/>
                          <a:ea typeface="+mn-ea"/>
                          <a:cs typeface="+mn-cs"/>
                        </a:rPr>
                        <a:t>7,1</a:t>
                      </a:r>
                    </a:p>
                  </a:txBody>
                  <a:tcPr marL="9525" marR="9525" marT="9525" marB="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C0C0C0"/>
                    </a:solidFill>
                  </a:tcPr>
                </a:tc>
                <a:tc>
                  <a:txBody>
                    <a:bodyPr/>
                    <a:lstStyle/>
                    <a:p>
                      <a:pPr algn="ctr" fontAlgn="ctr"/>
                      <a:r>
                        <a:rPr lang="it-IT" sz="1200" b="1" i="0" u="none" strike="noStrike" dirty="0">
                          <a:latin typeface="Arial"/>
                        </a:rPr>
                        <a:t>7,1</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C0C0C0"/>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it-IT" sz="1200" b="1" i="0" u="none" strike="noStrike" dirty="0" smtClean="0">
                          <a:latin typeface="+mn-lt"/>
                        </a:rPr>
                        <a:t>7,1</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C0C0C0"/>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it-IT" sz="1200" b="1" i="0" u="none" strike="noStrike" dirty="0" smtClean="0">
                          <a:latin typeface="+mn-lt"/>
                        </a:rPr>
                        <a:t>7,3</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C0C0C0"/>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it-IT" sz="1200" b="1" i="0" u="none" strike="noStrike" dirty="0" smtClean="0">
                          <a:latin typeface="+mn-lt"/>
                        </a:rPr>
                        <a:t>7,3</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C0C0C0"/>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it-IT" sz="1200" b="1" i="0" u="none" strike="noStrike" dirty="0" smtClean="0">
                          <a:latin typeface="+mn-lt"/>
                        </a:rPr>
                        <a:t>7,3</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C0C0C0"/>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it-IT" sz="1200" b="1" i="0" u="none" strike="noStrike" dirty="0" smtClean="0">
                          <a:latin typeface="+mn-lt"/>
                        </a:rPr>
                        <a:t>7,3</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C0C0C0"/>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it-IT" sz="1200" b="1" i="0" u="none" strike="noStrike" dirty="0" smtClean="0">
                          <a:latin typeface="+mn-lt"/>
                        </a:rPr>
                        <a:t>7,3</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C0C0C0"/>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it-IT" sz="1200" b="1" i="0" u="none" strike="noStrike" dirty="0" smtClean="0">
                          <a:latin typeface="+mn-lt"/>
                        </a:rPr>
                        <a:t>7,2</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C0C0C0"/>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it-IT" sz="1200" b="1" i="0" u="none" strike="noStrike" dirty="0" smtClean="0">
                          <a:latin typeface="+mn-lt"/>
                        </a:rPr>
                        <a:t>7,2</a:t>
                      </a:r>
                    </a:p>
                  </a:txBody>
                  <a:tcPr marL="9525" marR="9525" marT="9525" marB="0" anchor="ctr">
                    <a:lnL w="5715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C0C0C0"/>
                    </a:solidFill>
                  </a:tcPr>
                </a:tc>
              </a:tr>
              <a:tr h="4841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000" b="1" i="0" u="none" strike="noStrike" cap="none" normalizeH="0" baseline="0" dirty="0" smtClean="0">
                          <a:ln>
                            <a:noFill/>
                          </a:ln>
                          <a:solidFill>
                            <a:schemeClr val="tx1"/>
                          </a:solidFill>
                          <a:effectLst/>
                          <a:latin typeface="Arial" pitchFamily="34" charset="0"/>
                        </a:rPr>
                        <a:t>% </a:t>
                      </a:r>
                      <a:r>
                        <a:rPr kumimoji="0" lang="it-IT" sz="900" b="1" i="0" u="none" strike="noStrike" cap="none" normalizeH="0" baseline="0" dirty="0" smtClean="0">
                          <a:ln>
                            <a:noFill/>
                          </a:ln>
                          <a:solidFill>
                            <a:schemeClr val="tx1"/>
                          </a:solidFill>
                          <a:effectLst/>
                          <a:latin typeface="Arial" pitchFamily="34" charset="0"/>
                        </a:rPr>
                        <a:t>SODDISFATTI</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1" i="0" u="none" strike="noStrike" cap="none" normalizeH="0" baseline="0" dirty="0" smtClean="0">
                          <a:ln>
                            <a:noFill/>
                          </a:ln>
                          <a:solidFill>
                            <a:schemeClr val="tx1"/>
                          </a:solidFill>
                          <a:effectLst/>
                          <a:latin typeface="Arial" pitchFamily="34" charset="0"/>
                        </a:rPr>
                        <a:t>79%</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1" i="0" u="none" strike="noStrike" cap="none" normalizeH="0" baseline="0" dirty="0" smtClean="0">
                          <a:ln>
                            <a:noFill/>
                          </a:ln>
                          <a:solidFill>
                            <a:schemeClr val="tx1"/>
                          </a:solidFill>
                          <a:effectLst/>
                          <a:latin typeface="Arial" pitchFamily="34" charset="0"/>
                        </a:rPr>
                        <a:t>88%</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dirty="0" smtClean="0">
                          <a:ln>
                            <a:noFill/>
                          </a:ln>
                          <a:solidFill>
                            <a:schemeClr val="tx1"/>
                          </a:solidFill>
                          <a:effectLst/>
                          <a:latin typeface="Arial" pitchFamily="34" charset="0"/>
                        </a:rPr>
                        <a:t>89%</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dirty="0" smtClean="0">
                          <a:ln>
                            <a:noFill/>
                          </a:ln>
                          <a:solidFill>
                            <a:schemeClr val="tx1"/>
                          </a:solidFill>
                          <a:effectLst/>
                          <a:latin typeface="Arial" pitchFamily="34" charset="0"/>
                        </a:rPr>
                        <a:t>89%</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it-IT" sz="1200" b="1" i="0" u="none" strike="noStrike" cap="none" normalizeH="0" baseline="0" dirty="0" smtClean="0">
                          <a:ln>
                            <a:noFill/>
                          </a:ln>
                          <a:solidFill>
                            <a:schemeClr val="tx1"/>
                          </a:solidFill>
                          <a:effectLst/>
                          <a:latin typeface="Arial" pitchFamily="34" charset="0"/>
                        </a:rPr>
                        <a:t>89%</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it-IT" sz="1200" b="1" i="0" u="none" strike="noStrike" cap="none" normalizeH="0" baseline="0" dirty="0" smtClean="0">
                          <a:ln>
                            <a:noFill/>
                          </a:ln>
                          <a:solidFill>
                            <a:schemeClr val="tx1"/>
                          </a:solidFill>
                          <a:effectLst/>
                          <a:latin typeface="Arial" pitchFamily="34" charset="0"/>
                        </a:rPr>
                        <a:t>90%</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it-IT" sz="1200" b="1" i="0" u="none" strike="noStrike" cap="none" normalizeH="0" baseline="0" dirty="0" smtClean="0">
                          <a:ln>
                            <a:noFill/>
                          </a:ln>
                          <a:solidFill>
                            <a:schemeClr val="tx1"/>
                          </a:solidFill>
                          <a:effectLst/>
                          <a:latin typeface="Arial" pitchFamily="34" charset="0"/>
                        </a:rPr>
                        <a:t>93%</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it-IT" sz="1200" b="1" i="0" u="none" strike="noStrike" cap="none" normalizeH="0" baseline="0" dirty="0" smtClean="0">
                          <a:ln>
                            <a:noFill/>
                          </a:ln>
                          <a:solidFill>
                            <a:schemeClr val="tx1"/>
                          </a:solidFill>
                          <a:effectLst/>
                          <a:latin typeface="Arial" pitchFamily="34" charset="0"/>
                        </a:rPr>
                        <a:t>92%</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it-IT" sz="1200" b="1" i="0" u="none" strike="noStrike" cap="none" normalizeH="0" baseline="0" dirty="0" smtClean="0">
                          <a:ln>
                            <a:noFill/>
                          </a:ln>
                          <a:solidFill>
                            <a:schemeClr val="tx1"/>
                          </a:solidFill>
                          <a:effectLst/>
                          <a:latin typeface="Arial" pitchFamily="34" charset="0"/>
                        </a:rPr>
                        <a:t>92%</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it-IT" sz="1200" b="1" i="0" u="none" strike="noStrike" cap="none" normalizeH="0" baseline="0" dirty="0" smtClean="0">
                          <a:ln>
                            <a:noFill/>
                          </a:ln>
                          <a:solidFill>
                            <a:schemeClr val="tx1"/>
                          </a:solidFill>
                          <a:effectLst/>
                          <a:latin typeface="Arial" pitchFamily="34" charset="0"/>
                        </a:rPr>
                        <a:t>93%</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it-IT" sz="1200" b="1" i="0" u="none" strike="noStrike" cap="none" normalizeH="0" baseline="0" dirty="0" smtClean="0">
                          <a:ln>
                            <a:noFill/>
                          </a:ln>
                          <a:solidFill>
                            <a:schemeClr val="tx1"/>
                          </a:solidFill>
                          <a:effectLst/>
                          <a:latin typeface="Arial" pitchFamily="34" charset="0"/>
                        </a:rPr>
                        <a:t>93%</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it-IT" sz="1200" b="1" i="0" u="none" strike="noStrike" cap="none" normalizeH="0" baseline="0" dirty="0" smtClean="0">
                          <a:ln>
                            <a:noFill/>
                          </a:ln>
                          <a:solidFill>
                            <a:schemeClr val="tx1"/>
                          </a:solidFill>
                          <a:effectLst/>
                          <a:latin typeface="Arial" pitchFamily="34" charset="0"/>
                        </a:rPr>
                        <a:t>93%</a:t>
                      </a:r>
                    </a:p>
                  </a:txBody>
                  <a:tcPr marL="90000" marR="90000" marT="46800" marB="46800" anchor="ctr" horzOverflow="overflow">
                    <a:lnL w="5715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r>
            </a:tbl>
          </a:graphicData>
        </a:graphic>
      </p:graphicFrame>
      <p:sp>
        <p:nvSpPr>
          <p:cNvPr id="601097" name="Text Box 9"/>
          <p:cNvSpPr txBox="1">
            <a:spLocks noChangeArrowheads="1"/>
          </p:cNvSpPr>
          <p:nvPr/>
        </p:nvSpPr>
        <p:spPr bwMode="auto">
          <a:xfrm rot="16200000">
            <a:off x="-2682081" y="2864644"/>
            <a:ext cx="5946775" cy="366713"/>
          </a:xfrm>
          <a:prstGeom prst="rect">
            <a:avLst/>
          </a:prstGeom>
          <a:noFill/>
          <a:ln w="12700" algn="ctr">
            <a:noFill/>
            <a:miter lim="800000"/>
            <a:headEnd/>
            <a:tailEnd/>
          </a:ln>
          <a:effectLst/>
        </p:spPr>
        <p:txBody>
          <a:bodyPr lIns="90000" tIns="46800" rIns="90000" bIns="46800">
            <a:spAutoFit/>
          </a:bodyPr>
          <a:lstStyle/>
          <a:p>
            <a:pPr defTabSz="449263">
              <a:spcBef>
                <a:spcPct val="50000"/>
              </a:spcBef>
              <a:buClr>
                <a:srgbClr val="000000"/>
              </a:buClr>
              <a:buSzPct val="100000"/>
              <a:buFont typeface="Times" pitchFamily="18" charset="0"/>
              <a:buNone/>
              <a:defRPr/>
            </a:pPr>
            <a:r>
              <a:rPr lang="it-IT" sz="1800" dirty="0">
                <a:solidFill>
                  <a:schemeClr val="bg1"/>
                </a:solidFill>
              </a:rPr>
              <a:t>LA SODDISFAZIONE OVERALL</a:t>
            </a:r>
            <a:endParaRPr lang="it-IT" sz="1800" dirty="0">
              <a:solidFill>
                <a:schemeClr val="bg1"/>
              </a:solidFill>
              <a:effectLst>
                <a:outerShdw blurRad="38100" dist="38100" dir="2700000" algn="tl">
                  <a:srgbClr val="C0C0C0"/>
                </a:outerShdw>
              </a:effectLst>
            </a:endParaRPr>
          </a:p>
        </p:txBody>
      </p:sp>
      <p:sp>
        <p:nvSpPr>
          <p:cNvPr id="30838"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IL GIUDIZIO GLOBALE SUL SERVIZIO IDRICO</a:t>
            </a:r>
            <a:br>
              <a:rPr lang="it-IT" sz="2100">
                <a:solidFill>
                  <a:srgbClr val="3366CC"/>
                </a:solidFill>
                <a:cs typeface="Arial" charset="0"/>
              </a:rPr>
            </a:br>
            <a:r>
              <a:rPr lang="it-IT" sz="2100" i="1">
                <a:solidFill>
                  <a:srgbClr val="3366CC"/>
                </a:solidFill>
                <a:cs typeface="Arial" charset="0"/>
              </a:rPr>
              <a:t>TREND</a:t>
            </a:r>
          </a:p>
        </p:txBody>
      </p:sp>
      <p:sp>
        <p:nvSpPr>
          <p:cNvPr id="7" name="Segnaposto numero diapositiva 6"/>
          <p:cNvSpPr>
            <a:spLocks noGrp="1"/>
          </p:cNvSpPr>
          <p:nvPr>
            <p:ph type="sldNum" sz="quarter" idx="10"/>
          </p:nvPr>
        </p:nvSpPr>
        <p:spPr/>
        <p:txBody>
          <a:bodyPr/>
          <a:lstStyle/>
          <a:p>
            <a:pPr>
              <a:defRPr/>
            </a:pPr>
            <a:fld id="{EAF76596-675B-4A94-9969-B7E7B3068FF1}" type="slidenum">
              <a:rPr lang="it-IT" smtClean="0"/>
              <a:pPr>
                <a:defRPr/>
              </a:pPr>
              <a:t>15</a:t>
            </a:fld>
            <a:endParaRPr lang="it-IT"/>
          </a:p>
        </p:txBody>
      </p:sp>
      <p:sp>
        <p:nvSpPr>
          <p:cNvPr id="30840" name="Text Box 10"/>
          <p:cNvSpPr txBox="1">
            <a:spLocks noChangeArrowheads="1"/>
          </p:cNvSpPr>
          <p:nvPr/>
        </p:nvSpPr>
        <p:spPr bwMode="auto">
          <a:xfrm>
            <a:off x="3635375" y="6237288"/>
            <a:ext cx="3168650" cy="371475"/>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pPr>
            <a:r>
              <a:rPr lang="it-IT" sz="900">
                <a:solidFill>
                  <a:schemeClr val="tx1"/>
                </a:solidFill>
                <a:latin typeface="Arial" charset="0"/>
              </a:rPr>
              <a:t>UNIVERSO: 229.490 UTENZE</a:t>
            </a:r>
          </a:p>
          <a:p>
            <a:pPr algn="ctr" defTabSz="449263">
              <a:buClr>
                <a:srgbClr val="000000"/>
              </a:buClr>
              <a:buSzPct val="100000"/>
              <a:buFont typeface="Times" pitchFamily="18" charset="0"/>
              <a:buNone/>
            </a:pPr>
            <a:r>
              <a:rPr lang="it-IT" sz="900">
                <a:solidFill>
                  <a:schemeClr val="tx1"/>
                </a:solidFill>
                <a:latin typeface="Arial" charset="0"/>
              </a:rPr>
              <a:t>BASE: TOTALE CAMPIONE</a:t>
            </a:r>
          </a:p>
        </p:txBody>
      </p:sp>
      <p:sp>
        <p:nvSpPr>
          <p:cNvPr id="11" name="Text Box 3"/>
          <p:cNvSpPr txBox="1">
            <a:spLocks noChangeArrowheads="1"/>
          </p:cNvSpPr>
          <p:nvPr/>
        </p:nvSpPr>
        <p:spPr bwMode="auto">
          <a:xfrm>
            <a:off x="755650" y="1000125"/>
            <a:ext cx="8137525" cy="620713"/>
          </a:xfrm>
          <a:prstGeom prst="rect">
            <a:avLst/>
          </a:prstGeom>
          <a:noFill/>
          <a:ln w="9525">
            <a:noFill/>
            <a:miter lim="800000"/>
            <a:headEnd/>
            <a:tailEnd/>
          </a:ln>
        </p:spPr>
        <p:txBody>
          <a:bodyPr lIns="169695" tIns="124443" rIns="169695" bIns="124443" anchor="ctr">
            <a:spAutoFit/>
          </a:bodyPr>
          <a:lstStyle/>
          <a:p>
            <a:pPr marL="266700" indent="-266700" defTabSz="957263">
              <a:buClr>
                <a:srgbClr val="000000"/>
              </a:buClr>
              <a:buSzPct val="100000"/>
              <a:buFontTx/>
              <a:buBlip>
                <a:blip r:embed="rId2"/>
              </a:buBlip>
              <a:defRPr/>
            </a:pPr>
            <a:r>
              <a:rPr lang="it-IT" sz="1200" dirty="0">
                <a:solidFill>
                  <a:schemeClr val="tx1"/>
                </a:solidFill>
                <a:latin typeface="+mn-lt"/>
                <a:cs typeface="Arial" pitchFamily="34" charset="0"/>
              </a:rPr>
              <a:t>Vorrei che lei esprimesse il suo giudizio globale circa la qualità del servizio idrico fornitole, negli ultimi 6 mesi, da Acquedotto del Fiora spa, dando un voto da 1 a 10, dove 1 significa pessimo e 10 ottimo.</a:t>
            </a:r>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0753" name="Object 4"/>
          <p:cNvGraphicFramePr>
            <a:graphicFrameLocks noGrp="1" noChangeAspect="1"/>
          </p:cNvGraphicFramePr>
          <p:nvPr>
            <p:ph sz="half" idx="1"/>
          </p:nvPr>
        </p:nvGraphicFramePr>
        <p:xfrm>
          <a:off x="1208088" y="1258888"/>
          <a:ext cx="6843712" cy="3600450"/>
        </p:xfrm>
        <a:graphic>
          <a:graphicData uri="http://schemas.openxmlformats.org/presentationml/2006/ole">
            <p:oleObj spid="_x0000_s330753" r:id="rId3" imgW="6846401" imgH="3596952" progId="Excel.Chart.8">
              <p:embed/>
            </p:oleObj>
          </a:graphicData>
        </a:graphic>
      </p:graphicFrame>
      <p:sp>
        <p:nvSpPr>
          <p:cNvPr id="65571" name="Text Box 10"/>
          <p:cNvSpPr txBox="1">
            <a:spLocks noChangeArrowheads="1"/>
          </p:cNvSpPr>
          <p:nvPr/>
        </p:nvSpPr>
        <p:spPr bwMode="auto">
          <a:xfrm>
            <a:off x="5505450" y="5289550"/>
            <a:ext cx="3429000" cy="371475"/>
          </a:xfrm>
          <a:prstGeom prst="rect">
            <a:avLst/>
          </a:prstGeom>
          <a:noFill/>
          <a:ln w="12700" algn="ctr">
            <a:noFill/>
            <a:miter lim="800000"/>
            <a:headEnd/>
            <a:tailEnd/>
          </a:ln>
        </p:spPr>
        <p:txBody>
          <a:bodyPr lIns="90000" tIns="46800" rIns="90000" bIns="46800">
            <a:spAutoFit/>
          </a:bodyPr>
          <a:lstStyle/>
          <a:p>
            <a:pPr defTabSz="449263">
              <a:buClr>
                <a:srgbClr val="000000"/>
              </a:buClr>
              <a:buSzPct val="100000"/>
              <a:buFont typeface="Times" pitchFamily="18" charset="0"/>
              <a:buNone/>
              <a:defRPr/>
            </a:pPr>
            <a:r>
              <a:rPr lang="it-IT" sz="900" dirty="0">
                <a:solidFill>
                  <a:schemeClr val="tx1"/>
                </a:solidFill>
                <a:latin typeface="+mn-lt"/>
              </a:rPr>
              <a:t>BASE: COLORO CHE SI ERANO RECATI PIU’ VOLTE ALLO SPORTELLO </a:t>
            </a:r>
            <a:r>
              <a:rPr lang="it-IT" sz="900" dirty="0">
                <a:solidFill>
                  <a:schemeClr val="tx1"/>
                </a:solidFill>
                <a:latin typeface="+mn-lt"/>
              </a:rPr>
              <a:t>(15%)</a:t>
            </a:r>
            <a:endParaRPr lang="it-IT" sz="900" dirty="0">
              <a:solidFill>
                <a:schemeClr val="tx1"/>
              </a:solidFill>
              <a:latin typeface="+mn-lt"/>
            </a:endParaRPr>
          </a:p>
        </p:txBody>
      </p:sp>
      <p:sp>
        <p:nvSpPr>
          <p:cNvPr id="330755"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pPr>
            <a:r>
              <a:rPr lang="it-IT" sz="1800">
                <a:solidFill>
                  <a:schemeClr val="bg1"/>
                </a:solidFill>
              </a:rPr>
              <a:t>CALL BACK SPORTELLO</a:t>
            </a:r>
          </a:p>
          <a:p>
            <a:pPr defTabSz="449263">
              <a:buClr>
                <a:srgbClr val="000000"/>
              </a:buClr>
              <a:buSzPct val="100000"/>
              <a:buFont typeface="Times" pitchFamily="18" charset="0"/>
              <a:buNone/>
            </a:pPr>
            <a:r>
              <a:rPr lang="it-IT" sz="1800" i="1">
                <a:solidFill>
                  <a:schemeClr val="bg1"/>
                </a:solidFill>
              </a:rPr>
              <a:t>Precedente esperienza</a:t>
            </a:r>
          </a:p>
        </p:txBody>
      </p:sp>
      <p:sp>
        <p:nvSpPr>
          <p:cNvPr id="330756" name="Rectangle 3"/>
          <p:cNvSpPr>
            <a:spLocks noChangeArrowheads="1"/>
          </p:cNvSpPr>
          <p:nvPr/>
        </p:nvSpPr>
        <p:spPr bwMode="auto">
          <a:xfrm>
            <a:off x="747713" y="1077913"/>
            <a:ext cx="8216900" cy="447675"/>
          </a:xfrm>
          <a:prstGeom prst="rect">
            <a:avLst/>
          </a:prstGeom>
          <a:noFill/>
          <a:ln w="9525">
            <a:noFill/>
            <a:miter lim="800000"/>
            <a:headEnd/>
            <a:tailEnd/>
          </a:ln>
        </p:spPr>
        <p:txBody>
          <a:bodyPr lIns="90000" tIns="46800" rIns="90000" bIns="46800"/>
          <a:lstStyle/>
          <a:p>
            <a:pPr marL="265113" indent="-265113" algn="just">
              <a:spcBef>
                <a:spcPct val="20000"/>
              </a:spcBef>
              <a:buFontTx/>
              <a:buBlip>
                <a:blip r:embed="rId4"/>
              </a:buBlip>
            </a:pPr>
            <a:r>
              <a:rPr lang="it-IT" sz="1200">
                <a:solidFill>
                  <a:schemeClr val="tx1"/>
                </a:solidFill>
                <a:latin typeface="Arial" charset="0"/>
              </a:rPr>
              <a:t>Relativamente alla visita allo sportello di cui abbiamo appena parlato era la prima o si era trattato di una visita successiva ad altre? </a:t>
            </a:r>
          </a:p>
        </p:txBody>
      </p:sp>
      <p:sp>
        <p:nvSpPr>
          <p:cNvPr id="65566" name="Text Box 6"/>
          <p:cNvSpPr txBox="1">
            <a:spLocks noChangeArrowheads="1"/>
          </p:cNvSpPr>
          <p:nvPr/>
        </p:nvSpPr>
        <p:spPr bwMode="auto">
          <a:xfrm>
            <a:off x="5219700" y="3275013"/>
            <a:ext cx="3832225" cy="620712"/>
          </a:xfrm>
          <a:prstGeom prst="rect">
            <a:avLst/>
          </a:prstGeom>
          <a:noFill/>
          <a:ln w="9525">
            <a:noFill/>
            <a:miter lim="800000"/>
            <a:headEnd/>
            <a:tailEnd/>
          </a:ln>
        </p:spPr>
        <p:txBody>
          <a:bodyPr lIns="169695" tIns="124443" rIns="169695" bIns="124443" anchor="ctr">
            <a:spAutoFit/>
          </a:bodyPr>
          <a:lstStyle/>
          <a:p>
            <a:pPr marL="177800" indent="-177800" defTabSz="957263">
              <a:buClr>
                <a:srgbClr val="000000"/>
              </a:buClr>
              <a:buSzPct val="100000"/>
              <a:buFont typeface="Times" pitchFamily="18" charset="0"/>
              <a:buBlip>
                <a:blip r:embed="rId4"/>
              </a:buBlip>
              <a:defRPr/>
            </a:pPr>
            <a:r>
              <a:rPr lang="it-IT" sz="1200" dirty="0">
                <a:solidFill>
                  <a:schemeClr val="tx1"/>
                </a:solidFill>
                <a:latin typeface="+mn-lt"/>
                <a:cs typeface="Arial" pitchFamily="34" charset="0"/>
              </a:rPr>
              <a:t>Quante altre volte si era già recato allo sportello </a:t>
            </a:r>
            <a:r>
              <a:rPr lang="it-IT" sz="1200" dirty="0">
                <a:solidFill>
                  <a:schemeClr val="tx1"/>
                </a:solidFill>
                <a:latin typeface="+mn-lt"/>
                <a:cs typeface="Arial" pitchFamily="34" charset="0"/>
              </a:rPr>
              <a:t>per concludere la stessa pratica? </a:t>
            </a:r>
            <a:endParaRPr lang="it-IT" sz="1200" dirty="0">
              <a:solidFill>
                <a:schemeClr val="tx1"/>
              </a:solidFill>
              <a:latin typeface="+mn-lt"/>
              <a:cs typeface="Arial" pitchFamily="34" charset="0"/>
            </a:endParaRPr>
          </a:p>
        </p:txBody>
      </p:sp>
      <p:grpSp>
        <p:nvGrpSpPr>
          <p:cNvPr id="2" name="Group 3"/>
          <p:cNvGrpSpPr>
            <a:grpSpLocks/>
          </p:cNvGrpSpPr>
          <p:nvPr/>
        </p:nvGrpSpPr>
        <p:grpSpPr bwMode="auto">
          <a:xfrm rot="5400000">
            <a:off x="7059612" y="2630659"/>
            <a:ext cx="500065" cy="357189"/>
            <a:chOff x="2629" y="2115"/>
            <a:chExt cx="342" cy="226"/>
          </a:xfrm>
          <a:solidFill>
            <a:srgbClr val="FFC000"/>
          </a:solidFill>
        </p:grpSpPr>
        <p:sp>
          <p:nvSpPr>
            <p:cNvPr id="65564" name="AutoShape 4"/>
            <p:cNvSpPr>
              <a:spLocks noChangeArrowheads="1"/>
            </p:cNvSpPr>
            <p:nvPr/>
          </p:nvSpPr>
          <p:spPr bwMode="auto">
            <a:xfrm>
              <a:off x="2789" y="2115"/>
              <a:ext cx="182" cy="226"/>
            </a:xfrm>
            <a:prstGeom prst="chevron">
              <a:avLst>
                <a:gd name="adj" fmla="val 25000"/>
              </a:avLst>
            </a:prstGeom>
            <a:grpFill/>
            <a:ln w="12700" algn="ctr">
              <a:noFill/>
              <a:miter lim="800000"/>
              <a:headEnd/>
              <a:tailEnd/>
            </a:ln>
          </p:spPr>
          <p:txBody>
            <a:bodyPr rot="10800000" vert="eaVert" wrap="none" lIns="90000" tIns="46800" rIns="90000" bIns="46800" anchor="ctr"/>
            <a:lstStyle/>
            <a:p>
              <a:pPr algn="ctr">
                <a:buClr>
                  <a:srgbClr val="000000"/>
                </a:buClr>
                <a:buSzPct val="100000"/>
                <a:buFont typeface="Times" pitchFamily="18" charset="0"/>
                <a:buNone/>
                <a:defRPr/>
              </a:pPr>
              <a:endParaRPr lang="it-IT" b="1"/>
            </a:p>
          </p:txBody>
        </p:sp>
        <p:sp>
          <p:nvSpPr>
            <p:cNvPr id="65565" name="AutoShape 5"/>
            <p:cNvSpPr>
              <a:spLocks noChangeArrowheads="1"/>
            </p:cNvSpPr>
            <p:nvPr/>
          </p:nvSpPr>
          <p:spPr bwMode="auto">
            <a:xfrm>
              <a:off x="2629" y="2115"/>
              <a:ext cx="182" cy="226"/>
            </a:xfrm>
            <a:prstGeom prst="chevron">
              <a:avLst>
                <a:gd name="adj" fmla="val 25000"/>
              </a:avLst>
            </a:prstGeom>
            <a:grpFill/>
            <a:ln w="12700" algn="ctr">
              <a:noFill/>
              <a:miter lim="800000"/>
              <a:headEnd/>
              <a:tailEnd/>
            </a:ln>
          </p:spPr>
          <p:txBody>
            <a:bodyPr rot="10800000" vert="eaVert" wrap="none" lIns="90000" tIns="46800" rIns="90000" bIns="46800" anchor="ctr"/>
            <a:lstStyle/>
            <a:p>
              <a:pPr algn="ctr">
                <a:buClr>
                  <a:srgbClr val="000000"/>
                </a:buClr>
                <a:buSzPct val="100000"/>
                <a:buFont typeface="Times" pitchFamily="18" charset="0"/>
                <a:buNone/>
                <a:defRPr/>
              </a:pPr>
              <a:endParaRPr lang="it-IT" b="1"/>
            </a:p>
          </p:txBody>
        </p:sp>
      </p:grpSp>
      <p:graphicFrame>
        <p:nvGraphicFramePr>
          <p:cNvPr id="27" name="Tabella 26"/>
          <p:cNvGraphicFramePr>
            <a:graphicFrameLocks noGrp="1"/>
          </p:cNvGraphicFramePr>
          <p:nvPr/>
        </p:nvGraphicFramePr>
        <p:xfrm>
          <a:off x="5800725" y="3921125"/>
          <a:ext cx="2571750" cy="963613"/>
        </p:xfrm>
        <a:graphic>
          <a:graphicData uri="http://schemas.openxmlformats.org/drawingml/2006/table">
            <a:tbl>
              <a:tblPr>
                <a:tableStyleId>{9D7B26C5-4107-4FEC-AEDC-1716B250A1EF}</a:tableStyleId>
              </a:tblPr>
              <a:tblGrid>
                <a:gridCol w="1988496"/>
                <a:gridCol w="583272"/>
              </a:tblGrid>
              <a:tr h="321471">
                <a:tc>
                  <a:txBody>
                    <a:bodyPr/>
                    <a:lstStyle/>
                    <a:p>
                      <a:pPr marL="0" algn="l" defTabSz="914400" rtl="0" eaLnBrk="1" fontAlgn="ctr" latinLnBrk="0" hangingPunct="1"/>
                      <a:r>
                        <a:rPr lang="it-IT" sz="1200" u="none" strike="noStrike" kern="1200" dirty="0" smtClean="0">
                          <a:ln>
                            <a:noFill/>
                          </a:ln>
                          <a:solidFill>
                            <a:schemeClr val="tx1"/>
                          </a:solidFill>
                          <a:latin typeface="+mn-lt"/>
                          <a:ea typeface="+mn-ea"/>
                          <a:cs typeface="+mn-cs"/>
                        </a:rPr>
                        <a:t>UNA VOLTA</a:t>
                      </a:r>
                      <a:endParaRPr lang="it-IT" sz="1200" u="none" strike="noStrike" kern="1200" dirty="0">
                        <a:ln>
                          <a:noFill/>
                        </a:ln>
                        <a:solidFill>
                          <a:schemeClr val="tx1"/>
                        </a:solidFill>
                        <a:latin typeface="+mn-lt"/>
                        <a:ea typeface="+mn-ea"/>
                        <a:cs typeface="+mn-cs"/>
                      </a:endParaRPr>
                    </a:p>
                  </a:txBody>
                  <a:tcPr anchor="ctr">
                    <a:lnL w="28575" cap="flat" cmpd="sng" algn="ctr">
                      <a:solidFill>
                        <a:srgbClr val="FFC000"/>
                      </a:solidFill>
                      <a:prstDash val="solid"/>
                      <a:round/>
                      <a:headEnd type="none" w="med" len="med"/>
                      <a:tailEnd type="none" w="med" len="med"/>
                    </a:lnL>
                    <a:lnT w="28575" cap="flat" cmpd="sng" algn="ctr">
                      <a:solidFill>
                        <a:srgbClr val="FFC000"/>
                      </a:solidFill>
                      <a:prstDash val="solid"/>
                      <a:round/>
                      <a:headEnd type="none" w="med" len="med"/>
                      <a:tailEnd type="none" w="med" len="med"/>
                    </a:lnT>
                  </a:tcPr>
                </a:tc>
                <a:tc>
                  <a:txBody>
                    <a:bodyPr/>
                    <a:lstStyle/>
                    <a:p>
                      <a:pPr algn="ctr" fontAlgn="ctr"/>
                      <a:r>
                        <a:rPr lang="it-IT" sz="1200" b="0" i="0" u="none" strike="noStrike" dirty="0" smtClean="0">
                          <a:latin typeface="Arial"/>
                        </a:rPr>
                        <a:t>29%</a:t>
                      </a:r>
                      <a:endParaRPr lang="it-IT" sz="1200" b="0" i="0" u="none" strike="noStrike" dirty="0">
                        <a:latin typeface="Arial"/>
                      </a:endParaRPr>
                    </a:p>
                  </a:txBody>
                  <a:tcPr marL="9525" marR="9525" marT="9525" marB="0" anchor="ctr">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tcPr>
                </a:tc>
              </a:tr>
              <a:tr h="321471">
                <a:tc>
                  <a:txBody>
                    <a:bodyPr/>
                    <a:lstStyle/>
                    <a:p>
                      <a:pPr marL="0" algn="l" defTabSz="914400" rtl="0" eaLnBrk="1" fontAlgn="ctr" latinLnBrk="0" hangingPunct="1"/>
                      <a:r>
                        <a:rPr lang="it-IT" sz="1200" u="none" strike="noStrike" kern="1200" dirty="0" smtClean="0">
                          <a:ln>
                            <a:noFill/>
                          </a:ln>
                          <a:solidFill>
                            <a:schemeClr val="tx1"/>
                          </a:solidFill>
                          <a:latin typeface="+mn-lt"/>
                          <a:ea typeface="+mn-ea"/>
                          <a:cs typeface="+mn-cs"/>
                        </a:rPr>
                        <a:t>DUE VOLTE</a:t>
                      </a:r>
                      <a:endParaRPr lang="it-IT" sz="1200" u="none" strike="noStrike" kern="1200" dirty="0">
                        <a:ln>
                          <a:noFill/>
                        </a:ln>
                        <a:solidFill>
                          <a:schemeClr val="tx1"/>
                        </a:solidFill>
                        <a:latin typeface="+mn-lt"/>
                        <a:ea typeface="+mn-ea"/>
                        <a:cs typeface="+mn-cs"/>
                      </a:endParaRPr>
                    </a:p>
                  </a:txBody>
                  <a:tcPr anchor="ctr">
                    <a:lnL w="28575" cap="flat" cmpd="sng" algn="ctr">
                      <a:solidFill>
                        <a:srgbClr val="FFC000"/>
                      </a:solidFill>
                      <a:prstDash val="solid"/>
                      <a:round/>
                      <a:headEnd type="none" w="med" len="med"/>
                      <a:tailEnd type="none" w="med" len="med"/>
                    </a:lnL>
                  </a:tcPr>
                </a:tc>
                <a:tc>
                  <a:txBody>
                    <a:bodyPr/>
                    <a:lstStyle/>
                    <a:p>
                      <a:pPr algn="ctr" fontAlgn="ctr"/>
                      <a:r>
                        <a:rPr lang="it-IT" sz="1200" b="0" i="0" u="none" strike="noStrike" dirty="0" smtClean="0">
                          <a:latin typeface="Arial"/>
                        </a:rPr>
                        <a:t>45%</a:t>
                      </a:r>
                      <a:endParaRPr lang="it-IT" sz="1200" b="0" i="0" u="none" strike="noStrike" dirty="0">
                        <a:latin typeface="Arial"/>
                      </a:endParaRPr>
                    </a:p>
                  </a:txBody>
                  <a:tcPr marL="9525" marR="9525" marT="9525" marB="0" anchor="ctr">
                    <a:lnR w="28575" cap="flat" cmpd="sng" algn="ctr">
                      <a:solidFill>
                        <a:srgbClr val="FFC000"/>
                      </a:solidFill>
                      <a:prstDash val="solid"/>
                      <a:round/>
                      <a:headEnd type="none" w="med" len="med"/>
                      <a:tailEnd type="none" w="med" len="med"/>
                    </a:lnR>
                  </a:tcPr>
                </a:tc>
              </a:tr>
              <a:tr h="321471">
                <a:tc>
                  <a:txBody>
                    <a:bodyPr/>
                    <a:lstStyle/>
                    <a:p>
                      <a:pPr marL="0" algn="l" defTabSz="914400" rtl="0" eaLnBrk="1" fontAlgn="ctr" latinLnBrk="0" hangingPunct="1"/>
                      <a:r>
                        <a:rPr lang="it-IT" sz="1200" u="none" strike="noStrike" kern="1200" dirty="0" smtClean="0">
                          <a:ln>
                            <a:noFill/>
                          </a:ln>
                          <a:solidFill>
                            <a:schemeClr val="tx1"/>
                          </a:solidFill>
                          <a:latin typeface="+mn-lt"/>
                          <a:ea typeface="+mn-ea"/>
                          <a:cs typeface="+mn-cs"/>
                        </a:rPr>
                        <a:t>OLTRE DUE VOLTE</a:t>
                      </a:r>
                      <a:endParaRPr lang="it-IT" sz="1200" u="none" strike="noStrike" kern="1200" dirty="0">
                        <a:ln>
                          <a:noFill/>
                        </a:ln>
                        <a:solidFill>
                          <a:schemeClr val="tx1"/>
                        </a:solidFill>
                        <a:latin typeface="+mn-lt"/>
                        <a:ea typeface="+mn-ea"/>
                        <a:cs typeface="+mn-cs"/>
                      </a:endParaRPr>
                    </a:p>
                  </a:txBody>
                  <a:tcPr anchor="ctr">
                    <a:lnL w="28575" cap="flat" cmpd="sng" algn="ctr">
                      <a:solidFill>
                        <a:srgbClr val="FFC000"/>
                      </a:solidFill>
                      <a:prstDash val="solid"/>
                      <a:round/>
                      <a:headEnd type="none" w="med" len="med"/>
                      <a:tailEnd type="none" w="med" len="med"/>
                    </a:lnL>
                    <a:lnB w="28575" cap="flat" cmpd="sng" algn="ctr">
                      <a:solidFill>
                        <a:srgbClr val="FFC000"/>
                      </a:solidFill>
                      <a:prstDash val="solid"/>
                      <a:round/>
                      <a:headEnd type="none" w="med" len="med"/>
                      <a:tailEnd type="none" w="med" len="med"/>
                    </a:lnB>
                  </a:tcPr>
                </a:tc>
                <a:tc>
                  <a:txBody>
                    <a:bodyPr/>
                    <a:lstStyle/>
                    <a:p>
                      <a:pPr algn="ctr" fontAlgn="ctr"/>
                      <a:r>
                        <a:rPr lang="it-IT" sz="1200" b="0" i="0" u="none" strike="noStrike" dirty="0" smtClean="0">
                          <a:latin typeface="Arial"/>
                        </a:rPr>
                        <a:t>26%</a:t>
                      </a:r>
                      <a:endParaRPr lang="it-IT" sz="1200" b="0" i="0" u="none" strike="noStrike" dirty="0">
                        <a:latin typeface="Arial"/>
                      </a:endParaRPr>
                    </a:p>
                  </a:txBody>
                  <a:tcPr marL="9525" marR="9525" marT="9525" marB="0" anchor="ctr">
                    <a:lnR w="28575" cap="flat" cmpd="sng" algn="ctr">
                      <a:solidFill>
                        <a:srgbClr val="FFC000"/>
                      </a:solidFill>
                      <a:prstDash val="solid"/>
                      <a:round/>
                      <a:headEnd type="none" w="med" len="med"/>
                      <a:tailEnd type="none" w="med" len="med"/>
                    </a:lnR>
                    <a:lnB w="28575" cap="flat" cmpd="sng" algn="ctr">
                      <a:solidFill>
                        <a:srgbClr val="FFC000"/>
                      </a:solidFill>
                      <a:prstDash val="solid"/>
                      <a:round/>
                      <a:headEnd type="none" w="med" len="med"/>
                      <a:tailEnd type="none" w="med" len="med"/>
                    </a:lnB>
                  </a:tcPr>
                </a:tc>
              </a:tr>
            </a:tbl>
          </a:graphicData>
        </a:graphic>
      </p:graphicFrame>
      <p:sp>
        <p:nvSpPr>
          <p:cNvPr id="330770"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PRECEDENTE ESPERIENZA /1</a:t>
            </a:r>
            <a:endParaRPr lang="it-IT" sz="2100" i="1">
              <a:solidFill>
                <a:srgbClr val="3366CC"/>
              </a:solidFill>
              <a:cs typeface="Arial" charset="0"/>
            </a:endParaRPr>
          </a:p>
        </p:txBody>
      </p:sp>
      <p:sp>
        <p:nvSpPr>
          <p:cNvPr id="13" name="Segnaposto numero diapositiva 12"/>
          <p:cNvSpPr>
            <a:spLocks noGrp="1"/>
          </p:cNvSpPr>
          <p:nvPr>
            <p:ph type="sldNum" sz="quarter" idx="10"/>
          </p:nvPr>
        </p:nvSpPr>
        <p:spPr/>
        <p:txBody>
          <a:bodyPr/>
          <a:lstStyle/>
          <a:p>
            <a:pPr>
              <a:defRPr/>
            </a:pPr>
            <a:fld id="{90C85BA0-9070-4936-8F3F-4EE33233C6E9}" type="slidenum">
              <a:rPr lang="it-IT" smtClean="0"/>
              <a:pPr>
                <a:defRPr/>
              </a:pPr>
              <a:t>150</a:t>
            </a:fld>
            <a:endParaRPr lang="it-IT"/>
          </a:p>
        </p:txBody>
      </p:sp>
      <p:sp>
        <p:nvSpPr>
          <p:cNvPr id="14" name="Text Box 10"/>
          <p:cNvSpPr txBox="1">
            <a:spLocks noChangeArrowheads="1"/>
          </p:cNvSpPr>
          <p:nvPr/>
        </p:nvSpPr>
        <p:spPr bwMode="auto">
          <a:xfrm>
            <a:off x="1524000" y="3862388"/>
            <a:ext cx="3714750" cy="787400"/>
          </a:xfrm>
          <a:prstGeom prst="rect">
            <a:avLst/>
          </a:prstGeom>
          <a:noFill/>
          <a:ln w="12700" algn="ctr">
            <a:noFill/>
            <a:miter lim="800000"/>
            <a:headEnd/>
            <a:tailEnd/>
          </a:ln>
        </p:spPr>
        <p:txBody>
          <a:bodyPr lIns="90000" tIns="46800" rIns="90000" bIns="46800">
            <a:spAutoFit/>
          </a:bodyPr>
          <a:lstStyle/>
          <a:p>
            <a:pPr defTabSz="449263">
              <a:buClr>
                <a:srgbClr val="000000"/>
              </a:buClr>
              <a:buSzPct val="100000"/>
              <a:buFont typeface="Times" pitchFamily="18" charset="0"/>
              <a:buNone/>
              <a:defRPr/>
            </a:pPr>
            <a:r>
              <a:rPr lang="it-IT" sz="900" dirty="0">
                <a:solidFill>
                  <a:schemeClr val="tx1"/>
                </a:solidFill>
                <a:latin typeface="+mn-lt"/>
              </a:rPr>
              <a:t>UNIVERSO: </a:t>
            </a:r>
            <a:r>
              <a:rPr lang="it-IT" sz="900" dirty="0">
                <a:solidFill>
                  <a:schemeClr val="tx1"/>
                </a:solidFill>
                <a:latin typeface="Arial" charset="0"/>
              </a:rPr>
              <a:t>229.490</a:t>
            </a:r>
            <a:r>
              <a:rPr lang="it-IT" sz="900" dirty="0">
                <a:solidFill>
                  <a:schemeClr val="tx1"/>
                </a:solidFill>
                <a:latin typeface="+mn-lt"/>
              </a:rPr>
              <a:t> UTENZE</a:t>
            </a:r>
          </a:p>
          <a:p>
            <a:pPr defTabSz="449263">
              <a:buClr>
                <a:srgbClr val="000000"/>
              </a:buClr>
              <a:buSzPct val="100000"/>
              <a:buFont typeface="Times" pitchFamily="18" charset="0"/>
              <a:buNone/>
              <a:defRPr/>
            </a:pPr>
            <a:r>
              <a:rPr lang="it-IT" sz="900" dirty="0">
                <a:solidFill>
                  <a:schemeClr val="tx1"/>
                </a:solidFill>
                <a:latin typeface="+mn-lt"/>
              </a:rPr>
              <a:t>BASE: SI SONO RECATI AGLI SPORTELLI </a:t>
            </a:r>
            <a:r>
              <a:rPr lang="it-IT" sz="900" dirty="0">
                <a:solidFill>
                  <a:srgbClr val="000000"/>
                </a:solidFill>
                <a:cs typeface="Arial" pitchFamily="34" charset="0"/>
              </a:rPr>
              <a:t>ACQUEDOTTO DEL </a:t>
            </a:r>
            <a:r>
              <a:rPr lang="it-IT" sz="900" dirty="0">
                <a:solidFill>
                  <a:srgbClr val="000000"/>
                </a:solidFill>
                <a:cs typeface="Arial" pitchFamily="34" charset="0"/>
              </a:rPr>
              <a:t>FIORA di GROSSETO E SIENA </a:t>
            </a:r>
            <a:r>
              <a:rPr lang="it-IT" sz="900" dirty="0">
                <a:solidFill>
                  <a:schemeClr val="tx1"/>
                </a:solidFill>
                <a:latin typeface="+mn-lt"/>
              </a:rPr>
              <a:t>NEI GIORNI PRIMA DELL’INTERVISTA (202 CASI AD HOC)</a:t>
            </a:r>
            <a:endParaRPr lang="it-IT" sz="900" dirty="0">
              <a:solidFill>
                <a:schemeClr val="tx1"/>
              </a:solidFill>
              <a:latin typeface="+mn-lt"/>
            </a:endParaRPr>
          </a:p>
          <a:p>
            <a:pPr defTabSz="449263">
              <a:buClr>
                <a:srgbClr val="000000"/>
              </a:buClr>
              <a:buSzPct val="100000"/>
              <a:buFont typeface="Times" pitchFamily="18" charset="0"/>
              <a:buNone/>
              <a:defRPr/>
            </a:pPr>
            <a:endParaRPr lang="it-IT" sz="900" dirty="0">
              <a:solidFill>
                <a:schemeClr val="tx1"/>
              </a:solidFill>
              <a:latin typeface="+mn-lt"/>
            </a:endParaRPr>
          </a:p>
        </p:txBody>
      </p:sp>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642" name="Line 3"/>
          <p:cNvSpPr>
            <a:spLocks noChangeShapeType="1"/>
          </p:cNvSpPr>
          <p:nvPr/>
        </p:nvSpPr>
        <p:spPr bwMode="auto">
          <a:xfrm>
            <a:off x="8101013" y="4973638"/>
            <a:ext cx="647700" cy="0"/>
          </a:xfrm>
          <a:prstGeom prst="line">
            <a:avLst/>
          </a:prstGeom>
          <a:noFill/>
          <a:ln w="3175">
            <a:noFill/>
            <a:round/>
            <a:headEnd/>
            <a:tailEnd/>
          </a:ln>
        </p:spPr>
        <p:txBody>
          <a:bodyPr lIns="90000" tIns="46800" rIns="90000" bIns="46800"/>
          <a:lstStyle/>
          <a:p>
            <a:endParaRPr lang="it-IT"/>
          </a:p>
        </p:txBody>
      </p:sp>
      <p:sp>
        <p:nvSpPr>
          <p:cNvPr id="356643" name="Line 4"/>
          <p:cNvSpPr>
            <a:spLocks noChangeShapeType="1"/>
          </p:cNvSpPr>
          <p:nvPr/>
        </p:nvSpPr>
        <p:spPr bwMode="auto">
          <a:xfrm>
            <a:off x="8101013" y="3246438"/>
            <a:ext cx="0" cy="1727200"/>
          </a:xfrm>
          <a:prstGeom prst="line">
            <a:avLst/>
          </a:prstGeom>
          <a:noFill/>
          <a:ln w="57150">
            <a:solidFill>
              <a:schemeClr val="bg1"/>
            </a:solidFill>
            <a:round/>
            <a:headEnd/>
            <a:tailEnd/>
          </a:ln>
        </p:spPr>
        <p:txBody>
          <a:bodyPr lIns="90000" tIns="46800" rIns="90000" bIns="46800"/>
          <a:lstStyle/>
          <a:p>
            <a:endParaRPr lang="it-IT"/>
          </a:p>
        </p:txBody>
      </p:sp>
      <p:sp>
        <p:nvSpPr>
          <p:cNvPr id="356644" name="Text Box 5"/>
          <p:cNvSpPr txBox="1">
            <a:spLocks noChangeArrowheads="1"/>
          </p:cNvSpPr>
          <p:nvPr/>
        </p:nvSpPr>
        <p:spPr bwMode="auto">
          <a:xfrm>
            <a:off x="5364163" y="2205038"/>
            <a:ext cx="3492500" cy="436562"/>
          </a:xfrm>
          <a:prstGeom prst="rect">
            <a:avLst/>
          </a:prstGeom>
          <a:noFill/>
          <a:ln w="9525">
            <a:noFill/>
            <a:miter lim="800000"/>
            <a:headEnd/>
            <a:tailEnd/>
          </a:ln>
        </p:spPr>
        <p:txBody>
          <a:bodyPr lIns="169695" tIns="124443" rIns="169695" bIns="124443" anchor="ctr">
            <a:spAutoFit/>
          </a:bodyPr>
          <a:lstStyle/>
          <a:p>
            <a:pPr marL="177800" indent="-177800" defTabSz="957263">
              <a:buClr>
                <a:srgbClr val="000000"/>
              </a:buClr>
              <a:buSzPct val="100000"/>
              <a:buFont typeface="Times" pitchFamily="18" charset="0"/>
              <a:buBlip>
                <a:blip r:embed="rId3"/>
              </a:buBlip>
            </a:pPr>
            <a:r>
              <a:rPr lang="it-IT" sz="1200">
                <a:solidFill>
                  <a:schemeClr val="tx1"/>
                </a:solidFill>
                <a:latin typeface="Arial" charset="0"/>
              </a:rPr>
              <a:t>Quali</a:t>
            </a:r>
            <a:r>
              <a:rPr lang="it-IT" sz="1200">
                <a:solidFill>
                  <a:schemeClr val="accent2"/>
                </a:solidFill>
                <a:cs typeface="Arial" charset="0"/>
              </a:rPr>
              <a:t> </a:t>
            </a:r>
            <a:r>
              <a:rPr lang="it-IT" sz="1200">
                <a:solidFill>
                  <a:schemeClr val="tx1"/>
                </a:solidFill>
                <a:latin typeface="Arial" charset="0"/>
              </a:rPr>
              <a:t>tra questi? </a:t>
            </a:r>
            <a:r>
              <a:rPr lang="it-IT" sz="1200" i="1">
                <a:solidFill>
                  <a:schemeClr val="tx1"/>
                </a:solidFill>
                <a:latin typeface="Arial" charset="0"/>
              </a:rPr>
              <a:t>(risposta multipla)</a:t>
            </a:r>
            <a:r>
              <a:rPr lang="it-IT" sz="1200">
                <a:solidFill>
                  <a:schemeClr val="tx1"/>
                </a:solidFill>
                <a:latin typeface="Arial" charset="0"/>
              </a:rPr>
              <a:t> </a:t>
            </a:r>
          </a:p>
        </p:txBody>
      </p:sp>
      <p:graphicFrame>
        <p:nvGraphicFramePr>
          <p:cNvPr id="356641" name="Object 289"/>
          <p:cNvGraphicFramePr>
            <a:graphicFrameLocks noGrp="1" noChangeAspect="1"/>
          </p:cNvGraphicFramePr>
          <p:nvPr>
            <p:ph sz="half" idx="1"/>
          </p:nvPr>
        </p:nvGraphicFramePr>
        <p:xfrm>
          <a:off x="323850" y="1557338"/>
          <a:ext cx="5765800" cy="3798887"/>
        </p:xfrm>
        <a:graphic>
          <a:graphicData uri="http://schemas.openxmlformats.org/presentationml/2006/ole">
            <p:oleObj spid="_x0000_s356641" name="Foglio di lavoro" r:id="rId4" imgW="9467906" imgH="6238975" progId="Excel.Sheet.8">
              <p:embed/>
            </p:oleObj>
          </a:graphicData>
        </a:graphic>
      </p:graphicFrame>
      <p:grpSp>
        <p:nvGrpSpPr>
          <p:cNvPr id="356645" name="Group 8"/>
          <p:cNvGrpSpPr>
            <a:grpSpLocks/>
          </p:cNvGrpSpPr>
          <p:nvPr/>
        </p:nvGrpSpPr>
        <p:grpSpPr bwMode="auto">
          <a:xfrm>
            <a:off x="4572000" y="2349500"/>
            <a:ext cx="574675" cy="215900"/>
            <a:chOff x="2629" y="2115"/>
            <a:chExt cx="342" cy="226"/>
          </a:xfrm>
        </p:grpSpPr>
        <p:sp>
          <p:nvSpPr>
            <p:cNvPr id="356652" name="AutoShape 9"/>
            <p:cNvSpPr>
              <a:spLocks noChangeArrowheads="1"/>
            </p:cNvSpPr>
            <p:nvPr/>
          </p:nvSpPr>
          <p:spPr bwMode="auto">
            <a:xfrm>
              <a:off x="2789" y="2115"/>
              <a:ext cx="182" cy="226"/>
            </a:xfrm>
            <a:prstGeom prst="chevron">
              <a:avLst>
                <a:gd name="adj" fmla="val 25000"/>
              </a:avLst>
            </a:prstGeom>
            <a:solidFill>
              <a:srgbClr val="008000"/>
            </a:solidFill>
            <a:ln w="12700" algn="ctr">
              <a:noFill/>
              <a:miter lim="800000"/>
              <a:headEnd/>
              <a:tailEnd/>
            </a:ln>
          </p:spPr>
          <p:txBody>
            <a:bodyPr wrap="none" lIns="90000" tIns="46800" rIns="90000" bIns="46800" anchor="ctr"/>
            <a:lstStyle/>
            <a:p>
              <a:pPr algn="ctr">
                <a:buClr>
                  <a:srgbClr val="000000"/>
                </a:buClr>
                <a:buSzPct val="100000"/>
                <a:buFont typeface="Times" pitchFamily="18" charset="0"/>
                <a:buNone/>
              </a:pPr>
              <a:endParaRPr lang="it-IT" b="1"/>
            </a:p>
          </p:txBody>
        </p:sp>
        <p:sp>
          <p:nvSpPr>
            <p:cNvPr id="356653" name="AutoShape 10"/>
            <p:cNvSpPr>
              <a:spLocks noChangeArrowheads="1"/>
            </p:cNvSpPr>
            <p:nvPr/>
          </p:nvSpPr>
          <p:spPr bwMode="auto">
            <a:xfrm>
              <a:off x="2629" y="2115"/>
              <a:ext cx="182" cy="226"/>
            </a:xfrm>
            <a:prstGeom prst="chevron">
              <a:avLst>
                <a:gd name="adj" fmla="val 25000"/>
              </a:avLst>
            </a:prstGeom>
            <a:solidFill>
              <a:srgbClr val="008000"/>
            </a:solidFill>
            <a:ln w="12700" algn="ctr">
              <a:noFill/>
              <a:miter lim="800000"/>
              <a:headEnd/>
              <a:tailEnd/>
            </a:ln>
          </p:spPr>
          <p:txBody>
            <a:bodyPr wrap="none" lIns="90000" tIns="46800" rIns="90000" bIns="46800" anchor="ctr"/>
            <a:lstStyle/>
            <a:p>
              <a:pPr algn="ctr">
                <a:buClr>
                  <a:srgbClr val="000000"/>
                </a:buClr>
                <a:buSzPct val="100000"/>
                <a:buFont typeface="Times" pitchFamily="18" charset="0"/>
                <a:buNone/>
              </a:pPr>
              <a:endParaRPr lang="it-IT" b="1"/>
            </a:p>
          </p:txBody>
        </p:sp>
      </p:grpSp>
      <p:sp>
        <p:nvSpPr>
          <p:cNvPr id="66604" name="Text Box 11"/>
          <p:cNvSpPr txBox="1">
            <a:spLocks noChangeArrowheads="1"/>
          </p:cNvSpPr>
          <p:nvPr/>
        </p:nvSpPr>
        <p:spPr bwMode="auto">
          <a:xfrm>
            <a:off x="5610225" y="2630488"/>
            <a:ext cx="3138488" cy="1079500"/>
          </a:xfrm>
          <a:prstGeom prst="rect">
            <a:avLst/>
          </a:prstGeom>
          <a:noFill/>
          <a:ln w="12700" algn="ctr">
            <a:solidFill>
              <a:srgbClr val="006600"/>
            </a:solidFill>
            <a:miter lim="800000"/>
            <a:headEnd/>
            <a:tailEnd/>
          </a:ln>
        </p:spPr>
        <p:txBody>
          <a:bodyPr lIns="90000" tIns="46800" rIns="90000" bIns="46800">
            <a:spAutoFit/>
          </a:bodyPr>
          <a:lstStyle/>
          <a:p>
            <a:pPr defTabSz="449263">
              <a:lnSpc>
                <a:spcPct val="150000"/>
              </a:lnSpc>
              <a:spcBef>
                <a:spcPts val="600"/>
              </a:spcBef>
              <a:buClr>
                <a:srgbClr val="000000"/>
              </a:buClr>
              <a:buSzPct val="100000"/>
              <a:buFont typeface="Times" pitchFamily="18" charset="0"/>
              <a:buNone/>
              <a:defRPr/>
            </a:pPr>
            <a:r>
              <a:rPr lang="it-IT" sz="1200" b="1" i="1" dirty="0">
                <a:solidFill>
                  <a:schemeClr val="tx1"/>
                </a:solidFill>
                <a:latin typeface="+mn-lt"/>
              </a:rPr>
              <a:t>“Contatto telefonico al call center” (83%)</a:t>
            </a:r>
            <a:endParaRPr lang="it-IT" sz="1200" b="1" i="1" dirty="0">
              <a:solidFill>
                <a:schemeClr val="tx1"/>
              </a:solidFill>
              <a:latin typeface="+mn-lt"/>
            </a:endParaRPr>
          </a:p>
          <a:p>
            <a:pPr defTabSz="449263">
              <a:lnSpc>
                <a:spcPct val="150000"/>
              </a:lnSpc>
              <a:spcBef>
                <a:spcPts val="600"/>
              </a:spcBef>
              <a:buClr>
                <a:srgbClr val="000000"/>
              </a:buClr>
              <a:buSzPct val="100000"/>
              <a:buFont typeface="Times" pitchFamily="18" charset="0"/>
              <a:buNone/>
              <a:defRPr/>
            </a:pPr>
            <a:r>
              <a:rPr lang="it-IT" sz="1200" b="1" i="1" dirty="0">
                <a:solidFill>
                  <a:schemeClr val="tx1"/>
                </a:solidFill>
                <a:latin typeface="+mn-lt"/>
              </a:rPr>
              <a:t>“</a:t>
            </a:r>
            <a:r>
              <a:rPr lang="it-IT" sz="1200" b="1" i="1" dirty="0">
                <a:solidFill>
                  <a:schemeClr val="tx1"/>
                </a:solidFill>
                <a:latin typeface="+mn-lt"/>
              </a:rPr>
              <a:t>Invio </a:t>
            </a:r>
            <a:r>
              <a:rPr lang="it-IT" sz="1200" b="1" i="1" dirty="0">
                <a:solidFill>
                  <a:schemeClr val="tx1"/>
                </a:solidFill>
                <a:latin typeface="+mn-lt"/>
              </a:rPr>
              <a:t>di corrispondenza” (14%)</a:t>
            </a:r>
          </a:p>
          <a:p>
            <a:pPr defTabSz="449263">
              <a:lnSpc>
                <a:spcPct val="150000"/>
              </a:lnSpc>
              <a:spcBef>
                <a:spcPts val="600"/>
              </a:spcBef>
              <a:buClr>
                <a:srgbClr val="000000"/>
              </a:buClr>
              <a:buSzPct val="100000"/>
              <a:buFont typeface="Times" pitchFamily="18" charset="0"/>
              <a:buNone/>
              <a:defRPr/>
            </a:pPr>
            <a:r>
              <a:rPr lang="it-IT" sz="1200" b="1" i="1" dirty="0">
                <a:solidFill>
                  <a:schemeClr val="tx1"/>
                </a:solidFill>
                <a:latin typeface="+mn-lt"/>
              </a:rPr>
              <a:t>“Siti web” (6%)</a:t>
            </a:r>
          </a:p>
        </p:txBody>
      </p:sp>
      <p:sp>
        <p:nvSpPr>
          <p:cNvPr id="356647"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pPr>
            <a:r>
              <a:rPr lang="it-IT" sz="1800">
                <a:solidFill>
                  <a:schemeClr val="bg1"/>
                </a:solidFill>
              </a:rPr>
              <a:t>CALL BACK SPORTELLO</a:t>
            </a:r>
          </a:p>
          <a:p>
            <a:pPr defTabSz="449263">
              <a:buClr>
                <a:srgbClr val="000000"/>
              </a:buClr>
              <a:buSzPct val="100000"/>
              <a:buFont typeface="Times" pitchFamily="18" charset="0"/>
              <a:buNone/>
            </a:pPr>
            <a:r>
              <a:rPr lang="it-IT" sz="1800" i="1">
                <a:solidFill>
                  <a:schemeClr val="bg1"/>
                </a:solidFill>
              </a:rPr>
              <a:t>Precedente esperienza</a:t>
            </a:r>
          </a:p>
        </p:txBody>
      </p:sp>
      <p:sp>
        <p:nvSpPr>
          <p:cNvPr id="356648"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PRECEDENTE ESPERIENZA /2</a:t>
            </a:r>
            <a:endParaRPr lang="it-IT" sz="2100" i="1">
              <a:solidFill>
                <a:srgbClr val="3366CC"/>
              </a:solidFill>
              <a:cs typeface="Arial" charset="0"/>
            </a:endParaRPr>
          </a:p>
        </p:txBody>
      </p:sp>
      <p:sp>
        <p:nvSpPr>
          <p:cNvPr id="356649" name="Rectangle 3"/>
          <p:cNvSpPr>
            <a:spLocks noChangeArrowheads="1"/>
          </p:cNvSpPr>
          <p:nvPr/>
        </p:nvSpPr>
        <p:spPr bwMode="auto">
          <a:xfrm>
            <a:off x="747713" y="1065213"/>
            <a:ext cx="8216900" cy="304800"/>
          </a:xfrm>
          <a:prstGeom prst="rect">
            <a:avLst/>
          </a:prstGeom>
          <a:noFill/>
          <a:ln w="9525">
            <a:noFill/>
            <a:miter lim="800000"/>
            <a:headEnd/>
            <a:tailEnd/>
          </a:ln>
        </p:spPr>
        <p:txBody>
          <a:bodyPr lIns="90000" tIns="46800" rIns="90000" bIns="46800"/>
          <a:lstStyle/>
          <a:p>
            <a:pPr marL="265113" indent="-265113" algn="just">
              <a:spcBef>
                <a:spcPct val="20000"/>
              </a:spcBef>
              <a:buFontTx/>
              <a:buBlip>
                <a:blip r:embed="rId3"/>
              </a:buBlip>
            </a:pPr>
            <a:r>
              <a:rPr lang="it-IT" sz="1200">
                <a:solidFill>
                  <a:schemeClr val="tx1"/>
                </a:solidFill>
                <a:latin typeface="Arial" charset="0"/>
              </a:rPr>
              <a:t>Oltre a recarsi presso gli sportelli, ha utilizzato qualche altro canale di contatto per lo stesso specifico motivo?</a:t>
            </a:r>
          </a:p>
        </p:txBody>
      </p:sp>
      <p:sp>
        <p:nvSpPr>
          <p:cNvPr id="17" name="Segnaposto numero diapositiva 16"/>
          <p:cNvSpPr>
            <a:spLocks noGrp="1"/>
          </p:cNvSpPr>
          <p:nvPr>
            <p:ph type="sldNum" sz="quarter" idx="10"/>
          </p:nvPr>
        </p:nvSpPr>
        <p:spPr/>
        <p:txBody>
          <a:bodyPr/>
          <a:lstStyle/>
          <a:p>
            <a:pPr>
              <a:defRPr/>
            </a:pPr>
            <a:fld id="{256C37C7-3CAF-4907-94FD-A7631A9A0EEC}" type="slidenum">
              <a:rPr lang="it-IT" smtClean="0"/>
              <a:pPr>
                <a:defRPr/>
              </a:pPr>
              <a:t>151</a:t>
            </a:fld>
            <a:endParaRPr lang="it-IT"/>
          </a:p>
        </p:txBody>
      </p:sp>
      <p:sp>
        <p:nvSpPr>
          <p:cNvPr id="16" name="Text Box 10"/>
          <p:cNvSpPr txBox="1">
            <a:spLocks noChangeArrowheads="1"/>
          </p:cNvSpPr>
          <p:nvPr/>
        </p:nvSpPr>
        <p:spPr bwMode="auto">
          <a:xfrm>
            <a:off x="3429000" y="5967413"/>
            <a:ext cx="3714750" cy="787400"/>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r>
              <a:rPr lang="it-IT" sz="900" dirty="0">
                <a:solidFill>
                  <a:schemeClr val="tx1"/>
                </a:solidFill>
                <a:latin typeface="+mn-lt"/>
              </a:rPr>
              <a:t>UNIVERSO: </a:t>
            </a:r>
            <a:r>
              <a:rPr lang="it-IT" sz="900" dirty="0">
                <a:solidFill>
                  <a:schemeClr val="tx1"/>
                </a:solidFill>
                <a:latin typeface="Arial" charset="0"/>
              </a:rPr>
              <a:t>229.490</a:t>
            </a:r>
            <a:r>
              <a:rPr lang="it-IT" sz="900" dirty="0">
                <a:solidFill>
                  <a:schemeClr val="tx1"/>
                </a:solidFill>
                <a:latin typeface="+mn-lt"/>
              </a:rPr>
              <a:t> UTENZE</a:t>
            </a:r>
          </a:p>
          <a:p>
            <a:pPr algn="ctr" defTabSz="449263">
              <a:buClr>
                <a:srgbClr val="000000"/>
              </a:buClr>
              <a:buSzPct val="100000"/>
              <a:buFont typeface="Times" pitchFamily="18" charset="0"/>
              <a:buNone/>
              <a:defRPr/>
            </a:pPr>
            <a:r>
              <a:rPr lang="it-IT" sz="900" dirty="0">
                <a:solidFill>
                  <a:schemeClr val="tx1"/>
                </a:solidFill>
                <a:latin typeface="+mn-lt"/>
              </a:rPr>
              <a:t>BASE: SI SONO RECATI AGLI SPORTELLI </a:t>
            </a:r>
            <a:r>
              <a:rPr lang="it-IT" sz="900" dirty="0">
                <a:solidFill>
                  <a:srgbClr val="000000"/>
                </a:solidFill>
                <a:cs typeface="Arial" pitchFamily="34" charset="0"/>
              </a:rPr>
              <a:t>ACQUEDOTTO DEL </a:t>
            </a:r>
            <a:r>
              <a:rPr lang="it-IT" sz="900" dirty="0">
                <a:solidFill>
                  <a:srgbClr val="000000"/>
                </a:solidFill>
                <a:cs typeface="Arial" pitchFamily="34" charset="0"/>
              </a:rPr>
              <a:t>FIORA di </a:t>
            </a:r>
            <a:r>
              <a:rPr lang="it-IT" sz="900" dirty="0">
                <a:solidFill>
                  <a:schemeClr val="tx1"/>
                </a:solidFill>
                <a:cs typeface="Arial" pitchFamily="34" charset="0"/>
              </a:rPr>
              <a:t>GROSSETO E SIENA </a:t>
            </a:r>
            <a:r>
              <a:rPr lang="it-IT" sz="900" dirty="0">
                <a:solidFill>
                  <a:schemeClr val="tx1"/>
                </a:solidFill>
                <a:latin typeface="+mn-lt"/>
              </a:rPr>
              <a:t>NEI GIORNI PRIMA DELL’INTERVISTA (202 CASI AD HOC)</a:t>
            </a:r>
            <a:endParaRPr lang="it-IT" sz="900" dirty="0">
              <a:solidFill>
                <a:schemeClr val="tx1"/>
              </a:solidFill>
              <a:latin typeface="+mn-lt"/>
            </a:endParaRPr>
          </a:p>
          <a:p>
            <a:pPr algn="ctr" defTabSz="449263">
              <a:buClr>
                <a:srgbClr val="000000"/>
              </a:buClr>
              <a:buSzPct val="100000"/>
              <a:buFont typeface="Times" pitchFamily="18" charset="0"/>
              <a:buNone/>
              <a:defRPr/>
            </a:pPr>
            <a:endParaRPr lang="it-IT" sz="900" dirty="0">
              <a:solidFill>
                <a:schemeClr val="tx1"/>
              </a:solidFill>
              <a:latin typeface="+mn-lt"/>
            </a:endParaRPr>
          </a:p>
        </p:txBody>
      </p:sp>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7" name="Line 3"/>
          <p:cNvSpPr>
            <a:spLocks noChangeShapeType="1"/>
          </p:cNvSpPr>
          <p:nvPr/>
        </p:nvSpPr>
        <p:spPr bwMode="auto">
          <a:xfrm>
            <a:off x="8101013" y="3246438"/>
            <a:ext cx="0" cy="1727200"/>
          </a:xfrm>
          <a:prstGeom prst="line">
            <a:avLst/>
          </a:prstGeom>
          <a:noFill/>
          <a:ln w="57150">
            <a:solidFill>
              <a:schemeClr val="bg1"/>
            </a:solidFill>
            <a:round/>
            <a:headEnd/>
            <a:tailEnd/>
          </a:ln>
        </p:spPr>
        <p:txBody>
          <a:bodyPr lIns="90000" tIns="46800" rIns="90000" bIns="46800"/>
          <a:lstStyle/>
          <a:p>
            <a:endParaRPr lang="it-IT"/>
          </a:p>
        </p:txBody>
      </p:sp>
      <p:sp>
        <p:nvSpPr>
          <p:cNvPr id="357378" name="Line 5"/>
          <p:cNvSpPr>
            <a:spLocks noChangeShapeType="1"/>
          </p:cNvSpPr>
          <p:nvPr/>
        </p:nvSpPr>
        <p:spPr bwMode="auto">
          <a:xfrm>
            <a:off x="8101013" y="4973638"/>
            <a:ext cx="647700" cy="0"/>
          </a:xfrm>
          <a:prstGeom prst="line">
            <a:avLst/>
          </a:prstGeom>
          <a:noFill/>
          <a:ln w="3175">
            <a:noFill/>
            <a:round/>
            <a:headEnd/>
            <a:tailEnd/>
          </a:ln>
        </p:spPr>
        <p:txBody>
          <a:bodyPr lIns="90000" tIns="46800" rIns="90000" bIns="46800"/>
          <a:lstStyle/>
          <a:p>
            <a:endParaRPr lang="it-IT"/>
          </a:p>
        </p:txBody>
      </p:sp>
      <p:sp>
        <p:nvSpPr>
          <p:cNvPr id="357379" name="Line 6"/>
          <p:cNvSpPr>
            <a:spLocks noChangeShapeType="1"/>
          </p:cNvSpPr>
          <p:nvPr/>
        </p:nvSpPr>
        <p:spPr bwMode="auto">
          <a:xfrm>
            <a:off x="8101013" y="3246438"/>
            <a:ext cx="0" cy="1727200"/>
          </a:xfrm>
          <a:prstGeom prst="line">
            <a:avLst/>
          </a:prstGeom>
          <a:noFill/>
          <a:ln w="57150">
            <a:solidFill>
              <a:schemeClr val="bg1"/>
            </a:solidFill>
            <a:round/>
            <a:headEnd/>
            <a:tailEnd/>
          </a:ln>
        </p:spPr>
        <p:txBody>
          <a:bodyPr lIns="90000" tIns="46800" rIns="90000" bIns="46800"/>
          <a:lstStyle/>
          <a:p>
            <a:endParaRPr lang="it-IT"/>
          </a:p>
        </p:txBody>
      </p:sp>
      <p:sp>
        <p:nvSpPr>
          <p:cNvPr id="357380" name="Rectangle 8"/>
          <p:cNvSpPr>
            <a:spLocks noChangeArrowheads="1"/>
          </p:cNvSpPr>
          <p:nvPr/>
        </p:nvSpPr>
        <p:spPr bwMode="auto">
          <a:xfrm>
            <a:off x="6286500" y="2357438"/>
            <a:ext cx="2463800" cy="1511300"/>
          </a:xfrm>
          <a:prstGeom prst="rect">
            <a:avLst/>
          </a:prstGeom>
          <a:solidFill>
            <a:srgbClr val="008000"/>
          </a:solidFill>
          <a:ln w="9525">
            <a:solidFill>
              <a:srgbClr val="99CC00"/>
            </a:solidFill>
            <a:miter lim="800000"/>
            <a:headEnd/>
            <a:tailEnd/>
          </a:ln>
        </p:spPr>
        <p:txBody>
          <a:bodyPr wrap="none" anchor="ctr"/>
          <a:lstStyle/>
          <a:p>
            <a:pPr algn="ctr"/>
            <a:r>
              <a:rPr lang="it-IT" b="1">
                <a:solidFill>
                  <a:schemeClr val="bg1"/>
                </a:solidFill>
                <a:cs typeface="Arial" charset="0"/>
              </a:rPr>
              <a:t>LE INFORMAZIONI</a:t>
            </a:r>
          </a:p>
          <a:p>
            <a:pPr algn="ctr"/>
            <a:r>
              <a:rPr lang="it-IT" b="1">
                <a:solidFill>
                  <a:schemeClr val="bg1"/>
                </a:solidFill>
                <a:cs typeface="Arial" charset="0"/>
              </a:rPr>
              <a:t>ERANO DEL TUTTO </a:t>
            </a:r>
          </a:p>
          <a:p>
            <a:pPr algn="ctr"/>
            <a:r>
              <a:rPr lang="it-IT" b="1">
                <a:solidFill>
                  <a:schemeClr val="bg1"/>
                </a:solidFill>
                <a:cs typeface="Arial" charset="0"/>
              </a:rPr>
              <a:t>O ABBASTANZA </a:t>
            </a:r>
          </a:p>
          <a:p>
            <a:pPr algn="ctr"/>
            <a:r>
              <a:rPr lang="it-IT" b="1">
                <a:solidFill>
                  <a:schemeClr val="bg1"/>
                </a:solidFill>
                <a:cs typeface="Arial" charset="0"/>
              </a:rPr>
              <a:t>COERENTI TRA LORO</a:t>
            </a:r>
          </a:p>
          <a:p>
            <a:pPr algn="ctr"/>
            <a:r>
              <a:rPr lang="it-IT" sz="1800" b="1">
                <a:solidFill>
                  <a:schemeClr val="bg1"/>
                </a:solidFill>
                <a:cs typeface="Arial" charset="0"/>
              </a:rPr>
              <a:t>64%</a:t>
            </a:r>
          </a:p>
        </p:txBody>
      </p:sp>
      <p:sp>
        <p:nvSpPr>
          <p:cNvPr id="357381"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pPr>
            <a:r>
              <a:rPr lang="it-IT" sz="1800">
                <a:solidFill>
                  <a:schemeClr val="bg1"/>
                </a:solidFill>
              </a:rPr>
              <a:t>CALL BACK SPORTELLO</a:t>
            </a:r>
          </a:p>
          <a:p>
            <a:pPr defTabSz="449263">
              <a:buClr>
                <a:srgbClr val="000000"/>
              </a:buClr>
              <a:buSzPct val="100000"/>
              <a:buFont typeface="Times" pitchFamily="18" charset="0"/>
              <a:buNone/>
            </a:pPr>
            <a:r>
              <a:rPr lang="it-IT" sz="1800" i="1">
                <a:solidFill>
                  <a:schemeClr val="bg1"/>
                </a:solidFill>
              </a:rPr>
              <a:t>Precedente esperienza</a:t>
            </a:r>
          </a:p>
        </p:txBody>
      </p:sp>
      <p:sp>
        <p:nvSpPr>
          <p:cNvPr id="357382"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PRECEDENTE ESPERIENZA /3</a:t>
            </a:r>
            <a:endParaRPr lang="it-IT" sz="2100" i="1">
              <a:solidFill>
                <a:srgbClr val="3366CC"/>
              </a:solidFill>
              <a:cs typeface="Arial" charset="0"/>
            </a:endParaRPr>
          </a:p>
        </p:txBody>
      </p:sp>
      <p:sp>
        <p:nvSpPr>
          <p:cNvPr id="357383" name="Rectangle 3"/>
          <p:cNvSpPr>
            <a:spLocks noChangeArrowheads="1"/>
          </p:cNvSpPr>
          <p:nvPr/>
        </p:nvSpPr>
        <p:spPr bwMode="auto">
          <a:xfrm>
            <a:off x="747713" y="1077913"/>
            <a:ext cx="8216900" cy="304800"/>
          </a:xfrm>
          <a:prstGeom prst="rect">
            <a:avLst/>
          </a:prstGeom>
          <a:noFill/>
          <a:ln w="9525">
            <a:noFill/>
            <a:miter lim="800000"/>
            <a:headEnd/>
            <a:tailEnd/>
          </a:ln>
        </p:spPr>
        <p:txBody>
          <a:bodyPr lIns="90000" tIns="46800" rIns="90000" bIns="46800"/>
          <a:lstStyle/>
          <a:p>
            <a:pPr marL="265113" indent="-265113" algn="just">
              <a:spcBef>
                <a:spcPct val="20000"/>
              </a:spcBef>
              <a:buFontTx/>
              <a:buBlip>
                <a:blip r:embed="rId3"/>
              </a:buBlip>
            </a:pPr>
            <a:r>
              <a:rPr lang="it-IT" sz="1200">
                <a:solidFill>
                  <a:schemeClr val="tx1"/>
                </a:solidFill>
                <a:latin typeface="Arial" charset="0"/>
              </a:rPr>
              <a:t>Le informazioni che ha ricevuto nei diversi contatti erano coerenti tra loro?</a:t>
            </a:r>
          </a:p>
        </p:txBody>
      </p:sp>
      <p:sp>
        <p:nvSpPr>
          <p:cNvPr id="13" name="Segnaposto numero diapositiva 12"/>
          <p:cNvSpPr>
            <a:spLocks noGrp="1"/>
          </p:cNvSpPr>
          <p:nvPr>
            <p:ph type="sldNum" sz="quarter" idx="10"/>
          </p:nvPr>
        </p:nvSpPr>
        <p:spPr/>
        <p:txBody>
          <a:bodyPr/>
          <a:lstStyle/>
          <a:p>
            <a:pPr>
              <a:defRPr/>
            </a:pPr>
            <a:fld id="{C1B3C31E-DD3B-48A8-8B76-551A9DCCED53}" type="slidenum">
              <a:rPr lang="it-IT" smtClean="0"/>
              <a:pPr>
                <a:defRPr/>
              </a:pPr>
              <a:t>152</a:t>
            </a:fld>
            <a:endParaRPr lang="it-IT" dirty="0"/>
          </a:p>
        </p:txBody>
      </p:sp>
      <p:sp>
        <p:nvSpPr>
          <p:cNvPr id="14" name="Text Box 10"/>
          <p:cNvSpPr txBox="1">
            <a:spLocks noChangeArrowheads="1"/>
          </p:cNvSpPr>
          <p:nvPr/>
        </p:nvSpPr>
        <p:spPr bwMode="auto">
          <a:xfrm>
            <a:off x="3429000" y="6097588"/>
            <a:ext cx="3714750" cy="509587"/>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r>
              <a:rPr lang="it-IT" sz="900" dirty="0">
                <a:solidFill>
                  <a:schemeClr val="tx1"/>
                </a:solidFill>
                <a:latin typeface="+mn-lt"/>
              </a:rPr>
              <a:t>UNIVERSO: </a:t>
            </a:r>
            <a:r>
              <a:rPr lang="it-IT" sz="900" dirty="0">
                <a:solidFill>
                  <a:schemeClr val="tx1"/>
                </a:solidFill>
                <a:latin typeface="Arial" charset="0"/>
              </a:rPr>
              <a:t>229.490</a:t>
            </a:r>
            <a:r>
              <a:rPr lang="it-IT" sz="900" dirty="0">
                <a:solidFill>
                  <a:schemeClr val="tx1"/>
                </a:solidFill>
                <a:latin typeface="+mn-lt"/>
              </a:rPr>
              <a:t> UTENZE</a:t>
            </a:r>
          </a:p>
          <a:p>
            <a:pPr algn="ctr" defTabSz="449263">
              <a:buClr>
                <a:srgbClr val="000000"/>
              </a:buClr>
              <a:buSzPct val="100000"/>
              <a:buFont typeface="Times" pitchFamily="18" charset="0"/>
              <a:buNone/>
              <a:defRPr/>
            </a:pPr>
            <a:r>
              <a:rPr lang="it-IT" sz="900" dirty="0">
                <a:solidFill>
                  <a:schemeClr val="tx1"/>
                </a:solidFill>
                <a:latin typeface="+mn-lt"/>
              </a:rPr>
              <a:t>BASE: SI SONO RECATI PIÙ VOLTE ALLO SPORTELLO O HANNO </a:t>
            </a:r>
            <a:r>
              <a:rPr lang="it-IT" sz="900" b="1" dirty="0">
                <a:solidFill>
                  <a:schemeClr val="tx1"/>
                </a:solidFill>
                <a:latin typeface="+mn-lt"/>
              </a:rPr>
              <a:t>UTILIZZATO ALTRI CANALI </a:t>
            </a:r>
            <a:r>
              <a:rPr lang="it-IT" sz="900" b="1" dirty="0">
                <a:solidFill>
                  <a:schemeClr val="tx1"/>
                </a:solidFill>
                <a:latin typeface="+mn-lt"/>
              </a:rPr>
              <a:t>(18%) </a:t>
            </a:r>
            <a:endParaRPr lang="it-IT" sz="900" b="1" dirty="0">
              <a:solidFill>
                <a:schemeClr val="tx1"/>
              </a:solidFill>
              <a:latin typeface="+mn-lt"/>
            </a:endParaRPr>
          </a:p>
        </p:txBody>
      </p:sp>
      <p:graphicFrame>
        <p:nvGraphicFramePr>
          <p:cNvPr id="357386" name="Object 4"/>
          <p:cNvGraphicFramePr>
            <a:graphicFrameLocks noGrp="1" noChangeAspect="1"/>
          </p:cNvGraphicFramePr>
          <p:nvPr>
            <p:ph sz="half" idx="1"/>
          </p:nvPr>
        </p:nvGraphicFramePr>
        <p:xfrm>
          <a:off x="200025" y="1577975"/>
          <a:ext cx="8031163" cy="3598863"/>
        </p:xfrm>
        <a:graphic>
          <a:graphicData uri="http://schemas.openxmlformats.org/presentationml/2006/ole">
            <p:oleObj spid="_x0000_s357386" r:id="rId4" imgW="8029128" imgH="3596952" progId="Excel.Chart.8">
              <p:embed/>
            </p:oleObj>
          </a:graphicData>
        </a:graphic>
      </p:graphicFrame>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5" name="Rectangle 2"/>
          <p:cNvSpPr>
            <a:spLocks noChangeArrowheads="1"/>
          </p:cNvSpPr>
          <p:nvPr/>
        </p:nvSpPr>
        <p:spPr bwMode="auto">
          <a:xfrm>
            <a:off x="900113" y="3789363"/>
            <a:ext cx="8110537" cy="1727200"/>
          </a:xfrm>
          <a:prstGeom prst="rect">
            <a:avLst/>
          </a:prstGeom>
          <a:noFill/>
          <a:ln w="9525">
            <a:noFill/>
            <a:miter lim="800000"/>
            <a:headEnd/>
            <a:tailEnd/>
          </a:ln>
        </p:spPr>
        <p:txBody>
          <a:bodyPr lIns="0" tIns="0" rIns="0" bIns="0" anchor="ctr"/>
          <a:lstStyle/>
          <a:p>
            <a:pPr algn="r">
              <a:spcBef>
                <a:spcPct val="50000"/>
              </a:spcBef>
            </a:pPr>
            <a:endParaRPr kumimoji="1" lang="it-IT" sz="2400" i="1" u="sng">
              <a:solidFill>
                <a:schemeClr val="tx1"/>
              </a:solidFill>
            </a:endParaRPr>
          </a:p>
          <a:p>
            <a:pPr algn="r">
              <a:spcBef>
                <a:spcPct val="50000"/>
              </a:spcBef>
            </a:pPr>
            <a:endParaRPr kumimoji="1" lang="it-IT" sz="2400" i="1" u="sng">
              <a:solidFill>
                <a:schemeClr val="tx1"/>
              </a:solidFill>
            </a:endParaRPr>
          </a:p>
          <a:p>
            <a:pPr algn="r">
              <a:spcBef>
                <a:spcPct val="50000"/>
              </a:spcBef>
            </a:pPr>
            <a:r>
              <a:rPr kumimoji="1" lang="it-IT" sz="2400" b="1" i="1">
                <a:solidFill>
                  <a:schemeClr val="tx1"/>
                </a:solidFill>
              </a:rPr>
              <a:t>Aspettative nei confronti della qualità e delle modalità di erogazione del servizio</a:t>
            </a:r>
          </a:p>
        </p:txBody>
      </p:sp>
      <p:sp>
        <p:nvSpPr>
          <p:cNvPr id="364546"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pPr>
            <a:r>
              <a:rPr lang="it-IT" sz="1800">
                <a:solidFill>
                  <a:schemeClr val="bg1"/>
                </a:solidFill>
              </a:rPr>
              <a:t>CALL BACK SPORTELLO</a:t>
            </a:r>
          </a:p>
          <a:p>
            <a:pPr defTabSz="449263">
              <a:buClr>
                <a:srgbClr val="000000"/>
              </a:buClr>
              <a:buSzPct val="100000"/>
              <a:buFont typeface="Times" pitchFamily="18" charset="0"/>
              <a:buNone/>
            </a:pPr>
            <a:r>
              <a:rPr lang="it-IT" sz="1800" i="1">
                <a:solidFill>
                  <a:schemeClr val="bg1"/>
                </a:solidFill>
              </a:rPr>
              <a:t>Aspettative</a:t>
            </a:r>
          </a:p>
        </p:txBody>
      </p:sp>
      <p:sp>
        <p:nvSpPr>
          <p:cNvPr id="4" name="Segnaposto numero diapositiva 3"/>
          <p:cNvSpPr>
            <a:spLocks noGrp="1"/>
          </p:cNvSpPr>
          <p:nvPr>
            <p:ph type="sldNum" sz="quarter" idx="10"/>
          </p:nvPr>
        </p:nvSpPr>
        <p:spPr/>
        <p:txBody>
          <a:bodyPr/>
          <a:lstStyle/>
          <a:p>
            <a:pPr>
              <a:defRPr/>
            </a:pPr>
            <a:fld id="{B0B88CE5-5DD4-4903-B659-D7AB4CF9633F}" type="slidenum">
              <a:rPr lang="it-IT" smtClean="0"/>
              <a:pPr>
                <a:defRPr/>
              </a:pPr>
              <a:t>153</a:t>
            </a:fld>
            <a:endParaRPr lang="it-IT"/>
          </a:p>
        </p:txBody>
      </p:sp>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6593" name="Object 2"/>
          <p:cNvGraphicFramePr>
            <a:graphicFrameLocks noChangeAspect="1"/>
          </p:cNvGraphicFramePr>
          <p:nvPr/>
        </p:nvGraphicFramePr>
        <p:xfrm>
          <a:off x="2433638" y="1146175"/>
          <a:ext cx="5068887" cy="4144963"/>
        </p:xfrm>
        <a:graphic>
          <a:graphicData uri="http://schemas.openxmlformats.org/presentationml/2006/ole">
            <p:oleObj spid="_x0000_s366593" r:id="rId3" imgW="5072312" imgH="4145639" progId="Excel.Chart.8">
              <p:embed/>
            </p:oleObj>
          </a:graphicData>
        </a:graphic>
      </p:graphicFrame>
      <p:sp>
        <p:nvSpPr>
          <p:cNvPr id="366594"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pPr>
            <a:r>
              <a:rPr lang="it-IT" sz="1800">
                <a:solidFill>
                  <a:schemeClr val="bg1"/>
                </a:solidFill>
              </a:rPr>
              <a:t>CALL BACK SPORTELLO</a:t>
            </a:r>
          </a:p>
          <a:p>
            <a:pPr defTabSz="449263">
              <a:buClr>
                <a:srgbClr val="000000"/>
              </a:buClr>
              <a:buSzPct val="100000"/>
              <a:buFont typeface="Times" pitchFamily="18" charset="0"/>
              <a:buNone/>
            </a:pPr>
            <a:r>
              <a:rPr lang="it-IT" sz="1800" i="1">
                <a:solidFill>
                  <a:schemeClr val="bg1"/>
                </a:solidFill>
              </a:rPr>
              <a:t>Aspettative</a:t>
            </a:r>
          </a:p>
        </p:txBody>
      </p:sp>
      <p:sp>
        <p:nvSpPr>
          <p:cNvPr id="366595" name="Rectangle 2"/>
          <p:cNvSpPr>
            <a:spLocks noChangeArrowheads="1"/>
          </p:cNvSpPr>
          <p:nvPr/>
        </p:nvSpPr>
        <p:spPr bwMode="auto">
          <a:xfrm>
            <a:off x="760413" y="130175"/>
            <a:ext cx="8204200" cy="655638"/>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ASPETTATIVE DEL CLIENTE /1</a:t>
            </a:r>
            <a:endParaRPr lang="it-IT" sz="2100" i="1">
              <a:solidFill>
                <a:srgbClr val="3366CC"/>
              </a:solidFill>
              <a:cs typeface="Arial" charset="0"/>
            </a:endParaRPr>
          </a:p>
        </p:txBody>
      </p:sp>
      <p:sp>
        <p:nvSpPr>
          <p:cNvPr id="74760" name="Rectangle 3"/>
          <p:cNvSpPr>
            <a:spLocks noChangeArrowheads="1"/>
          </p:cNvSpPr>
          <p:nvPr/>
        </p:nvSpPr>
        <p:spPr bwMode="auto">
          <a:xfrm>
            <a:off x="755650" y="908050"/>
            <a:ext cx="7993063" cy="720725"/>
          </a:xfrm>
          <a:prstGeom prst="rect">
            <a:avLst/>
          </a:prstGeom>
          <a:noFill/>
          <a:ln w="9525">
            <a:noFill/>
            <a:miter lim="800000"/>
            <a:headEnd/>
            <a:tailEnd/>
          </a:ln>
        </p:spPr>
        <p:txBody>
          <a:bodyPr lIns="90000" tIns="46800" rIns="90000" bIns="46800"/>
          <a:lstStyle/>
          <a:p>
            <a:pPr>
              <a:defRPr/>
            </a:pPr>
            <a:r>
              <a:rPr lang="it-IT" sz="1200" dirty="0">
                <a:solidFill>
                  <a:schemeClr val="tx1"/>
                </a:solidFill>
                <a:latin typeface="Arial" charset="0"/>
              </a:rPr>
              <a:t>Ad oggi gli sportelli di Acquedotto del </a:t>
            </a:r>
            <a:r>
              <a:rPr lang="it-IT" sz="1200" dirty="0" err="1">
                <a:solidFill>
                  <a:schemeClr val="tx1"/>
                </a:solidFill>
                <a:latin typeface="Arial" charset="0"/>
              </a:rPr>
              <a:t>Fiora</a:t>
            </a:r>
            <a:r>
              <a:rPr lang="it-IT" sz="1200" dirty="0">
                <a:solidFill>
                  <a:schemeClr val="tx1"/>
                </a:solidFill>
                <a:latin typeface="Arial" charset="0"/>
              </a:rPr>
              <a:t> spa presenti a SIENA E GROSSETO sono aperti al pubblico il LUNEDI‘ e </a:t>
            </a:r>
            <a:r>
              <a:rPr lang="it-IT" sz="1200" dirty="0" err="1">
                <a:solidFill>
                  <a:schemeClr val="tx1"/>
                </a:solidFill>
                <a:latin typeface="Arial" charset="0"/>
              </a:rPr>
              <a:t>GIOVEDì</a:t>
            </a:r>
            <a:r>
              <a:rPr lang="it-IT" sz="1200" dirty="0">
                <a:solidFill>
                  <a:schemeClr val="tx1"/>
                </a:solidFill>
                <a:latin typeface="Arial" charset="0"/>
              </a:rPr>
              <a:t> 08.30-12.45 e 14.15-16.00, il MERCOLEDI’ 08.30 – 12.45. Secondo Lei questo orario di apertura degli sportelli è adeguato alle esigenze dei clienti? </a:t>
            </a:r>
          </a:p>
          <a:p>
            <a:pPr marL="265113" indent="-265113" algn="just">
              <a:spcBef>
                <a:spcPct val="20000"/>
              </a:spcBef>
              <a:defRPr/>
            </a:pPr>
            <a:endParaRPr lang="it-IT" sz="1200" dirty="0">
              <a:solidFill>
                <a:schemeClr val="tx1"/>
              </a:solidFill>
              <a:latin typeface="Arial" charset="0"/>
            </a:endParaRPr>
          </a:p>
        </p:txBody>
      </p:sp>
      <p:sp>
        <p:nvSpPr>
          <p:cNvPr id="14" name="Segnaposto numero diapositiva 13"/>
          <p:cNvSpPr>
            <a:spLocks noGrp="1"/>
          </p:cNvSpPr>
          <p:nvPr>
            <p:ph type="sldNum" sz="quarter" idx="10"/>
          </p:nvPr>
        </p:nvSpPr>
        <p:spPr/>
        <p:txBody>
          <a:bodyPr/>
          <a:lstStyle/>
          <a:p>
            <a:pPr>
              <a:defRPr/>
            </a:pPr>
            <a:fld id="{F773A31A-C646-493E-ABA1-E51FFAD437D4}" type="slidenum">
              <a:rPr lang="it-IT" smtClean="0"/>
              <a:pPr>
                <a:defRPr/>
              </a:pPr>
              <a:t>154</a:t>
            </a:fld>
            <a:endParaRPr lang="it-IT"/>
          </a:p>
        </p:txBody>
      </p:sp>
      <p:sp>
        <p:nvSpPr>
          <p:cNvPr id="13" name="Text Box 10"/>
          <p:cNvSpPr txBox="1">
            <a:spLocks noChangeArrowheads="1"/>
          </p:cNvSpPr>
          <p:nvPr/>
        </p:nvSpPr>
        <p:spPr bwMode="auto">
          <a:xfrm>
            <a:off x="3429000" y="5967413"/>
            <a:ext cx="3714750" cy="787400"/>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r>
              <a:rPr lang="it-IT" sz="900" dirty="0">
                <a:solidFill>
                  <a:schemeClr val="tx1"/>
                </a:solidFill>
                <a:latin typeface="+mn-lt"/>
              </a:rPr>
              <a:t>UNIVERSO: </a:t>
            </a:r>
            <a:r>
              <a:rPr lang="it-IT" sz="900" dirty="0">
                <a:solidFill>
                  <a:schemeClr val="tx1"/>
                </a:solidFill>
                <a:latin typeface="Arial" charset="0"/>
              </a:rPr>
              <a:t>229.490</a:t>
            </a:r>
            <a:r>
              <a:rPr lang="it-IT" sz="900" dirty="0">
                <a:solidFill>
                  <a:schemeClr val="tx1"/>
                </a:solidFill>
                <a:latin typeface="+mn-lt"/>
              </a:rPr>
              <a:t> UTENZE</a:t>
            </a:r>
          </a:p>
          <a:p>
            <a:pPr algn="ctr" defTabSz="449263">
              <a:buClr>
                <a:srgbClr val="000000"/>
              </a:buClr>
              <a:buSzPct val="100000"/>
              <a:buFont typeface="Times" pitchFamily="18" charset="0"/>
              <a:buNone/>
              <a:defRPr/>
            </a:pPr>
            <a:r>
              <a:rPr lang="it-IT" sz="900" dirty="0">
                <a:solidFill>
                  <a:schemeClr val="tx1"/>
                </a:solidFill>
                <a:latin typeface="+mn-lt"/>
              </a:rPr>
              <a:t>BASE: SI SONO RECATI AGLI SPORTELLI </a:t>
            </a:r>
            <a:r>
              <a:rPr lang="it-IT" sz="900" dirty="0">
                <a:solidFill>
                  <a:srgbClr val="000000"/>
                </a:solidFill>
                <a:cs typeface="Arial" pitchFamily="34" charset="0"/>
              </a:rPr>
              <a:t>ACQUEDOTTO DEL </a:t>
            </a:r>
            <a:r>
              <a:rPr lang="it-IT" sz="900" dirty="0">
                <a:solidFill>
                  <a:srgbClr val="000000"/>
                </a:solidFill>
                <a:cs typeface="Arial" pitchFamily="34" charset="0"/>
              </a:rPr>
              <a:t>FIORA di </a:t>
            </a:r>
            <a:r>
              <a:rPr lang="it-IT" sz="900" dirty="0">
                <a:solidFill>
                  <a:schemeClr val="tx1"/>
                </a:solidFill>
                <a:cs typeface="Arial" pitchFamily="34" charset="0"/>
              </a:rPr>
              <a:t>GROSSETO E SIENA </a:t>
            </a:r>
            <a:r>
              <a:rPr lang="it-IT" sz="900" dirty="0">
                <a:solidFill>
                  <a:schemeClr val="tx1"/>
                </a:solidFill>
                <a:latin typeface="+mn-lt"/>
              </a:rPr>
              <a:t>NEI GIORNI PRIMA DELL’INTERVISTA (202 CASI AD HOC)</a:t>
            </a:r>
            <a:endParaRPr lang="it-IT" sz="900" dirty="0">
              <a:solidFill>
                <a:schemeClr val="tx1"/>
              </a:solidFill>
              <a:latin typeface="+mn-lt"/>
            </a:endParaRPr>
          </a:p>
          <a:p>
            <a:pPr algn="ctr" defTabSz="449263">
              <a:buClr>
                <a:srgbClr val="000000"/>
              </a:buClr>
              <a:buSzPct val="100000"/>
              <a:buFont typeface="Times" pitchFamily="18" charset="0"/>
              <a:buNone/>
              <a:defRPr/>
            </a:pPr>
            <a:endParaRPr lang="it-IT" sz="900" dirty="0">
              <a:solidFill>
                <a:schemeClr val="tx1"/>
              </a:solidFill>
              <a:latin typeface="+mn-lt"/>
            </a:endParaRPr>
          </a:p>
        </p:txBody>
      </p:sp>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49"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ASPETTATIVE DEL CLIENTE /2</a:t>
            </a:r>
            <a:endParaRPr lang="it-IT" sz="2100" i="1">
              <a:solidFill>
                <a:srgbClr val="3366CC"/>
              </a:solidFill>
              <a:cs typeface="Arial" charset="0"/>
            </a:endParaRPr>
          </a:p>
        </p:txBody>
      </p:sp>
      <p:sp>
        <p:nvSpPr>
          <p:cNvPr id="360450" name="Rectangle 3"/>
          <p:cNvSpPr>
            <a:spLocks noChangeArrowheads="1"/>
          </p:cNvSpPr>
          <p:nvPr/>
        </p:nvSpPr>
        <p:spPr bwMode="auto">
          <a:xfrm>
            <a:off x="747713" y="928688"/>
            <a:ext cx="8216900" cy="304800"/>
          </a:xfrm>
          <a:prstGeom prst="rect">
            <a:avLst/>
          </a:prstGeom>
          <a:noFill/>
          <a:ln w="9525">
            <a:noFill/>
            <a:miter lim="800000"/>
            <a:headEnd/>
            <a:tailEnd/>
          </a:ln>
        </p:spPr>
        <p:txBody>
          <a:bodyPr lIns="90000" tIns="46800" rIns="90000" bIns="46800"/>
          <a:lstStyle/>
          <a:p>
            <a:pPr marL="265113" indent="-265113" algn="just">
              <a:spcBef>
                <a:spcPct val="20000"/>
              </a:spcBef>
              <a:buFontTx/>
              <a:buBlip>
                <a:blip r:embed="rId3"/>
              </a:buBlip>
            </a:pPr>
            <a:r>
              <a:rPr lang="it-IT" sz="1200">
                <a:solidFill>
                  <a:schemeClr val="tx1"/>
                </a:solidFill>
                <a:latin typeface="Arial" charset="0"/>
              </a:rPr>
              <a:t>Per quali motivi ha scelto di recarsi presso gli sportelli di Acquedotto del Fiora invece che contattare il Call Center ? </a:t>
            </a:r>
            <a:r>
              <a:rPr lang="it-IT" sz="1200" i="1">
                <a:solidFill>
                  <a:schemeClr val="tx1"/>
                </a:solidFill>
                <a:latin typeface="Arial" charset="0"/>
              </a:rPr>
              <a:t>(risposta multipla)</a:t>
            </a:r>
            <a:endParaRPr lang="it-IT" sz="1200">
              <a:solidFill>
                <a:schemeClr val="tx1"/>
              </a:solidFill>
              <a:latin typeface="Arial" charset="0"/>
            </a:endParaRPr>
          </a:p>
        </p:txBody>
      </p:sp>
      <p:sp>
        <p:nvSpPr>
          <p:cNvPr id="360451"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pPr>
            <a:r>
              <a:rPr lang="it-IT" sz="1800">
                <a:solidFill>
                  <a:schemeClr val="bg1"/>
                </a:solidFill>
              </a:rPr>
              <a:t>CALL BACK SPORTELLO</a:t>
            </a:r>
          </a:p>
          <a:p>
            <a:pPr defTabSz="449263">
              <a:buClr>
                <a:srgbClr val="000000"/>
              </a:buClr>
              <a:buSzPct val="100000"/>
              <a:buFont typeface="Times" pitchFamily="18" charset="0"/>
              <a:buNone/>
            </a:pPr>
            <a:r>
              <a:rPr lang="it-IT" sz="1800" i="1">
                <a:solidFill>
                  <a:schemeClr val="bg1"/>
                </a:solidFill>
              </a:rPr>
              <a:t>Aspettative</a:t>
            </a:r>
          </a:p>
        </p:txBody>
      </p:sp>
      <p:sp>
        <p:nvSpPr>
          <p:cNvPr id="8" name="Segnaposto numero diapositiva 7"/>
          <p:cNvSpPr>
            <a:spLocks noGrp="1"/>
          </p:cNvSpPr>
          <p:nvPr>
            <p:ph type="sldNum" sz="quarter" idx="10"/>
          </p:nvPr>
        </p:nvSpPr>
        <p:spPr/>
        <p:txBody>
          <a:bodyPr/>
          <a:lstStyle/>
          <a:p>
            <a:pPr>
              <a:defRPr/>
            </a:pPr>
            <a:fld id="{726645E5-9199-4E20-BA1D-62281C935B57}" type="slidenum">
              <a:rPr lang="it-IT" smtClean="0"/>
              <a:pPr>
                <a:defRPr/>
              </a:pPr>
              <a:t>155</a:t>
            </a:fld>
            <a:endParaRPr lang="it-IT"/>
          </a:p>
        </p:txBody>
      </p:sp>
      <p:graphicFrame>
        <p:nvGraphicFramePr>
          <p:cNvPr id="360453" name="Object 2"/>
          <p:cNvGraphicFramePr>
            <a:graphicFrameLocks noChangeAspect="1"/>
          </p:cNvGraphicFramePr>
          <p:nvPr/>
        </p:nvGraphicFramePr>
        <p:xfrm>
          <a:off x="1065213" y="1362075"/>
          <a:ext cx="7416800" cy="4598988"/>
        </p:xfrm>
        <a:graphic>
          <a:graphicData uri="http://schemas.openxmlformats.org/presentationml/2006/ole">
            <p:oleObj spid="_x0000_s360453" r:id="rId4" imgW="7413378" imgH="4602879" progId="Excel.Chart.8">
              <p:embed/>
            </p:oleObj>
          </a:graphicData>
        </a:graphic>
      </p:graphicFrame>
      <p:sp>
        <p:nvSpPr>
          <p:cNvPr id="11" name="Text Box 10"/>
          <p:cNvSpPr txBox="1">
            <a:spLocks noChangeArrowheads="1"/>
          </p:cNvSpPr>
          <p:nvPr/>
        </p:nvSpPr>
        <p:spPr bwMode="auto">
          <a:xfrm>
            <a:off x="3429000" y="5967413"/>
            <a:ext cx="3714750" cy="787400"/>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r>
              <a:rPr lang="it-IT" sz="900" dirty="0">
                <a:solidFill>
                  <a:schemeClr val="tx1"/>
                </a:solidFill>
                <a:latin typeface="+mn-lt"/>
              </a:rPr>
              <a:t>UNIVERSO: </a:t>
            </a:r>
            <a:r>
              <a:rPr lang="it-IT" sz="900" dirty="0">
                <a:solidFill>
                  <a:schemeClr val="tx1"/>
                </a:solidFill>
                <a:latin typeface="Arial" charset="0"/>
              </a:rPr>
              <a:t>229.490</a:t>
            </a:r>
            <a:r>
              <a:rPr lang="it-IT" sz="900" dirty="0">
                <a:solidFill>
                  <a:schemeClr val="tx1"/>
                </a:solidFill>
                <a:latin typeface="+mn-lt"/>
              </a:rPr>
              <a:t> UTENZE</a:t>
            </a:r>
          </a:p>
          <a:p>
            <a:pPr algn="ctr" defTabSz="449263">
              <a:buClr>
                <a:srgbClr val="000000"/>
              </a:buClr>
              <a:buSzPct val="100000"/>
              <a:buFont typeface="Times" pitchFamily="18" charset="0"/>
              <a:buNone/>
              <a:defRPr/>
            </a:pPr>
            <a:r>
              <a:rPr lang="it-IT" sz="900" dirty="0">
                <a:solidFill>
                  <a:schemeClr val="tx1"/>
                </a:solidFill>
                <a:latin typeface="+mn-lt"/>
              </a:rPr>
              <a:t>BASE: SI SONO RECATI AGLI SPORTELLI </a:t>
            </a:r>
            <a:r>
              <a:rPr lang="it-IT" sz="900" dirty="0">
                <a:solidFill>
                  <a:srgbClr val="000000"/>
                </a:solidFill>
                <a:cs typeface="Arial" pitchFamily="34" charset="0"/>
              </a:rPr>
              <a:t>ACQUEDOTTO DEL </a:t>
            </a:r>
            <a:r>
              <a:rPr lang="it-IT" sz="900" dirty="0">
                <a:solidFill>
                  <a:srgbClr val="000000"/>
                </a:solidFill>
                <a:cs typeface="Arial" pitchFamily="34" charset="0"/>
              </a:rPr>
              <a:t>FIORA di </a:t>
            </a:r>
            <a:r>
              <a:rPr lang="it-IT" sz="900" dirty="0">
                <a:solidFill>
                  <a:schemeClr val="tx1"/>
                </a:solidFill>
                <a:cs typeface="Arial" pitchFamily="34" charset="0"/>
              </a:rPr>
              <a:t>GROSSETO E SIENA </a:t>
            </a:r>
            <a:r>
              <a:rPr lang="it-IT" sz="900" dirty="0">
                <a:solidFill>
                  <a:schemeClr val="tx1"/>
                </a:solidFill>
                <a:latin typeface="+mn-lt"/>
              </a:rPr>
              <a:t>NEI GIORNI PRIMA DELL’INTERVISTA (202 CASI AD HOC)</a:t>
            </a:r>
            <a:endParaRPr lang="it-IT" sz="900" dirty="0">
              <a:solidFill>
                <a:schemeClr val="tx1"/>
              </a:solidFill>
              <a:latin typeface="+mn-lt"/>
            </a:endParaRPr>
          </a:p>
          <a:p>
            <a:pPr algn="ctr" defTabSz="449263">
              <a:buClr>
                <a:srgbClr val="000000"/>
              </a:buClr>
              <a:buSzPct val="100000"/>
              <a:buFont typeface="Times" pitchFamily="18" charset="0"/>
              <a:buNone/>
              <a:defRPr/>
            </a:pPr>
            <a:endParaRPr lang="it-IT" sz="900" dirty="0">
              <a:solidFill>
                <a:schemeClr val="tx1"/>
              </a:solidFill>
              <a:latin typeface="+mn-lt"/>
            </a:endParaRPr>
          </a:p>
        </p:txBody>
      </p:sp>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3" name="Rectangle 2"/>
          <p:cNvSpPr>
            <a:spLocks noChangeArrowheads="1"/>
          </p:cNvSpPr>
          <p:nvPr/>
        </p:nvSpPr>
        <p:spPr bwMode="auto">
          <a:xfrm>
            <a:off x="2124075" y="3789363"/>
            <a:ext cx="6886575" cy="1727200"/>
          </a:xfrm>
          <a:prstGeom prst="rect">
            <a:avLst/>
          </a:prstGeom>
          <a:noFill/>
          <a:ln w="9525">
            <a:noFill/>
            <a:miter lim="800000"/>
            <a:headEnd/>
            <a:tailEnd/>
          </a:ln>
        </p:spPr>
        <p:txBody>
          <a:bodyPr lIns="0" tIns="0" rIns="0" bIns="0" anchor="ctr"/>
          <a:lstStyle/>
          <a:p>
            <a:pPr algn="r">
              <a:spcBef>
                <a:spcPct val="50000"/>
              </a:spcBef>
            </a:pPr>
            <a:r>
              <a:rPr kumimoji="1" lang="it-IT" sz="2400" i="1" u="sng">
                <a:solidFill>
                  <a:schemeClr val="tx1"/>
                </a:solidFill>
              </a:rPr>
              <a:t>Parte Quinta</a:t>
            </a:r>
          </a:p>
          <a:p>
            <a:pPr algn="r">
              <a:spcBef>
                <a:spcPct val="50000"/>
              </a:spcBef>
            </a:pPr>
            <a:endParaRPr kumimoji="1" lang="it-IT" sz="2400" i="1" u="sng">
              <a:solidFill>
                <a:schemeClr val="tx1"/>
              </a:solidFill>
            </a:endParaRPr>
          </a:p>
          <a:p>
            <a:pPr algn="r">
              <a:spcBef>
                <a:spcPct val="50000"/>
              </a:spcBef>
            </a:pPr>
            <a:r>
              <a:rPr kumimoji="1" lang="it-IT" sz="2400" b="1" i="1">
                <a:solidFill>
                  <a:schemeClr val="tx1"/>
                </a:solidFill>
              </a:rPr>
              <a:t>Call Back Segnalazione Guasti</a:t>
            </a:r>
          </a:p>
        </p:txBody>
      </p:sp>
      <p:sp>
        <p:nvSpPr>
          <p:cNvPr id="361474" name="Rettangolo 3"/>
          <p:cNvSpPr>
            <a:spLocks noChangeArrowheads="1"/>
          </p:cNvSpPr>
          <p:nvPr/>
        </p:nvSpPr>
        <p:spPr bwMode="auto">
          <a:xfrm>
            <a:off x="3084513" y="5373688"/>
            <a:ext cx="6000750" cy="276225"/>
          </a:xfrm>
          <a:prstGeom prst="rect">
            <a:avLst/>
          </a:prstGeom>
          <a:noFill/>
          <a:ln w="9525">
            <a:noFill/>
            <a:miter lim="800000"/>
            <a:headEnd/>
            <a:tailEnd/>
          </a:ln>
        </p:spPr>
        <p:txBody>
          <a:bodyPr>
            <a:spAutoFit/>
          </a:bodyPr>
          <a:lstStyle/>
          <a:p>
            <a:pPr algn="r">
              <a:buClr>
                <a:srgbClr val="000000"/>
              </a:buClr>
              <a:buSzPct val="100000"/>
              <a:buFont typeface="Times" pitchFamily="18" charset="0"/>
              <a:buNone/>
            </a:pPr>
            <a:r>
              <a:rPr lang="it-IT" sz="1200" i="1">
                <a:solidFill>
                  <a:schemeClr val="tx1"/>
                </a:solidFill>
              </a:rPr>
              <a:t> (150 interviste a persone che hanno chiamato il numero verde)</a:t>
            </a:r>
            <a:endParaRPr lang="it-IT" sz="1200">
              <a:solidFill>
                <a:schemeClr val="tx1"/>
              </a:solidFill>
            </a:endParaRPr>
          </a:p>
        </p:txBody>
      </p:sp>
      <p:sp>
        <p:nvSpPr>
          <p:cNvPr id="5" name="Segnaposto numero diapositiva 4"/>
          <p:cNvSpPr>
            <a:spLocks noGrp="1"/>
          </p:cNvSpPr>
          <p:nvPr>
            <p:ph type="sldNum" sz="quarter" idx="10"/>
          </p:nvPr>
        </p:nvSpPr>
        <p:spPr/>
        <p:txBody>
          <a:bodyPr/>
          <a:lstStyle/>
          <a:p>
            <a:pPr>
              <a:defRPr/>
            </a:pPr>
            <a:fld id="{8FE02DEE-0A6A-4144-A6BE-033B707280B0}" type="slidenum">
              <a:rPr lang="it-IT" smtClean="0"/>
              <a:pPr>
                <a:defRPr/>
              </a:pPr>
              <a:t>156</a:t>
            </a:fld>
            <a:endParaRPr lang="it-IT"/>
          </a:p>
        </p:txBody>
      </p:sp>
      <p:sp>
        <p:nvSpPr>
          <p:cNvPr id="361476" name="Rettangolo 5"/>
          <p:cNvSpPr>
            <a:spLocks noChangeArrowheads="1"/>
          </p:cNvSpPr>
          <p:nvPr/>
        </p:nvSpPr>
        <p:spPr bwMode="auto">
          <a:xfrm>
            <a:off x="5000625" y="1000125"/>
            <a:ext cx="914400" cy="914400"/>
          </a:xfrm>
          <a:prstGeom prst="rect">
            <a:avLst/>
          </a:prstGeom>
          <a:noFill/>
          <a:ln w="12700" algn="ctr">
            <a:noFill/>
            <a:round/>
            <a:headEnd/>
            <a:tailEnd/>
          </a:ln>
        </p:spPr>
        <p:txBody>
          <a:bodyPr lIns="90000" tIns="46800" rIns="90000" bIns="46800"/>
          <a:lstStyle/>
          <a:p>
            <a:pPr algn="ctr" defTabSz="449263">
              <a:buClr>
                <a:srgbClr val="000000"/>
              </a:buClr>
              <a:buSzPct val="100000"/>
              <a:buFont typeface="Times" pitchFamily="18" charset="0"/>
              <a:buNone/>
            </a:pPr>
            <a:endParaRPr lang="it-IT"/>
          </a:p>
        </p:txBody>
      </p:sp>
      <p:sp>
        <p:nvSpPr>
          <p:cNvPr id="361477" name="Rettangolo 6"/>
          <p:cNvSpPr>
            <a:spLocks noChangeArrowheads="1"/>
          </p:cNvSpPr>
          <p:nvPr/>
        </p:nvSpPr>
        <p:spPr bwMode="auto">
          <a:xfrm>
            <a:off x="5143500" y="1214438"/>
            <a:ext cx="914400" cy="914400"/>
          </a:xfrm>
          <a:prstGeom prst="rect">
            <a:avLst/>
          </a:prstGeom>
          <a:noFill/>
          <a:ln w="12700" algn="ctr">
            <a:noFill/>
            <a:round/>
            <a:headEnd/>
            <a:tailEnd/>
          </a:ln>
        </p:spPr>
        <p:txBody>
          <a:bodyPr lIns="90000" tIns="46800" rIns="90000" bIns="46800"/>
          <a:lstStyle/>
          <a:p>
            <a:pPr algn="ctr" defTabSz="449263">
              <a:buClr>
                <a:srgbClr val="000000"/>
              </a:buClr>
              <a:buSzPct val="100000"/>
              <a:buFont typeface="Times" pitchFamily="18" charset="0"/>
              <a:buNone/>
            </a:pPr>
            <a:endParaRPr lang="it-IT"/>
          </a:p>
        </p:txBody>
      </p:sp>
    </p:spTree>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7" name="Rectangle 2"/>
          <p:cNvSpPr>
            <a:spLocks noChangeArrowheads="1"/>
          </p:cNvSpPr>
          <p:nvPr/>
        </p:nvSpPr>
        <p:spPr bwMode="auto">
          <a:xfrm>
            <a:off x="900113" y="3789363"/>
            <a:ext cx="8110537" cy="1727200"/>
          </a:xfrm>
          <a:prstGeom prst="rect">
            <a:avLst/>
          </a:prstGeom>
          <a:noFill/>
          <a:ln w="9525">
            <a:noFill/>
            <a:miter lim="800000"/>
            <a:headEnd/>
            <a:tailEnd/>
          </a:ln>
        </p:spPr>
        <p:txBody>
          <a:bodyPr lIns="0" tIns="0" rIns="0" bIns="0" anchor="ctr"/>
          <a:lstStyle/>
          <a:p>
            <a:pPr algn="r">
              <a:spcBef>
                <a:spcPct val="50000"/>
              </a:spcBef>
            </a:pPr>
            <a:endParaRPr kumimoji="1" lang="it-IT" sz="2400" i="1" u="sng">
              <a:solidFill>
                <a:schemeClr val="tx1"/>
              </a:solidFill>
            </a:endParaRPr>
          </a:p>
          <a:p>
            <a:pPr algn="r">
              <a:spcBef>
                <a:spcPct val="50000"/>
              </a:spcBef>
            </a:pPr>
            <a:endParaRPr kumimoji="1" lang="it-IT" sz="2400" i="1" u="sng">
              <a:solidFill>
                <a:schemeClr val="tx1"/>
              </a:solidFill>
            </a:endParaRPr>
          </a:p>
          <a:p>
            <a:pPr algn="r">
              <a:spcBef>
                <a:spcPct val="50000"/>
              </a:spcBef>
            </a:pPr>
            <a:r>
              <a:rPr kumimoji="1" lang="it-IT" sz="2400" b="1" i="1">
                <a:solidFill>
                  <a:schemeClr val="tx1"/>
                </a:solidFill>
              </a:rPr>
              <a:t>Motivi e modalità di contatto</a:t>
            </a:r>
          </a:p>
        </p:txBody>
      </p:sp>
      <p:sp>
        <p:nvSpPr>
          <p:cNvPr id="362498"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pPr>
            <a:r>
              <a:rPr lang="it-IT" sz="1800">
                <a:solidFill>
                  <a:schemeClr val="bg1"/>
                </a:solidFill>
              </a:rPr>
              <a:t>CALL BACK SEGNALAZIONE GUASTI</a:t>
            </a:r>
          </a:p>
          <a:p>
            <a:pPr defTabSz="449263">
              <a:buClr>
                <a:srgbClr val="000000"/>
              </a:buClr>
              <a:buSzPct val="100000"/>
              <a:buFont typeface="Times" pitchFamily="18" charset="0"/>
              <a:buNone/>
            </a:pPr>
            <a:r>
              <a:rPr lang="it-IT" sz="1800" i="1">
                <a:solidFill>
                  <a:schemeClr val="bg1"/>
                </a:solidFill>
              </a:rPr>
              <a:t>Motivi di contatto</a:t>
            </a:r>
          </a:p>
        </p:txBody>
      </p:sp>
      <p:sp>
        <p:nvSpPr>
          <p:cNvPr id="4" name="Segnaposto numero diapositiva 3"/>
          <p:cNvSpPr>
            <a:spLocks noGrp="1"/>
          </p:cNvSpPr>
          <p:nvPr>
            <p:ph type="sldNum" sz="quarter" idx="10"/>
          </p:nvPr>
        </p:nvSpPr>
        <p:spPr/>
        <p:txBody>
          <a:bodyPr/>
          <a:lstStyle/>
          <a:p>
            <a:pPr>
              <a:defRPr/>
            </a:pPr>
            <a:fld id="{3BAA3191-A99C-4811-9D64-3992567DB8B4}" type="slidenum">
              <a:rPr lang="it-IT" smtClean="0"/>
              <a:pPr>
                <a:defRPr/>
              </a:pPr>
              <a:t>157</a:t>
            </a:fld>
            <a:endParaRPr lang="it-IT"/>
          </a:p>
        </p:txBody>
      </p:sp>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8691" name="Object 291"/>
          <p:cNvGraphicFramePr>
            <a:graphicFrameLocks noChangeAspect="1"/>
          </p:cNvGraphicFramePr>
          <p:nvPr/>
        </p:nvGraphicFramePr>
        <p:xfrm>
          <a:off x="900113" y="1196975"/>
          <a:ext cx="8126412" cy="4583113"/>
        </p:xfrm>
        <a:graphic>
          <a:graphicData uri="http://schemas.openxmlformats.org/presentationml/2006/ole">
            <p:oleObj spid="_x0000_s358691" name="Foglio di lavoro" r:id="rId3" imgW="9572643" imgH="5733929" progId="Excel.Sheet.8">
              <p:embed/>
            </p:oleObj>
          </a:graphicData>
        </a:graphic>
      </p:graphicFrame>
      <p:sp>
        <p:nvSpPr>
          <p:cNvPr id="358692" name="Rectangle 8"/>
          <p:cNvSpPr>
            <a:spLocks noGrp="1"/>
          </p:cNvSpPr>
          <p:nvPr>
            <p:ph type="title"/>
          </p:nvPr>
        </p:nvSpPr>
        <p:spPr/>
        <p:txBody>
          <a:bodyPr/>
          <a:lstStyle/>
          <a:p>
            <a:pPr eaLnBrk="1" hangingPunct="1"/>
            <a:r>
              <a:rPr lang="it-IT" smtClean="0"/>
              <a:t>MOTIVI DI CONTATTO</a:t>
            </a:r>
          </a:p>
        </p:txBody>
      </p:sp>
      <p:sp>
        <p:nvSpPr>
          <p:cNvPr id="358693" name="Rectangle 3"/>
          <p:cNvSpPr>
            <a:spLocks noChangeArrowheads="1"/>
          </p:cNvSpPr>
          <p:nvPr/>
        </p:nvSpPr>
        <p:spPr bwMode="auto">
          <a:xfrm>
            <a:off x="755650" y="692150"/>
            <a:ext cx="8216900" cy="1008063"/>
          </a:xfrm>
          <a:prstGeom prst="rect">
            <a:avLst/>
          </a:prstGeom>
          <a:noFill/>
          <a:ln w="9525">
            <a:noFill/>
            <a:miter lim="800000"/>
            <a:headEnd/>
            <a:tailEnd/>
          </a:ln>
        </p:spPr>
        <p:txBody>
          <a:bodyPr lIns="90000" tIns="46800" rIns="90000" bIns="46800"/>
          <a:lstStyle/>
          <a:p>
            <a:pPr marL="265113" indent="-265113" algn="just">
              <a:spcBef>
                <a:spcPct val="20000"/>
              </a:spcBef>
              <a:buFont typeface="Arial" charset="0"/>
              <a:buBlip>
                <a:blip r:embed="rId4"/>
              </a:buBlip>
            </a:pPr>
            <a:r>
              <a:rPr lang="it-IT" sz="1200">
                <a:solidFill>
                  <a:schemeClr val="tx1"/>
                </a:solidFill>
                <a:latin typeface="Arial" charset="0"/>
              </a:rPr>
              <a:t>Per quali motivi ha chiamato il NV </a:t>
            </a:r>
            <a:r>
              <a:rPr lang="it-IT" sz="1200">
                <a:solidFill>
                  <a:schemeClr val="tx1"/>
                </a:solidFill>
              </a:rPr>
              <a:t>per la segnalazione dei guasti</a:t>
            </a:r>
            <a:r>
              <a:rPr lang="it-IT" sz="1200">
                <a:solidFill>
                  <a:schemeClr val="tx1"/>
                </a:solidFill>
                <a:latin typeface="Arial" charset="0"/>
              </a:rPr>
              <a:t>? (risposta multipla)</a:t>
            </a:r>
          </a:p>
        </p:txBody>
      </p:sp>
      <p:sp>
        <p:nvSpPr>
          <p:cNvPr id="7" name="Segnaposto numero diapositiva 6"/>
          <p:cNvSpPr>
            <a:spLocks noGrp="1"/>
          </p:cNvSpPr>
          <p:nvPr>
            <p:ph type="sldNum" sz="quarter" idx="10"/>
          </p:nvPr>
        </p:nvSpPr>
        <p:spPr/>
        <p:txBody>
          <a:bodyPr/>
          <a:lstStyle/>
          <a:p>
            <a:pPr>
              <a:defRPr/>
            </a:pPr>
            <a:fld id="{5F4D9607-ACBC-49A8-82EA-1EB068694E98}" type="slidenum">
              <a:rPr lang="it-IT" smtClean="0"/>
              <a:pPr>
                <a:defRPr/>
              </a:pPr>
              <a:t>158</a:t>
            </a:fld>
            <a:endParaRPr lang="it-IT"/>
          </a:p>
        </p:txBody>
      </p:sp>
      <p:sp>
        <p:nvSpPr>
          <p:cNvPr id="358695"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pPr>
            <a:r>
              <a:rPr lang="it-IT" sz="1800">
                <a:solidFill>
                  <a:schemeClr val="bg1"/>
                </a:solidFill>
              </a:rPr>
              <a:t>CALL BACK SEGNALAZIONE GUASTI</a:t>
            </a:r>
          </a:p>
          <a:p>
            <a:pPr defTabSz="449263">
              <a:buClr>
                <a:srgbClr val="000000"/>
              </a:buClr>
              <a:buSzPct val="100000"/>
              <a:buFont typeface="Times" pitchFamily="18" charset="0"/>
              <a:buNone/>
            </a:pPr>
            <a:r>
              <a:rPr lang="it-IT" sz="1800" i="1">
                <a:solidFill>
                  <a:schemeClr val="bg1"/>
                </a:solidFill>
              </a:rPr>
              <a:t>Motivi di contatto</a:t>
            </a:r>
          </a:p>
        </p:txBody>
      </p:sp>
      <p:sp>
        <p:nvSpPr>
          <p:cNvPr id="358696" name="Text Box 10"/>
          <p:cNvSpPr txBox="1">
            <a:spLocks noChangeArrowheads="1"/>
          </p:cNvSpPr>
          <p:nvPr/>
        </p:nvSpPr>
        <p:spPr bwMode="auto">
          <a:xfrm>
            <a:off x="3343275" y="6119813"/>
            <a:ext cx="4086225" cy="509587"/>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pPr>
            <a:r>
              <a:rPr lang="it-IT" sz="900">
                <a:solidFill>
                  <a:schemeClr val="tx1"/>
                </a:solidFill>
                <a:latin typeface="Arial" charset="0"/>
              </a:rPr>
              <a:t>UNIVERSO: 229.490 UTENZE</a:t>
            </a:r>
          </a:p>
          <a:p>
            <a:pPr algn="ctr" defTabSz="449263">
              <a:buClr>
                <a:srgbClr val="000000"/>
              </a:buClr>
              <a:buSzPct val="100000"/>
              <a:buFont typeface="Times" pitchFamily="18" charset="0"/>
              <a:buNone/>
            </a:pPr>
            <a:r>
              <a:rPr lang="it-IT" sz="900">
                <a:solidFill>
                  <a:schemeClr val="tx1"/>
                </a:solidFill>
                <a:latin typeface="Arial" charset="0"/>
              </a:rPr>
              <a:t>BASE: HANNO CONTATTATO IL NUMERO PER LA SEGNALAZIONE DEI GUASTI (150 CASI AD HOC)</a:t>
            </a:r>
          </a:p>
        </p:txBody>
      </p:sp>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715" name="Rectangle 8"/>
          <p:cNvSpPr>
            <a:spLocks noGrp="1"/>
          </p:cNvSpPr>
          <p:nvPr>
            <p:ph type="title"/>
          </p:nvPr>
        </p:nvSpPr>
        <p:spPr/>
        <p:txBody>
          <a:bodyPr/>
          <a:lstStyle/>
          <a:p>
            <a:pPr eaLnBrk="1" hangingPunct="1"/>
            <a:r>
              <a:rPr lang="it-IT" smtClean="0"/>
              <a:t>MOTIVI DI CONTATTO</a:t>
            </a:r>
          </a:p>
        </p:txBody>
      </p:sp>
      <p:sp>
        <p:nvSpPr>
          <p:cNvPr id="359716" name="Rectangle 3"/>
          <p:cNvSpPr>
            <a:spLocks noChangeArrowheads="1"/>
          </p:cNvSpPr>
          <p:nvPr/>
        </p:nvSpPr>
        <p:spPr bwMode="auto">
          <a:xfrm>
            <a:off x="755650" y="765175"/>
            <a:ext cx="8216900" cy="1008063"/>
          </a:xfrm>
          <a:prstGeom prst="rect">
            <a:avLst/>
          </a:prstGeom>
          <a:noFill/>
          <a:ln w="9525">
            <a:noFill/>
            <a:miter lim="800000"/>
            <a:headEnd/>
            <a:tailEnd/>
          </a:ln>
        </p:spPr>
        <p:txBody>
          <a:bodyPr lIns="90000" tIns="46800" rIns="90000" bIns="46800"/>
          <a:lstStyle/>
          <a:p>
            <a:pPr marL="265113" indent="-265113" algn="just">
              <a:spcBef>
                <a:spcPct val="20000"/>
              </a:spcBef>
              <a:buFont typeface="Arial" charset="0"/>
              <a:buBlip>
                <a:blip r:embed="rId3"/>
              </a:buBlip>
            </a:pPr>
            <a:r>
              <a:rPr lang="it-IT" sz="1200">
                <a:solidFill>
                  <a:schemeClr val="tx1"/>
                </a:solidFill>
                <a:latin typeface="Arial" charset="0"/>
              </a:rPr>
              <a:t>Dove ha reperito il NV di SEGNALAZIONE GUASTI di  Acquedotto del Fiora al quale ha telefonato?</a:t>
            </a:r>
          </a:p>
          <a:p>
            <a:pPr marL="265113" indent="-265113" algn="just">
              <a:spcBef>
                <a:spcPct val="20000"/>
              </a:spcBef>
            </a:pPr>
            <a:r>
              <a:rPr lang="it-IT" sz="1200">
                <a:solidFill>
                  <a:schemeClr val="tx1"/>
                </a:solidFill>
                <a:latin typeface="Arial" charset="0"/>
              </a:rPr>
              <a:t>       (risposta multipla)</a:t>
            </a:r>
          </a:p>
        </p:txBody>
      </p:sp>
      <p:sp>
        <p:nvSpPr>
          <p:cNvPr id="7" name="Segnaposto numero diapositiva 6"/>
          <p:cNvSpPr>
            <a:spLocks noGrp="1"/>
          </p:cNvSpPr>
          <p:nvPr>
            <p:ph type="sldNum" sz="quarter" idx="10"/>
          </p:nvPr>
        </p:nvSpPr>
        <p:spPr/>
        <p:txBody>
          <a:bodyPr/>
          <a:lstStyle/>
          <a:p>
            <a:pPr>
              <a:defRPr/>
            </a:pPr>
            <a:fld id="{0876C1E2-A56B-40AD-B16F-6D30697A83E4}" type="slidenum">
              <a:rPr lang="it-IT" smtClean="0"/>
              <a:pPr>
                <a:defRPr/>
              </a:pPr>
              <a:t>159</a:t>
            </a:fld>
            <a:endParaRPr lang="it-IT"/>
          </a:p>
        </p:txBody>
      </p:sp>
      <p:sp>
        <p:nvSpPr>
          <p:cNvPr id="359718"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pPr>
            <a:r>
              <a:rPr lang="it-IT" sz="1800">
                <a:solidFill>
                  <a:schemeClr val="bg1"/>
                </a:solidFill>
              </a:rPr>
              <a:t>CALL BACK SEGNALAZIONE GUASTI</a:t>
            </a:r>
          </a:p>
          <a:p>
            <a:pPr defTabSz="449263">
              <a:buClr>
                <a:srgbClr val="000000"/>
              </a:buClr>
              <a:buSzPct val="100000"/>
              <a:buFont typeface="Times" pitchFamily="18" charset="0"/>
              <a:buNone/>
            </a:pPr>
            <a:r>
              <a:rPr lang="it-IT" sz="1800" i="1">
                <a:solidFill>
                  <a:schemeClr val="bg1"/>
                </a:solidFill>
              </a:rPr>
              <a:t>Motivi di contatto</a:t>
            </a:r>
          </a:p>
        </p:txBody>
      </p:sp>
      <p:sp>
        <p:nvSpPr>
          <p:cNvPr id="359719" name="Text Box 10"/>
          <p:cNvSpPr txBox="1">
            <a:spLocks noChangeArrowheads="1"/>
          </p:cNvSpPr>
          <p:nvPr/>
        </p:nvSpPr>
        <p:spPr bwMode="auto">
          <a:xfrm>
            <a:off x="3343275" y="6119813"/>
            <a:ext cx="4086225" cy="509587"/>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pPr>
            <a:r>
              <a:rPr lang="it-IT" sz="900">
                <a:solidFill>
                  <a:schemeClr val="tx1"/>
                </a:solidFill>
                <a:latin typeface="Arial" charset="0"/>
              </a:rPr>
              <a:t>UNIVERSO: 229.490 UTENZE</a:t>
            </a:r>
          </a:p>
          <a:p>
            <a:pPr algn="ctr" defTabSz="449263">
              <a:buClr>
                <a:srgbClr val="000000"/>
              </a:buClr>
              <a:buSzPct val="100000"/>
              <a:buFont typeface="Times" pitchFamily="18" charset="0"/>
              <a:buNone/>
            </a:pPr>
            <a:r>
              <a:rPr lang="it-IT" sz="900">
                <a:solidFill>
                  <a:schemeClr val="tx1"/>
                </a:solidFill>
                <a:latin typeface="Arial" charset="0"/>
              </a:rPr>
              <a:t>BASE: HANNO CONTATTATO IL NUMERO PER LA SEGNALAZIONE DEI GUASTI (150 CASI AD HOC)</a:t>
            </a:r>
          </a:p>
        </p:txBody>
      </p:sp>
      <p:graphicFrame>
        <p:nvGraphicFramePr>
          <p:cNvPr id="359714" name="Object 290"/>
          <p:cNvGraphicFramePr>
            <a:graphicFrameLocks noChangeAspect="1"/>
          </p:cNvGraphicFramePr>
          <p:nvPr/>
        </p:nvGraphicFramePr>
        <p:xfrm>
          <a:off x="755650" y="1196975"/>
          <a:ext cx="8153400" cy="4827588"/>
        </p:xfrm>
        <a:graphic>
          <a:graphicData uri="http://schemas.openxmlformats.org/presentationml/2006/ole">
            <p:oleObj spid="_x0000_s359714" name="Foglio di lavoro" r:id="rId4" imgW="9572643" imgH="6000623" progId="Excel.Sheet.8">
              <p:embed/>
            </p:oleObj>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2715" name="Group 107"/>
          <p:cNvGraphicFramePr>
            <a:graphicFrameLocks noGrp="1"/>
          </p:cNvGraphicFramePr>
          <p:nvPr/>
        </p:nvGraphicFramePr>
        <p:xfrm>
          <a:off x="1500188" y="1920875"/>
          <a:ext cx="6961187" cy="3668713"/>
        </p:xfrm>
        <a:graphic>
          <a:graphicData uri="http://schemas.openxmlformats.org/drawingml/2006/table">
            <a:tbl>
              <a:tblPr/>
              <a:tblGrid>
                <a:gridCol w="1634797"/>
                <a:gridCol w="1331585"/>
                <a:gridCol w="1331585"/>
                <a:gridCol w="1331585"/>
                <a:gridCol w="1331585"/>
              </a:tblGrid>
              <a:tr h="538163">
                <a:tc grid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dirty="0" smtClean="0">
                          <a:ln>
                            <a:noFill/>
                          </a:ln>
                          <a:solidFill>
                            <a:schemeClr val="tx1"/>
                          </a:solidFill>
                          <a:effectLst/>
                          <a:latin typeface="Arial" pitchFamily="34" charset="0"/>
                        </a:rPr>
                        <a:t>Totale universo utenze domestiche (229.490)</a:t>
                      </a:r>
                    </a:p>
                  </a:txBody>
                  <a:tcPr marL="90000" marR="90000" marT="46800" marB="46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DDDDD"/>
                    </a:solidFill>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5397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200" b="0"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1" u="none" strike="noStrike" cap="none" normalizeH="0" baseline="0" dirty="0" smtClean="0">
                          <a:ln>
                            <a:noFill/>
                          </a:ln>
                          <a:solidFill>
                            <a:srgbClr val="000000"/>
                          </a:solidFill>
                          <a:effectLst/>
                          <a:latin typeface="Arial" pitchFamily="34" charset="0"/>
                        </a:rPr>
                        <a:t>TOTALE</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1" u="none" strike="noStrike" cap="none" normalizeH="0" baseline="0" dirty="0" smtClean="0">
                          <a:ln>
                            <a:noFill/>
                          </a:ln>
                          <a:solidFill>
                            <a:srgbClr val="000000"/>
                          </a:solidFill>
                          <a:effectLst/>
                          <a:latin typeface="Arial" pitchFamily="34" charset="0"/>
                        </a:rPr>
                        <a:t>CAMPIONE</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algn="ctr" fontAlgn="b"/>
                      <a:r>
                        <a:rPr kumimoji="0" lang="it-IT" sz="1000" b="0" i="1" u="none" strike="noStrike" kern="1200" cap="none" normalizeH="0" baseline="0" dirty="0" smtClean="0">
                          <a:ln>
                            <a:noFill/>
                          </a:ln>
                          <a:solidFill>
                            <a:srgbClr val="000000"/>
                          </a:solidFill>
                          <a:effectLst/>
                          <a:latin typeface="Arial" pitchFamily="34" charset="0"/>
                          <a:ea typeface="+mn-ea"/>
                          <a:cs typeface="+mn-cs"/>
                        </a:rPr>
                        <a:t>ZONA </a:t>
                      </a:r>
                    </a:p>
                    <a:p>
                      <a:pPr algn="ctr" fontAlgn="b"/>
                      <a:r>
                        <a:rPr kumimoji="0" lang="it-IT" sz="1000" b="0" i="1" u="none" strike="noStrike" kern="1200" cap="none" normalizeH="0" baseline="0" dirty="0" smtClean="0">
                          <a:ln>
                            <a:noFill/>
                          </a:ln>
                          <a:solidFill>
                            <a:srgbClr val="000000"/>
                          </a:solidFill>
                          <a:effectLst/>
                          <a:latin typeface="Arial" pitchFamily="34" charset="0"/>
                          <a:ea typeface="+mn-ea"/>
                          <a:cs typeface="+mn-cs"/>
                        </a:rPr>
                        <a:t>COSTA</a:t>
                      </a:r>
                    </a:p>
                  </a:txBody>
                  <a:tcPr marL="9525" marR="9525" marT="9525" marB="0" anchor="ctr">
                    <a:lnL w="57150" cap="flat" cmpd="sng" algn="ctr">
                      <a:solidFill>
                        <a:schemeClr val="bg1"/>
                      </a:solidFill>
                      <a:prstDash val="solid"/>
                      <a:round/>
                      <a:headEnd type="none" w="med" len="med"/>
                      <a:tailEnd type="none" w="med" len="med"/>
                    </a:lnL>
                    <a:lnR>
                      <a:noFill/>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algn="ctr" fontAlgn="b"/>
                      <a:r>
                        <a:rPr kumimoji="0" lang="it-IT" sz="1000" b="0" i="1" u="none" strike="noStrike" kern="1200" cap="none" normalizeH="0" baseline="0" dirty="0" smtClean="0">
                          <a:ln>
                            <a:noFill/>
                          </a:ln>
                          <a:solidFill>
                            <a:srgbClr val="000000"/>
                          </a:solidFill>
                          <a:effectLst/>
                          <a:latin typeface="Arial" pitchFamily="34" charset="0"/>
                          <a:ea typeface="+mn-ea"/>
                          <a:cs typeface="+mn-cs"/>
                        </a:rPr>
                        <a:t>ZONA  </a:t>
                      </a:r>
                    </a:p>
                    <a:p>
                      <a:pPr algn="ctr" fontAlgn="b"/>
                      <a:r>
                        <a:rPr kumimoji="0" lang="it-IT" sz="1000" b="0" i="1" u="none" strike="noStrike" kern="1200" cap="none" normalizeH="0" baseline="0" dirty="0" smtClean="0">
                          <a:ln>
                            <a:noFill/>
                          </a:ln>
                          <a:solidFill>
                            <a:srgbClr val="000000"/>
                          </a:solidFill>
                          <a:effectLst/>
                          <a:latin typeface="Arial" pitchFamily="34" charset="0"/>
                          <a:ea typeface="+mn-ea"/>
                          <a:cs typeface="+mn-cs"/>
                        </a:rPr>
                        <a:t>MONTAGNA</a:t>
                      </a:r>
                    </a:p>
                  </a:txBody>
                  <a:tcPr marL="9525" marR="9525" marT="9525" marB="0" anchor="ctr">
                    <a:lnL>
                      <a:noFill/>
                    </a:lnL>
                    <a:lnR>
                      <a:noFill/>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algn="ctr" fontAlgn="b"/>
                      <a:r>
                        <a:rPr kumimoji="0" lang="it-IT" sz="1000" b="0" i="1" u="none" strike="noStrike" kern="1200" cap="none" normalizeH="0" baseline="0" dirty="0" smtClean="0">
                          <a:ln>
                            <a:noFill/>
                          </a:ln>
                          <a:solidFill>
                            <a:srgbClr val="000000"/>
                          </a:solidFill>
                          <a:effectLst/>
                          <a:latin typeface="Arial" pitchFamily="34" charset="0"/>
                          <a:ea typeface="+mn-ea"/>
                          <a:cs typeface="+mn-cs"/>
                        </a:rPr>
                        <a:t>ZONA </a:t>
                      </a:r>
                    </a:p>
                    <a:p>
                      <a:pPr algn="ctr" fontAlgn="b"/>
                      <a:r>
                        <a:rPr kumimoji="0" lang="it-IT" sz="1000" b="0" i="1" u="none" strike="noStrike" kern="1200" cap="none" normalizeH="0" baseline="0" dirty="0" smtClean="0">
                          <a:ln>
                            <a:noFill/>
                          </a:ln>
                          <a:solidFill>
                            <a:srgbClr val="000000"/>
                          </a:solidFill>
                          <a:effectLst/>
                          <a:latin typeface="Arial" pitchFamily="34" charset="0"/>
                          <a:ea typeface="+mn-ea"/>
                          <a:cs typeface="+mn-cs"/>
                        </a:rPr>
                        <a:t>SENESE</a:t>
                      </a:r>
                    </a:p>
                  </a:txBody>
                  <a:tcPr marL="9525" marR="9525" marT="9525" marB="0" anchor="ctr">
                    <a:lnL>
                      <a:noFill/>
                    </a:lnL>
                    <a:lnR>
                      <a:noFill/>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r>
              <a:tr h="5191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rPr>
                        <a:t>Eccellenza</a:t>
                      </a:r>
                      <a:r>
                        <a:rPr kumimoji="0" lang="it-IT" sz="1200" b="0" i="0" u="none" strike="noStrike" cap="none" normalizeH="0" baseline="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rPr>
                        <a:t>(voti 9 e 10)</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fontAlgn="t"/>
                      <a:r>
                        <a:rPr lang="it-IT" sz="1400" b="1" i="0" u="none" strike="noStrike" dirty="0" smtClean="0">
                          <a:solidFill>
                            <a:srgbClr val="000000"/>
                          </a:solidFill>
                          <a:effectLst/>
                          <a:latin typeface="Arial"/>
                        </a:rPr>
                        <a:t>9%</a:t>
                      </a:r>
                      <a:endParaRPr lang="it-IT" sz="1400" b="1" i="0" u="none" strike="noStrike" dirty="0">
                        <a:solidFill>
                          <a:srgbClr val="000000"/>
                        </a:solidFill>
                        <a:effectLst/>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fontAlgn="ctr"/>
                      <a:r>
                        <a:rPr lang="it-IT" sz="1400" b="0" i="0" u="none" strike="noStrike">
                          <a:effectLst/>
                          <a:latin typeface="Arial"/>
                        </a:rPr>
                        <a:t>10%</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fontAlgn="ctr"/>
                      <a:r>
                        <a:rPr lang="it-IT" sz="1400" b="0" i="0" u="none" strike="noStrike">
                          <a:effectLst/>
                          <a:latin typeface="Arial"/>
                        </a:rPr>
                        <a:t>9%</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fontAlgn="ctr"/>
                      <a:r>
                        <a:rPr lang="it-IT" sz="1400" b="0" i="0" u="none" strike="noStrike">
                          <a:effectLst/>
                          <a:latin typeface="Arial"/>
                        </a:rPr>
                        <a:t>9%</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rPr>
                        <a:t>Bontà</a:t>
                      </a:r>
                      <a:r>
                        <a:rPr kumimoji="0" lang="it-IT" sz="1200" b="0" i="0" u="none" strike="noStrike" cap="none" normalizeH="0" baseline="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rPr>
                        <a:t>(Voto 8)</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fontAlgn="t"/>
                      <a:r>
                        <a:rPr lang="it-IT" sz="1400" b="1" i="0" u="none" strike="noStrike" dirty="0" smtClean="0">
                          <a:solidFill>
                            <a:srgbClr val="000000"/>
                          </a:solidFill>
                          <a:effectLst/>
                          <a:latin typeface="Arial"/>
                        </a:rPr>
                        <a:t>37%</a:t>
                      </a:r>
                      <a:endParaRPr lang="it-IT" sz="1400" b="1" i="0" u="none" strike="noStrike" dirty="0">
                        <a:solidFill>
                          <a:srgbClr val="000000"/>
                        </a:solidFill>
                        <a:effectLst/>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fontAlgn="ctr"/>
                      <a:r>
                        <a:rPr lang="it-IT" sz="1400" b="0" i="0" u="none" strike="noStrike" dirty="0" smtClean="0">
                          <a:effectLst/>
                          <a:latin typeface="Arial"/>
                        </a:rPr>
                        <a:t>34%</a:t>
                      </a:r>
                      <a:endParaRPr lang="it-IT" sz="1400" b="0" i="0" u="none" strike="noStrike" dirty="0">
                        <a:effectLst/>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fontAlgn="ctr"/>
                      <a:r>
                        <a:rPr lang="it-IT" sz="1400" b="0" i="0" u="none" strike="noStrike">
                          <a:effectLst/>
                          <a:latin typeface="Arial"/>
                        </a:rPr>
                        <a:t>38%</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fontAlgn="ctr"/>
                      <a:r>
                        <a:rPr lang="it-IT" sz="1400" b="0" i="0" u="none" strike="noStrike">
                          <a:effectLst/>
                          <a:latin typeface="Arial"/>
                        </a:rPr>
                        <a:t>40%</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rPr>
                        <a:t>Sufficienza</a:t>
                      </a:r>
                      <a:r>
                        <a:rPr kumimoji="0" lang="it-IT" sz="1200" b="0" i="0" u="none" strike="noStrike" cap="none" normalizeH="0" baseline="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rPr>
                        <a:t>(Voti 6 e 7)</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fontAlgn="t"/>
                      <a:r>
                        <a:rPr lang="it-IT" sz="1400" b="1" i="0" u="none" strike="noStrike" dirty="0" smtClean="0">
                          <a:solidFill>
                            <a:srgbClr val="000000"/>
                          </a:solidFill>
                          <a:effectLst/>
                          <a:latin typeface="Arial"/>
                        </a:rPr>
                        <a:t>46%</a:t>
                      </a:r>
                      <a:endParaRPr lang="it-IT" sz="1400" b="1" i="0" u="none" strike="noStrike" dirty="0">
                        <a:solidFill>
                          <a:srgbClr val="000000"/>
                        </a:solidFill>
                        <a:effectLst/>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fontAlgn="ctr"/>
                      <a:r>
                        <a:rPr lang="it-IT" sz="1400" b="0" i="0" u="none" strike="noStrike">
                          <a:effectLst/>
                          <a:latin typeface="Arial"/>
                        </a:rPr>
                        <a:t>46%</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fontAlgn="ctr"/>
                      <a:r>
                        <a:rPr lang="it-IT" sz="1400" b="0" i="0" u="none" strike="noStrike">
                          <a:effectLst/>
                          <a:latin typeface="Arial"/>
                        </a:rPr>
                        <a:t>45%</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fontAlgn="ctr"/>
                      <a:r>
                        <a:rPr lang="it-IT" sz="1400" b="0" i="0" u="none" strike="noStrike">
                          <a:effectLst/>
                          <a:latin typeface="Arial"/>
                        </a:rPr>
                        <a:t>47%</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rPr>
                        <a:t>Insufficienza</a:t>
                      </a:r>
                      <a:r>
                        <a:rPr kumimoji="0" lang="it-IT" sz="1200" b="0" i="0" u="none" strike="noStrike" cap="none" normalizeH="0" baseline="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rPr>
                        <a:t>(Voti 1-5)</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fontAlgn="t"/>
                      <a:r>
                        <a:rPr lang="it-IT" sz="1400" b="1" i="0" u="none" strike="noStrike" dirty="0">
                          <a:solidFill>
                            <a:srgbClr val="000000"/>
                          </a:solidFill>
                          <a:effectLst/>
                          <a:latin typeface="Arial"/>
                        </a:rPr>
                        <a:t>8</a:t>
                      </a:r>
                      <a:r>
                        <a:rPr lang="it-IT" sz="1400" b="1" i="0" u="none" strike="noStrike" dirty="0" smtClean="0">
                          <a:solidFill>
                            <a:srgbClr val="000000"/>
                          </a:solidFill>
                          <a:effectLst/>
                          <a:latin typeface="Arial"/>
                        </a:rPr>
                        <a:t>%</a:t>
                      </a:r>
                      <a:endParaRPr lang="it-IT" sz="1400" b="1" i="0" u="none" strike="noStrike" dirty="0">
                        <a:solidFill>
                          <a:srgbClr val="000000"/>
                        </a:solidFill>
                        <a:effectLst/>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fontAlgn="ctr"/>
                      <a:r>
                        <a:rPr lang="it-IT" sz="1400" b="0" i="0" u="none" strike="noStrike">
                          <a:effectLst/>
                          <a:latin typeface="Arial"/>
                        </a:rPr>
                        <a:t>10%</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fontAlgn="ctr"/>
                      <a:r>
                        <a:rPr lang="it-IT" sz="1400" b="0" i="0" u="none" strike="noStrike">
                          <a:effectLst/>
                          <a:latin typeface="Arial"/>
                        </a:rPr>
                        <a:t>8%</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fontAlgn="ctr"/>
                      <a:r>
                        <a:rPr lang="it-IT" sz="1400" b="0" i="0" u="none" strike="noStrike" dirty="0">
                          <a:effectLst/>
                          <a:latin typeface="Arial"/>
                        </a:rPr>
                        <a:t>4%</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r>
              <a:tr h="5095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400" b="1" i="1" u="none" strike="noStrike" cap="none" normalizeH="0" baseline="0" dirty="0" smtClean="0">
                          <a:ln>
                            <a:noFill/>
                          </a:ln>
                          <a:solidFill>
                            <a:schemeClr val="tx1"/>
                          </a:solidFill>
                          <a:effectLst/>
                          <a:latin typeface="Arial" pitchFamily="34" charset="0"/>
                        </a:rPr>
                        <a:t>Media</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it-IT" sz="1400" b="1" i="0" u="none" strike="noStrike" dirty="0" smtClean="0">
                          <a:latin typeface="+mn-lt"/>
                        </a:rPr>
                        <a:t>7,2</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t"/>
                      <a:r>
                        <a:rPr lang="it-IT" sz="1400" b="1" i="0" u="none" strike="noStrike" dirty="0" smtClean="0">
                          <a:solidFill>
                            <a:srgbClr val="000000"/>
                          </a:solidFill>
                          <a:effectLst/>
                          <a:latin typeface="Arial"/>
                        </a:rPr>
                        <a:t>7,1</a:t>
                      </a:r>
                      <a:endParaRPr lang="it-IT" sz="1400" b="1" i="0" u="none" strike="noStrike" dirty="0">
                        <a:solidFill>
                          <a:srgbClr val="000000"/>
                        </a:solidFill>
                        <a:effectLst/>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t"/>
                      <a:r>
                        <a:rPr lang="it-IT" sz="1400" b="1" i="0" u="none" strike="noStrike" dirty="0" smtClean="0">
                          <a:solidFill>
                            <a:srgbClr val="000000"/>
                          </a:solidFill>
                          <a:effectLst/>
                          <a:latin typeface="Arial"/>
                        </a:rPr>
                        <a:t>7,2</a:t>
                      </a:r>
                      <a:endParaRPr lang="it-IT" sz="1400" b="1" i="0" u="none" strike="noStrike" dirty="0">
                        <a:solidFill>
                          <a:srgbClr val="000000"/>
                        </a:solidFill>
                        <a:effectLst/>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t"/>
                      <a:r>
                        <a:rPr lang="it-IT" sz="1400" b="1" i="0" u="none" strike="noStrike" dirty="0" smtClean="0">
                          <a:solidFill>
                            <a:srgbClr val="000000"/>
                          </a:solidFill>
                          <a:effectLst/>
                          <a:latin typeface="Arial"/>
                        </a:rPr>
                        <a:t>7,4</a:t>
                      </a:r>
                      <a:endParaRPr lang="it-IT" sz="1400" b="1" i="0" u="none" strike="noStrike" dirty="0">
                        <a:solidFill>
                          <a:srgbClr val="000000"/>
                        </a:solidFill>
                        <a:effectLst/>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r>
            </a:tbl>
          </a:graphicData>
        </a:graphic>
      </p:graphicFrame>
      <p:sp>
        <p:nvSpPr>
          <p:cNvPr id="601097" name="Text Box 9"/>
          <p:cNvSpPr txBox="1">
            <a:spLocks noChangeArrowheads="1"/>
          </p:cNvSpPr>
          <p:nvPr/>
        </p:nvSpPr>
        <p:spPr bwMode="auto">
          <a:xfrm rot="16200000">
            <a:off x="-2682081" y="2864644"/>
            <a:ext cx="5946775" cy="366713"/>
          </a:xfrm>
          <a:prstGeom prst="rect">
            <a:avLst/>
          </a:prstGeom>
          <a:noFill/>
          <a:ln w="12700" algn="ctr">
            <a:noFill/>
            <a:miter lim="800000"/>
            <a:headEnd/>
            <a:tailEnd/>
          </a:ln>
          <a:effectLst/>
        </p:spPr>
        <p:txBody>
          <a:bodyPr lIns="90000" tIns="46800" rIns="90000" bIns="46800">
            <a:spAutoFit/>
          </a:bodyPr>
          <a:lstStyle/>
          <a:p>
            <a:pPr defTabSz="449263">
              <a:spcBef>
                <a:spcPct val="50000"/>
              </a:spcBef>
              <a:buClr>
                <a:srgbClr val="000000"/>
              </a:buClr>
              <a:buSzPct val="100000"/>
              <a:buFont typeface="Times" pitchFamily="18" charset="0"/>
              <a:buNone/>
              <a:defRPr/>
            </a:pPr>
            <a:r>
              <a:rPr lang="it-IT" sz="1800" dirty="0">
                <a:solidFill>
                  <a:schemeClr val="bg1"/>
                </a:solidFill>
              </a:rPr>
              <a:t>LA SODDISFAZIONE OVERALL</a:t>
            </a:r>
            <a:endParaRPr lang="it-IT" sz="1800" dirty="0">
              <a:solidFill>
                <a:schemeClr val="bg1"/>
              </a:solidFill>
              <a:effectLst>
                <a:outerShdw blurRad="38100" dist="38100" dir="2700000" algn="tl">
                  <a:srgbClr val="C0C0C0"/>
                </a:outerShdw>
              </a:effectLst>
            </a:endParaRPr>
          </a:p>
        </p:txBody>
      </p:sp>
      <p:sp>
        <p:nvSpPr>
          <p:cNvPr id="31790"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IL GIUDIZIO GLOBALE SUL SERVIZIO IDRICO</a:t>
            </a:r>
            <a:br>
              <a:rPr lang="it-IT" sz="2100">
                <a:solidFill>
                  <a:srgbClr val="3366CC"/>
                </a:solidFill>
                <a:cs typeface="Arial" charset="0"/>
              </a:rPr>
            </a:br>
            <a:r>
              <a:rPr lang="it-IT" sz="2100" i="1">
                <a:solidFill>
                  <a:srgbClr val="3366CC"/>
                </a:solidFill>
                <a:cs typeface="Arial" charset="0"/>
              </a:rPr>
              <a:t>2° SEMESTRE 2014</a:t>
            </a:r>
          </a:p>
        </p:txBody>
      </p:sp>
      <p:sp>
        <p:nvSpPr>
          <p:cNvPr id="7" name="Segnaposto numero diapositiva 6"/>
          <p:cNvSpPr>
            <a:spLocks noGrp="1"/>
          </p:cNvSpPr>
          <p:nvPr>
            <p:ph type="sldNum" sz="quarter" idx="10"/>
          </p:nvPr>
        </p:nvSpPr>
        <p:spPr/>
        <p:txBody>
          <a:bodyPr/>
          <a:lstStyle/>
          <a:p>
            <a:pPr>
              <a:defRPr/>
            </a:pPr>
            <a:fld id="{D098E8D1-0D7F-4C48-9868-3FD27E9ED36E}" type="slidenum">
              <a:rPr lang="it-IT" smtClean="0"/>
              <a:pPr>
                <a:defRPr/>
              </a:pPr>
              <a:t>16</a:t>
            </a:fld>
            <a:endParaRPr lang="it-IT"/>
          </a:p>
        </p:txBody>
      </p:sp>
      <p:sp>
        <p:nvSpPr>
          <p:cNvPr id="31792" name="Text Box 10"/>
          <p:cNvSpPr txBox="1">
            <a:spLocks noChangeArrowheads="1"/>
          </p:cNvSpPr>
          <p:nvPr/>
        </p:nvSpPr>
        <p:spPr bwMode="auto">
          <a:xfrm>
            <a:off x="3635375" y="6237288"/>
            <a:ext cx="3168650" cy="371475"/>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pPr>
            <a:r>
              <a:rPr lang="it-IT" sz="900">
                <a:solidFill>
                  <a:schemeClr val="tx1"/>
                </a:solidFill>
                <a:latin typeface="Arial" charset="0"/>
              </a:rPr>
              <a:t>UNIVERSO: 229.490 UTENZE</a:t>
            </a:r>
          </a:p>
          <a:p>
            <a:pPr algn="ctr" defTabSz="449263">
              <a:buClr>
                <a:srgbClr val="000000"/>
              </a:buClr>
              <a:buSzPct val="100000"/>
              <a:buFont typeface="Times" pitchFamily="18" charset="0"/>
              <a:buNone/>
            </a:pPr>
            <a:r>
              <a:rPr lang="it-IT" sz="900">
                <a:solidFill>
                  <a:schemeClr val="tx1"/>
                </a:solidFill>
                <a:latin typeface="Arial" charset="0"/>
              </a:rPr>
              <a:t>BASE: TOTALE CAMPIONE</a:t>
            </a:r>
          </a:p>
        </p:txBody>
      </p:sp>
      <p:sp>
        <p:nvSpPr>
          <p:cNvPr id="11" name="Text Box 3"/>
          <p:cNvSpPr txBox="1">
            <a:spLocks noChangeArrowheads="1"/>
          </p:cNvSpPr>
          <p:nvPr/>
        </p:nvSpPr>
        <p:spPr bwMode="auto">
          <a:xfrm>
            <a:off x="755650" y="1000125"/>
            <a:ext cx="8137525" cy="620713"/>
          </a:xfrm>
          <a:prstGeom prst="rect">
            <a:avLst/>
          </a:prstGeom>
          <a:noFill/>
          <a:ln w="9525">
            <a:noFill/>
            <a:miter lim="800000"/>
            <a:headEnd/>
            <a:tailEnd/>
          </a:ln>
        </p:spPr>
        <p:txBody>
          <a:bodyPr lIns="169695" tIns="124443" rIns="169695" bIns="124443" anchor="ctr">
            <a:spAutoFit/>
          </a:bodyPr>
          <a:lstStyle/>
          <a:p>
            <a:pPr marL="266700" indent="-266700" defTabSz="957263">
              <a:buClr>
                <a:srgbClr val="000000"/>
              </a:buClr>
              <a:buSzPct val="100000"/>
              <a:buFontTx/>
              <a:buBlip>
                <a:blip r:embed="rId2"/>
              </a:buBlip>
              <a:defRPr/>
            </a:pPr>
            <a:r>
              <a:rPr lang="it-IT" sz="1200" dirty="0">
                <a:solidFill>
                  <a:schemeClr val="tx1"/>
                </a:solidFill>
                <a:latin typeface="+mn-lt"/>
                <a:cs typeface="Arial" pitchFamily="34" charset="0"/>
              </a:rPr>
              <a:t>Vorrei che lei esprimesse il suo giudizio globale circa la qualità del servizio idrico fornitole, negli ultimi 6 mesi, da Acquedotto del Fiora spa, dando un voto da 1 a 10, dove 1 significa pessimo e 10 ottimo.</a:t>
            </a:r>
          </a:p>
        </p:txBody>
      </p:sp>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6"/>
          <p:cNvSpPr>
            <a:spLocks noGrp="1"/>
          </p:cNvSpPr>
          <p:nvPr>
            <p:ph type="sldNum" sz="quarter" idx="10"/>
          </p:nvPr>
        </p:nvSpPr>
        <p:spPr/>
        <p:txBody>
          <a:bodyPr/>
          <a:lstStyle/>
          <a:p>
            <a:pPr>
              <a:defRPr/>
            </a:pPr>
            <a:fld id="{204BB56C-DEBB-41CC-A0C2-C779C02B4468}" type="slidenum">
              <a:rPr lang="it-IT" smtClean="0"/>
              <a:pPr>
                <a:defRPr/>
              </a:pPr>
              <a:t>160</a:t>
            </a:fld>
            <a:endParaRPr lang="it-IT"/>
          </a:p>
        </p:txBody>
      </p:sp>
      <p:sp>
        <p:nvSpPr>
          <p:cNvPr id="367618" name="Rectangle 8"/>
          <p:cNvSpPr>
            <a:spLocks noGrp="1"/>
          </p:cNvSpPr>
          <p:nvPr>
            <p:ph type="title"/>
          </p:nvPr>
        </p:nvSpPr>
        <p:spPr>
          <a:xfrm>
            <a:off x="760413" y="130175"/>
            <a:ext cx="8204200" cy="727075"/>
          </a:xfrm>
        </p:spPr>
        <p:txBody>
          <a:bodyPr/>
          <a:lstStyle/>
          <a:p>
            <a:pPr eaLnBrk="1" hangingPunct="1"/>
            <a:r>
              <a:rPr lang="it-IT" smtClean="0"/>
              <a:t>LA GESTIONE DELLA SEGNALAZIONE DEL GUASTO</a:t>
            </a:r>
          </a:p>
        </p:txBody>
      </p:sp>
      <p:sp>
        <p:nvSpPr>
          <p:cNvPr id="367619" name="Rectangle 3"/>
          <p:cNvSpPr>
            <a:spLocks noChangeArrowheads="1"/>
          </p:cNvSpPr>
          <p:nvPr/>
        </p:nvSpPr>
        <p:spPr bwMode="auto">
          <a:xfrm>
            <a:off x="684213" y="476250"/>
            <a:ext cx="8216900" cy="279400"/>
          </a:xfrm>
          <a:prstGeom prst="rect">
            <a:avLst/>
          </a:prstGeom>
          <a:noFill/>
          <a:ln w="9525">
            <a:noFill/>
            <a:miter lim="800000"/>
            <a:headEnd/>
            <a:tailEnd/>
          </a:ln>
        </p:spPr>
        <p:txBody>
          <a:bodyPr lIns="90000" tIns="46800" rIns="90000" bIns="46800"/>
          <a:lstStyle/>
          <a:p>
            <a:pPr marL="265113" indent="-265113" algn="just">
              <a:spcBef>
                <a:spcPct val="20000"/>
              </a:spcBef>
              <a:buFontTx/>
              <a:buBlip>
                <a:blip r:embed="rId2"/>
              </a:buBlip>
            </a:pPr>
            <a:r>
              <a:rPr lang="it-IT" sz="1200">
                <a:solidFill>
                  <a:schemeClr val="tx1"/>
                </a:solidFill>
                <a:latin typeface="Arial" charset="0"/>
              </a:rPr>
              <a:t>Passando invece all’aspetto tecnico di gestione della sua segnalazione di un guasto (perdita idrica, rottura di un contatore, sversamento fognario ecc.) mi dovrebbe dire quanto è stato soddisfatto della rapidità con cui Acquedotto del Fiora ha effettuato l’intervento.</a:t>
            </a:r>
          </a:p>
        </p:txBody>
      </p:sp>
      <p:sp>
        <p:nvSpPr>
          <p:cNvPr id="8" name="Text Box 9"/>
          <p:cNvSpPr txBox="1">
            <a:spLocks noChangeArrowheads="1"/>
          </p:cNvSpPr>
          <p:nvPr/>
        </p:nvSpPr>
        <p:spPr bwMode="auto">
          <a:xfrm rot="-5400000">
            <a:off x="-2617788" y="2693988"/>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defRPr/>
            </a:pPr>
            <a:r>
              <a:rPr lang="it-IT" sz="1800" dirty="0">
                <a:solidFill>
                  <a:schemeClr val="bg1"/>
                </a:solidFill>
              </a:rPr>
              <a:t>CALL BACK SEGNALAZIONE GUASTI</a:t>
            </a:r>
            <a:r>
              <a:rPr lang="it-IT" sz="1800" dirty="0">
                <a:solidFill>
                  <a:schemeClr val="bg1"/>
                </a:solidFill>
              </a:rPr>
              <a:t/>
            </a:r>
            <a:br>
              <a:rPr lang="it-IT" sz="1800" dirty="0">
                <a:solidFill>
                  <a:schemeClr val="bg1"/>
                </a:solidFill>
              </a:rPr>
            </a:br>
            <a:r>
              <a:rPr lang="it-IT" sz="1800" i="1" dirty="0">
                <a:solidFill>
                  <a:schemeClr val="bg1"/>
                </a:solidFill>
              </a:rPr>
              <a:t>La soddisfazione</a:t>
            </a:r>
            <a:endParaRPr lang="it-IT" sz="1800" i="1" dirty="0">
              <a:solidFill>
                <a:schemeClr val="bg1"/>
              </a:solidFill>
              <a:effectLst>
                <a:outerShdw blurRad="38100" dist="38100" dir="2700000" algn="tl">
                  <a:srgbClr val="C0C0C0"/>
                </a:outerShdw>
              </a:effectLst>
            </a:endParaRPr>
          </a:p>
        </p:txBody>
      </p:sp>
      <p:graphicFrame>
        <p:nvGraphicFramePr>
          <p:cNvPr id="11" name="Group 76"/>
          <p:cNvGraphicFramePr>
            <a:graphicFrameLocks noGrp="1"/>
          </p:cNvGraphicFramePr>
          <p:nvPr/>
        </p:nvGraphicFramePr>
        <p:xfrm>
          <a:off x="2987675" y="1557338"/>
          <a:ext cx="3605213" cy="3814762"/>
        </p:xfrm>
        <a:graphic>
          <a:graphicData uri="http://schemas.openxmlformats.org/drawingml/2006/table">
            <a:tbl>
              <a:tblPr/>
              <a:tblGrid>
                <a:gridCol w="1986668"/>
                <a:gridCol w="1618031"/>
              </a:tblGrid>
              <a:tr h="538163">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it-IT" sz="1200" b="1" i="0" u="none" strike="noStrike" cap="none" normalizeH="0" baseline="0" dirty="0" smtClean="0">
                          <a:ln>
                            <a:noFill/>
                          </a:ln>
                          <a:solidFill>
                            <a:schemeClr val="tx1"/>
                          </a:solidFill>
                          <a:effectLst/>
                          <a:latin typeface="Arial" pitchFamily="34" charset="0"/>
                        </a:rPr>
                        <a:t>Totale universo utenze domestiche (229.490)</a:t>
                      </a:r>
                    </a:p>
                  </a:txBody>
                  <a:tcPr marL="90000" marR="90000"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DDDDD"/>
                    </a:solidFill>
                  </a:tcPr>
                </a:tc>
                <a:tc hMerge="1">
                  <a:txBody>
                    <a:bodyPr/>
                    <a:lstStyle/>
                    <a:p>
                      <a:endParaRPr lang="it-IT"/>
                    </a:p>
                  </a:txBody>
                  <a:tcPr/>
                </a:tc>
              </a:tr>
              <a:tr h="68597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200" b="0" i="0" u="none" strike="noStrike" cap="none" normalizeH="0" baseline="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1" u="none" strike="noStrike" cap="none" normalizeH="0" baseline="0" dirty="0" smtClean="0">
                          <a:ln>
                            <a:noFill/>
                          </a:ln>
                          <a:solidFill>
                            <a:srgbClr val="000000"/>
                          </a:solidFill>
                          <a:effectLst/>
                          <a:latin typeface="Arial" pitchFamily="34" charset="0"/>
                        </a:rPr>
                        <a:t>TOTALE</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1" u="none" strike="noStrike" cap="none" normalizeH="0" baseline="0" dirty="0" smtClean="0">
                          <a:ln>
                            <a:noFill/>
                          </a:ln>
                          <a:solidFill>
                            <a:srgbClr val="000000"/>
                          </a:solidFill>
                          <a:effectLst/>
                          <a:latin typeface="Arial" pitchFamily="34" charset="0"/>
                        </a:rPr>
                        <a:t>CAMPIONE</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r>
              <a:tr h="5191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dirty="0" smtClean="0">
                          <a:ln>
                            <a:noFill/>
                          </a:ln>
                          <a:solidFill>
                            <a:schemeClr val="tx1"/>
                          </a:solidFill>
                          <a:effectLst/>
                          <a:latin typeface="Arial" pitchFamily="34" charset="0"/>
                        </a:rPr>
                        <a:t>Eccellenza</a:t>
                      </a:r>
                      <a:r>
                        <a:rPr kumimoji="0" lang="it-IT" sz="1200" b="0" i="0" u="none" strike="noStrike" cap="none" normalizeH="0" baseline="0" dirty="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dirty="0" smtClean="0">
                          <a:ln>
                            <a:noFill/>
                          </a:ln>
                          <a:solidFill>
                            <a:schemeClr val="tx1"/>
                          </a:solidFill>
                          <a:effectLst/>
                          <a:latin typeface="Arial" pitchFamily="34" charset="0"/>
                        </a:rPr>
                        <a:t>(voti 9 e 10)</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fontAlgn="ctr"/>
                      <a:r>
                        <a:rPr lang="it-IT" sz="1400" b="1" i="0" u="none" strike="noStrike">
                          <a:effectLst/>
                          <a:latin typeface="Arial"/>
                        </a:rPr>
                        <a:t>24%</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rPr>
                        <a:t>Bontà</a:t>
                      </a:r>
                      <a:r>
                        <a:rPr kumimoji="0" lang="it-IT" sz="1200" b="0" i="0" u="none" strike="noStrike" cap="none" normalizeH="0" baseline="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rPr>
                        <a:t>(Voto 8)</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fontAlgn="ctr"/>
                      <a:r>
                        <a:rPr lang="it-IT" sz="1400" b="1" i="0" u="none" strike="noStrike">
                          <a:effectLst/>
                          <a:latin typeface="Arial"/>
                        </a:rPr>
                        <a:t>34%</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rPr>
                        <a:t>Sufficienza</a:t>
                      </a:r>
                      <a:r>
                        <a:rPr kumimoji="0" lang="it-IT" sz="1200" b="0" i="0" u="none" strike="noStrike" cap="none" normalizeH="0" baseline="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rPr>
                        <a:t>(Voti 6 e 7)</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fontAlgn="ctr"/>
                      <a:r>
                        <a:rPr lang="it-IT" sz="1400" b="1" i="0" u="none" strike="noStrike">
                          <a:effectLst/>
                          <a:latin typeface="Arial"/>
                        </a:rPr>
                        <a:t>27%</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rPr>
                        <a:t>Insufficienza</a:t>
                      </a:r>
                      <a:r>
                        <a:rPr kumimoji="0" lang="it-IT" sz="1200" b="0" i="0" u="none" strike="noStrike" cap="none" normalizeH="0" baseline="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rPr>
                        <a:t>(Voti 1-5)</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fontAlgn="ctr"/>
                      <a:r>
                        <a:rPr lang="it-IT" sz="1400" b="1" i="0" u="none" strike="noStrike" dirty="0">
                          <a:effectLst/>
                          <a:latin typeface="Arial"/>
                        </a:rPr>
                        <a:t>15%</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r>
              <a:tr h="5095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400" b="1" i="1" u="none" strike="noStrike" cap="none" normalizeH="0" baseline="0" dirty="0" smtClean="0">
                          <a:ln>
                            <a:noFill/>
                          </a:ln>
                          <a:solidFill>
                            <a:schemeClr val="tx1"/>
                          </a:solidFill>
                          <a:effectLst/>
                          <a:latin typeface="Arial" pitchFamily="34" charset="0"/>
                        </a:rPr>
                        <a:t>Media</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ctr"/>
                      <a:r>
                        <a:rPr lang="it-IT" sz="1400" b="1" i="0" u="none" strike="noStrike" dirty="0" smtClean="0">
                          <a:solidFill>
                            <a:srgbClr val="000000"/>
                          </a:solidFill>
                          <a:effectLst/>
                          <a:latin typeface="Arial"/>
                        </a:rPr>
                        <a:t>7,3</a:t>
                      </a:r>
                      <a:endParaRPr lang="it-IT" sz="1400" b="1" i="0" u="none" strike="noStrike" dirty="0">
                        <a:solidFill>
                          <a:srgbClr val="000000"/>
                        </a:solidFill>
                        <a:effectLst/>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r>
            </a:tbl>
          </a:graphicData>
        </a:graphic>
      </p:graphicFrame>
      <p:sp>
        <p:nvSpPr>
          <p:cNvPr id="367647" name="Text Box 10"/>
          <p:cNvSpPr txBox="1">
            <a:spLocks noChangeArrowheads="1"/>
          </p:cNvSpPr>
          <p:nvPr/>
        </p:nvSpPr>
        <p:spPr bwMode="auto">
          <a:xfrm>
            <a:off x="3343275" y="6119813"/>
            <a:ext cx="4086225" cy="509587"/>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pPr>
            <a:r>
              <a:rPr lang="it-IT" sz="900">
                <a:solidFill>
                  <a:schemeClr val="tx1"/>
                </a:solidFill>
                <a:latin typeface="Arial" charset="0"/>
              </a:rPr>
              <a:t>UNIVERSO: 229.490 UTENZE</a:t>
            </a:r>
          </a:p>
          <a:p>
            <a:pPr algn="ctr" defTabSz="449263">
              <a:buClr>
                <a:srgbClr val="000000"/>
              </a:buClr>
              <a:buSzPct val="100000"/>
              <a:buFont typeface="Times" pitchFamily="18" charset="0"/>
              <a:buNone/>
            </a:pPr>
            <a:r>
              <a:rPr lang="it-IT" sz="900">
                <a:solidFill>
                  <a:schemeClr val="tx1"/>
                </a:solidFill>
                <a:latin typeface="Arial" charset="0"/>
              </a:rPr>
              <a:t>BASE: HANNO CONTATTATO IL NUMERO PER LA SEGNALAZIONE DEI GUASTI (150 CASI AD HOC)</a:t>
            </a:r>
          </a:p>
        </p:txBody>
      </p:sp>
    </p:spTree>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0"/>
          </p:nvPr>
        </p:nvSpPr>
        <p:spPr/>
        <p:txBody>
          <a:bodyPr/>
          <a:lstStyle/>
          <a:p>
            <a:pPr>
              <a:defRPr/>
            </a:pPr>
            <a:fld id="{FF848EC9-7620-42F5-8514-F5B7CB70C2A9}" type="slidenum">
              <a:rPr lang="it-IT" smtClean="0"/>
              <a:pPr>
                <a:defRPr/>
              </a:pPr>
              <a:t>161</a:t>
            </a:fld>
            <a:endParaRPr lang="it-IT"/>
          </a:p>
        </p:txBody>
      </p:sp>
      <p:sp>
        <p:nvSpPr>
          <p:cNvPr id="368642" name="Rectangle 2"/>
          <p:cNvSpPr>
            <a:spLocks noChangeArrowheads="1"/>
          </p:cNvSpPr>
          <p:nvPr/>
        </p:nvSpPr>
        <p:spPr bwMode="auto">
          <a:xfrm>
            <a:off x="2124075" y="3789363"/>
            <a:ext cx="6886575" cy="1727200"/>
          </a:xfrm>
          <a:prstGeom prst="rect">
            <a:avLst/>
          </a:prstGeom>
          <a:noFill/>
          <a:ln w="9525">
            <a:noFill/>
            <a:miter lim="800000"/>
            <a:headEnd/>
            <a:tailEnd/>
          </a:ln>
        </p:spPr>
        <p:txBody>
          <a:bodyPr lIns="0" tIns="0" rIns="0" bIns="0" anchor="ctr"/>
          <a:lstStyle/>
          <a:p>
            <a:pPr algn="r">
              <a:spcBef>
                <a:spcPct val="50000"/>
              </a:spcBef>
            </a:pPr>
            <a:r>
              <a:rPr kumimoji="1" lang="it-IT" sz="2400" i="1" u="sng">
                <a:solidFill>
                  <a:schemeClr val="tx1"/>
                </a:solidFill>
              </a:rPr>
              <a:t>Parte Sesta</a:t>
            </a:r>
          </a:p>
          <a:p>
            <a:pPr algn="r">
              <a:spcBef>
                <a:spcPct val="50000"/>
              </a:spcBef>
            </a:pPr>
            <a:endParaRPr kumimoji="1" lang="it-IT" sz="2400" i="1" u="sng">
              <a:solidFill>
                <a:schemeClr val="tx1"/>
              </a:solidFill>
            </a:endParaRPr>
          </a:p>
          <a:p>
            <a:pPr algn="r">
              <a:spcBef>
                <a:spcPct val="50000"/>
              </a:spcBef>
            </a:pPr>
            <a:r>
              <a:rPr kumimoji="1" lang="it-IT" sz="2400" b="1" i="1">
                <a:solidFill>
                  <a:schemeClr val="tx1"/>
                </a:solidFill>
              </a:rPr>
              <a:t>Call Back Intervento Tecnico</a:t>
            </a:r>
          </a:p>
        </p:txBody>
      </p:sp>
      <p:sp>
        <p:nvSpPr>
          <p:cNvPr id="368643" name="Rettangolo 3"/>
          <p:cNvSpPr>
            <a:spLocks noChangeArrowheads="1"/>
          </p:cNvSpPr>
          <p:nvPr/>
        </p:nvSpPr>
        <p:spPr bwMode="auto">
          <a:xfrm>
            <a:off x="3084513" y="5373688"/>
            <a:ext cx="6000750" cy="461962"/>
          </a:xfrm>
          <a:prstGeom prst="rect">
            <a:avLst/>
          </a:prstGeom>
          <a:noFill/>
          <a:ln w="9525">
            <a:noFill/>
            <a:miter lim="800000"/>
            <a:headEnd/>
            <a:tailEnd/>
          </a:ln>
        </p:spPr>
        <p:txBody>
          <a:bodyPr>
            <a:spAutoFit/>
          </a:bodyPr>
          <a:lstStyle/>
          <a:p>
            <a:pPr algn="r">
              <a:buClr>
                <a:srgbClr val="000000"/>
              </a:buClr>
              <a:buSzPct val="100000"/>
              <a:buFont typeface="Times" pitchFamily="18" charset="0"/>
              <a:buNone/>
            </a:pPr>
            <a:r>
              <a:rPr lang="it-IT" sz="1200" i="1">
                <a:solidFill>
                  <a:schemeClr val="tx1"/>
                </a:solidFill>
              </a:rPr>
              <a:t> </a:t>
            </a:r>
            <a:r>
              <a:rPr lang="it-IT" sz="1200" b="1" i="1">
                <a:solidFill>
                  <a:schemeClr val="tx1"/>
                </a:solidFill>
              </a:rPr>
              <a:t>(203 interviste: 100 interviste per interventi ESERCIZIO e 100 interviste per interventi AST)</a:t>
            </a:r>
            <a:endParaRPr lang="it-IT" sz="1200" b="1">
              <a:solidFill>
                <a:schemeClr val="tx1"/>
              </a:solidFill>
            </a:endParaRPr>
          </a:p>
        </p:txBody>
      </p:sp>
    </p:spTree>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9665" name="Object 3"/>
          <p:cNvGraphicFramePr>
            <a:graphicFrameLocks noChangeAspect="1"/>
          </p:cNvGraphicFramePr>
          <p:nvPr/>
        </p:nvGraphicFramePr>
        <p:xfrm>
          <a:off x="411163" y="1397000"/>
          <a:ext cx="8478837" cy="4908550"/>
        </p:xfrm>
        <a:graphic>
          <a:graphicData uri="http://schemas.openxmlformats.org/presentationml/2006/ole">
            <p:oleObj spid="_x0000_s369665" r:id="rId3" imgW="8480271" imgH="4907705" progId="Excel.Chart.8">
              <p:embed/>
            </p:oleObj>
          </a:graphicData>
        </a:graphic>
      </p:graphicFrame>
      <p:sp>
        <p:nvSpPr>
          <p:cNvPr id="7" name="Segnaposto numero diapositiva 6"/>
          <p:cNvSpPr>
            <a:spLocks noGrp="1"/>
          </p:cNvSpPr>
          <p:nvPr>
            <p:ph type="sldNum" sz="quarter" idx="10"/>
          </p:nvPr>
        </p:nvSpPr>
        <p:spPr/>
        <p:txBody>
          <a:bodyPr/>
          <a:lstStyle/>
          <a:p>
            <a:pPr>
              <a:defRPr/>
            </a:pPr>
            <a:fld id="{35897FAB-46A0-4DB7-B87F-B36166142839}" type="slidenum">
              <a:rPr lang="it-IT" smtClean="0"/>
              <a:pPr>
                <a:defRPr/>
              </a:pPr>
              <a:t>162</a:t>
            </a:fld>
            <a:endParaRPr lang="it-IT"/>
          </a:p>
        </p:txBody>
      </p:sp>
      <p:sp>
        <p:nvSpPr>
          <p:cNvPr id="369667"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pPr>
            <a:r>
              <a:rPr lang="it-IT" sz="1800">
                <a:solidFill>
                  <a:schemeClr val="bg1"/>
                </a:solidFill>
              </a:rPr>
              <a:t>INTERVENTO TECNICO</a:t>
            </a:r>
          </a:p>
          <a:p>
            <a:pPr defTabSz="449263">
              <a:buClr>
                <a:srgbClr val="000000"/>
              </a:buClr>
              <a:buSzPct val="100000"/>
              <a:buFont typeface="Times" pitchFamily="18" charset="0"/>
              <a:buNone/>
            </a:pPr>
            <a:endParaRPr lang="it-IT" sz="1800">
              <a:solidFill>
                <a:schemeClr val="bg1"/>
              </a:solidFill>
            </a:endParaRPr>
          </a:p>
        </p:txBody>
      </p:sp>
      <p:sp>
        <p:nvSpPr>
          <p:cNvPr id="369668" name="Rectangle 8"/>
          <p:cNvSpPr>
            <a:spLocks noGrp="1"/>
          </p:cNvSpPr>
          <p:nvPr>
            <p:ph type="title"/>
          </p:nvPr>
        </p:nvSpPr>
        <p:spPr/>
        <p:txBody>
          <a:bodyPr/>
          <a:lstStyle/>
          <a:p>
            <a:pPr eaLnBrk="1" hangingPunct="1"/>
            <a:r>
              <a:rPr lang="it-IT" smtClean="0"/>
              <a:t>MOTIVI DI CONTATTO</a:t>
            </a:r>
            <a:br>
              <a:rPr lang="it-IT" smtClean="0"/>
            </a:br>
            <a:endParaRPr lang="it-IT" smtClean="0"/>
          </a:p>
        </p:txBody>
      </p:sp>
      <p:sp>
        <p:nvSpPr>
          <p:cNvPr id="369669" name="Rectangle 3"/>
          <p:cNvSpPr>
            <a:spLocks noChangeArrowheads="1"/>
          </p:cNvSpPr>
          <p:nvPr/>
        </p:nvSpPr>
        <p:spPr bwMode="auto">
          <a:xfrm>
            <a:off x="747713" y="1065213"/>
            <a:ext cx="8216900" cy="304800"/>
          </a:xfrm>
          <a:prstGeom prst="rect">
            <a:avLst/>
          </a:prstGeom>
          <a:noFill/>
          <a:ln w="9525">
            <a:noFill/>
            <a:miter lim="800000"/>
            <a:headEnd/>
            <a:tailEnd/>
          </a:ln>
        </p:spPr>
        <p:txBody>
          <a:bodyPr lIns="90000" tIns="46800" rIns="90000" bIns="46800"/>
          <a:lstStyle/>
          <a:p>
            <a:pPr marL="265113" indent="-265113" algn="just">
              <a:spcBef>
                <a:spcPct val="20000"/>
              </a:spcBef>
              <a:buFontTx/>
              <a:buBlip>
                <a:blip r:embed="rId4"/>
              </a:buBlip>
            </a:pPr>
            <a:r>
              <a:rPr lang="it-IT" sz="1200">
                <a:solidFill>
                  <a:schemeClr val="tx1"/>
                </a:solidFill>
                <a:latin typeface="Arial" charset="0"/>
              </a:rPr>
              <a:t>Negli ultimi 6 mesi, ha contattato Acquedotto del Fiora per uno o più dei seguenti motivi? </a:t>
            </a:r>
            <a:r>
              <a:rPr lang="it-IT" sz="1200" i="1">
                <a:solidFill>
                  <a:schemeClr val="tx1"/>
                </a:solidFill>
                <a:latin typeface="Arial" charset="0"/>
              </a:rPr>
              <a:t>(risposta multipla)</a:t>
            </a:r>
          </a:p>
        </p:txBody>
      </p:sp>
      <p:sp>
        <p:nvSpPr>
          <p:cNvPr id="9" name="Text Box 10"/>
          <p:cNvSpPr txBox="1">
            <a:spLocks noChangeArrowheads="1"/>
          </p:cNvSpPr>
          <p:nvPr/>
        </p:nvSpPr>
        <p:spPr bwMode="auto">
          <a:xfrm>
            <a:off x="3643313" y="6097588"/>
            <a:ext cx="3214687" cy="649287"/>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r>
              <a:rPr lang="it-IT" sz="900" dirty="0">
                <a:solidFill>
                  <a:schemeClr val="tx1"/>
                </a:solidFill>
                <a:latin typeface="+mn-lt"/>
              </a:rPr>
              <a:t>UNIVERSO: </a:t>
            </a:r>
            <a:r>
              <a:rPr lang="it-IT" sz="900" dirty="0">
                <a:solidFill>
                  <a:schemeClr val="tx1"/>
                </a:solidFill>
                <a:latin typeface="Arial" charset="0"/>
              </a:rPr>
              <a:t>229.490</a:t>
            </a:r>
            <a:r>
              <a:rPr lang="it-IT" sz="900" dirty="0">
                <a:solidFill>
                  <a:schemeClr val="tx1"/>
                </a:solidFill>
                <a:latin typeface="+mn-lt"/>
              </a:rPr>
              <a:t> UTENZE</a:t>
            </a:r>
          </a:p>
          <a:p>
            <a:pPr algn="ctr" defTabSz="449263">
              <a:buClr>
                <a:srgbClr val="000000"/>
              </a:buClr>
              <a:buSzPct val="100000"/>
              <a:buFont typeface="Times" pitchFamily="18" charset="0"/>
              <a:buNone/>
              <a:defRPr/>
            </a:pPr>
            <a:r>
              <a:rPr lang="it-IT" sz="900" dirty="0">
                <a:solidFill>
                  <a:schemeClr val="tx1"/>
                </a:solidFill>
                <a:latin typeface="+mn-lt"/>
              </a:rPr>
              <a:t>BASE: </a:t>
            </a:r>
            <a:r>
              <a:rPr lang="it-IT" sz="900" dirty="0">
                <a:solidFill>
                  <a:schemeClr val="tx1"/>
                </a:solidFill>
                <a:latin typeface="Arial" charset="0"/>
              </a:rPr>
              <a:t> COLORO CHE HANNO RICEVUTO UN </a:t>
            </a:r>
            <a:r>
              <a:rPr lang="it-IT" sz="900" dirty="0">
                <a:solidFill>
                  <a:schemeClr val="tx1"/>
                </a:solidFill>
                <a:latin typeface="Arial" charset="0"/>
              </a:rPr>
              <a:t>INTERVENTO TECNICO (203 interviste ad hoc)</a:t>
            </a:r>
            <a:endParaRPr lang="it-IT" sz="900" dirty="0">
              <a:solidFill>
                <a:schemeClr val="tx1"/>
              </a:solidFill>
              <a:latin typeface="+mn-lt"/>
            </a:endParaRPr>
          </a:p>
          <a:p>
            <a:pPr algn="ctr" defTabSz="449263">
              <a:buClr>
                <a:srgbClr val="000000"/>
              </a:buClr>
              <a:buSzPct val="100000"/>
              <a:buFont typeface="Times" pitchFamily="18" charset="0"/>
              <a:buNone/>
              <a:defRPr/>
            </a:pPr>
            <a:endParaRPr lang="it-IT" sz="900" dirty="0">
              <a:solidFill>
                <a:schemeClr val="tx1"/>
              </a:solidFill>
              <a:latin typeface="+mn-lt"/>
            </a:endParaRPr>
          </a:p>
        </p:txBody>
      </p:sp>
    </p:spTree>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89" name="Rectangle 2"/>
          <p:cNvSpPr>
            <a:spLocks noChangeArrowheads="1"/>
          </p:cNvSpPr>
          <p:nvPr/>
        </p:nvSpPr>
        <p:spPr bwMode="auto">
          <a:xfrm>
            <a:off x="1619250" y="3789363"/>
            <a:ext cx="7391400" cy="1727200"/>
          </a:xfrm>
          <a:prstGeom prst="rect">
            <a:avLst/>
          </a:prstGeom>
          <a:noFill/>
          <a:ln w="9525">
            <a:noFill/>
            <a:miter lim="800000"/>
            <a:headEnd/>
            <a:tailEnd/>
          </a:ln>
        </p:spPr>
        <p:txBody>
          <a:bodyPr lIns="0" tIns="0" rIns="0" bIns="0" anchor="ctr"/>
          <a:lstStyle/>
          <a:p>
            <a:pPr algn="r">
              <a:spcBef>
                <a:spcPct val="50000"/>
              </a:spcBef>
            </a:pPr>
            <a:r>
              <a:rPr kumimoji="1" lang="it-IT" sz="2400" i="1" u="sng">
                <a:solidFill>
                  <a:schemeClr val="tx1"/>
                </a:solidFill>
              </a:rPr>
              <a:t>Allegati</a:t>
            </a:r>
          </a:p>
          <a:p>
            <a:pPr algn="r">
              <a:spcBef>
                <a:spcPct val="50000"/>
              </a:spcBef>
            </a:pPr>
            <a:endParaRPr kumimoji="1" lang="it-IT" sz="2400" i="1" u="sng">
              <a:solidFill>
                <a:schemeClr val="tx1"/>
              </a:solidFill>
            </a:endParaRPr>
          </a:p>
          <a:p>
            <a:pPr algn="r">
              <a:spcBef>
                <a:spcPct val="50000"/>
              </a:spcBef>
            </a:pPr>
            <a:r>
              <a:rPr kumimoji="1" lang="it-IT" sz="2400" b="1" i="1">
                <a:solidFill>
                  <a:schemeClr val="tx1"/>
                </a:solidFill>
              </a:rPr>
              <a:t>Questionari</a:t>
            </a:r>
          </a:p>
        </p:txBody>
      </p:sp>
      <p:sp>
        <p:nvSpPr>
          <p:cNvPr id="3" name="Segnaposto numero diapositiva 2"/>
          <p:cNvSpPr>
            <a:spLocks noGrp="1"/>
          </p:cNvSpPr>
          <p:nvPr>
            <p:ph type="sldNum" sz="quarter" idx="10"/>
          </p:nvPr>
        </p:nvSpPr>
        <p:spPr/>
        <p:txBody>
          <a:bodyPr/>
          <a:lstStyle/>
          <a:p>
            <a:pPr>
              <a:defRPr/>
            </a:pPr>
            <a:fld id="{67E3D7F5-6AF8-4392-9678-A440B8817711}" type="slidenum">
              <a:rPr lang="it-IT" smtClean="0"/>
              <a:pPr>
                <a:defRPr/>
              </a:pPr>
              <a:t>163</a:t>
            </a:fld>
            <a:endParaRPr lang="it-IT"/>
          </a:p>
        </p:txBody>
      </p:sp>
    </p:spTree>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0"/>
          </p:nvPr>
        </p:nvSpPr>
        <p:spPr/>
        <p:txBody>
          <a:bodyPr/>
          <a:lstStyle/>
          <a:p>
            <a:pPr>
              <a:defRPr/>
            </a:pPr>
            <a:fld id="{CC09FAEA-74D3-4F8F-A7C9-6F0374CB980B}" type="slidenum">
              <a:rPr lang="it-IT" smtClean="0">
                <a:solidFill>
                  <a:srgbClr val="000000"/>
                </a:solidFill>
              </a:rPr>
              <a:pPr>
                <a:defRPr/>
              </a:pPr>
              <a:t>164</a:t>
            </a:fld>
            <a:endParaRPr lang="it-IT">
              <a:solidFill>
                <a:srgbClr val="000000"/>
              </a:solidFill>
            </a:endParaRPr>
          </a:p>
        </p:txBody>
      </p:sp>
      <p:sp>
        <p:nvSpPr>
          <p:cNvPr id="371714" name="Rettangolo 2"/>
          <p:cNvSpPr>
            <a:spLocks noChangeArrowheads="1"/>
          </p:cNvSpPr>
          <p:nvPr/>
        </p:nvSpPr>
        <p:spPr bwMode="auto">
          <a:xfrm>
            <a:off x="714375" y="142875"/>
            <a:ext cx="8286750" cy="276225"/>
          </a:xfrm>
          <a:prstGeom prst="rect">
            <a:avLst/>
          </a:prstGeom>
          <a:noFill/>
          <a:ln w="9525">
            <a:noFill/>
            <a:miter lim="800000"/>
            <a:headEnd/>
            <a:tailEnd/>
          </a:ln>
        </p:spPr>
        <p:txBody>
          <a:bodyPr>
            <a:spAutoFit/>
          </a:bodyPr>
          <a:lstStyle/>
          <a:p>
            <a:pPr algn="ctr">
              <a:buClr>
                <a:srgbClr val="000000"/>
              </a:buClr>
              <a:buSzPct val="100000"/>
              <a:buFont typeface="Times" pitchFamily="18" charset="0"/>
              <a:buNone/>
            </a:pPr>
            <a:r>
              <a:rPr lang="it-IT" sz="1200" b="1">
                <a:solidFill>
                  <a:srgbClr val="000000"/>
                </a:solidFill>
              </a:rPr>
              <a:t>QUESTIONARIO GENERALE - UTENZE DIRETTE</a:t>
            </a:r>
            <a:endParaRPr lang="it-IT" sz="1200">
              <a:solidFill>
                <a:srgbClr val="000000"/>
              </a:solidFill>
            </a:endParaRPr>
          </a:p>
        </p:txBody>
      </p:sp>
      <p:sp>
        <p:nvSpPr>
          <p:cNvPr id="371715" name="Rectangle 1"/>
          <p:cNvSpPr>
            <a:spLocks noChangeArrowheads="1"/>
          </p:cNvSpPr>
          <p:nvPr/>
        </p:nvSpPr>
        <p:spPr bwMode="auto">
          <a:xfrm>
            <a:off x="739775" y="711200"/>
            <a:ext cx="8286750" cy="5170488"/>
          </a:xfrm>
          <a:prstGeom prst="rect">
            <a:avLst/>
          </a:prstGeom>
          <a:noFill/>
          <a:ln w="9525">
            <a:noFill/>
            <a:miter lim="800000"/>
            <a:headEnd/>
            <a:tailEnd/>
          </a:ln>
        </p:spPr>
        <p:txBody>
          <a:bodyPr anchor="ctr">
            <a:spAutoFit/>
          </a:bodyPr>
          <a:lstStyle/>
          <a:p>
            <a:pPr>
              <a:tabLst>
                <a:tab pos="384175" algn="l"/>
                <a:tab pos="571500" algn="l"/>
              </a:tabLst>
            </a:pPr>
            <a:r>
              <a:rPr lang="it-IT" sz="1000">
                <a:solidFill>
                  <a:srgbClr val="000000"/>
                </a:solidFill>
                <a:cs typeface="Times New Roman" pitchFamily="18" charset="0"/>
              </a:rPr>
              <a:t>In primo luogo vorrei chiederLe se Lei o qualcun altro nella Sua famiglia lavora per un istituto di ricerche di mercato o per un fornitore del servizio idrico.</a:t>
            </a:r>
            <a:endParaRPr lang="it-IT" sz="1000">
              <a:solidFill>
                <a:srgbClr val="000000"/>
              </a:solidFill>
            </a:endParaRPr>
          </a:p>
          <a:p>
            <a:pPr eaLnBrk="0" hangingPunct="0">
              <a:tabLst>
                <a:tab pos="384175" algn="l"/>
                <a:tab pos="571500" algn="l"/>
              </a:tabLst>
            </a:pPr>
            <a:r>
              <a:rPr lang="it-IT" sz="1000">
                <a:solidFill>
                  <a:srgbClr val="000000"/>
                </a:solidFill>
                <a:cs typeface="Times New Roman" pitchFamily="18" charset="0"/>
              </a:rPr>
              <a:t>	[1] Sì</a:t>
            </a:r>
            <a:r>
              <a:rPr lang="it-IT" sz="1000">
                <a:solidFill>
                  <a:srgbClr val="000000"/>
                </a:solidFill>
                <a:cs typeface="Times New Roman" pitchFamily="18" charset="0"/>
                <a:sym typeface="Wingdings" pitchFamily="2" charset="2"/>
              </a:rPr>
              <a:t></a:t>
            </a:r>
            <a:r>
              <a:rPr lang="it-IT" sz="1000">
                <a:solidFill>
                  <a:srgbClr val="000000"/>
                </a:solidFill>
                <a:cs typeface="Times New Roman" pitchFamily="18" charset="0"/>
              </a:rPr>
              <a:t> </a:t>
            </a:r>
            <a:r>
              <a:rPr lang="it-IT" sz="1000">
                <a:solidFill>
                  <a:srgbClr val="000000"/>
                </a:solidFill>
                <a:cs typeface="Times New Roman" pitchFamily="18" charset="0"/>
                <a:sym typeface="Wingdings" pitchFamily="2" charset="2"/>
              </a:rPr>
              <a:t>CHIUDERE</a:t>
            </a:r>
            <a:endParaRPr lang="it-IT" sz="1000">
              <a:solidFill>
                <a:srgbClr val="000000"/>
              </a:solidFill>
              <a:sym typeface="Wingdings" pitchFamily="2" charset="2"/>
            </a:endParaRPr>
          </a:p>
          <a:p>
            <a:pPr eaLnBrk="0" hangingPunct="0">
              <a:tabLst>
                <a:tab pos="384175" algn="l"/>
                <a:tab pos="571500" algn="l"/>
              </a:tabLst>
            </a:pPr>
            <a:r>
              <a:rPr lang="it-IT" sz="1000">
                <a:solidFill>
                  <a:srgbClr val="000000"/>
                </a:solidFill>
                <a:cs typeface="Times New Roman" pitchFamily="18" charset="0"/>
                <a:sym typeface="Wingdings" pitchFamily="2" charset="2"/>
              </a:rPr>
              <a:t>	[2] NO</a:t>
            </a:r>
            <a:endParaRPr lang="it-IT" sz="1000">
              <a:solidFill>
                <a:srgbClr val="000000"/>
              </a:solidFill>
              <a:sym typeface="Wingdings" pitchFamily="2" charset="2"/>
            </a:endParaRPr>
          </a:p>
          <a:p>
            <a:pPr eaLnBrk="0" hangingPunct="0">
              <a:tabLst>
                <a:tab pos="384175" algn="l"/>
                <a:tab pos="571500" algn="l"/>
              </a:tabLst>
            </a:pPr>
            <a:endParaRPr lang="it-IT" sz="1000" b="1">
              <a:solidFill>
                <a:srgbClr val="000000"/>
              </a:solidFill>
              <a:cs typeface="Times New Roman" pitchFamily="18" charset="0"/>
              <a:sym typeface="Wingdings" pitchFamily="2" charset="2"/>
            </a:endParaRPr>
          </a:p>
          <a:p>
            <a:pPr eaLnBrk="0" hangingPunct="0">
              <a:tabLst>
                <a:tab pos="384175" algn="l"/>
                <a:tab pos="571500" algn="l"/>
              </a:tabLst>
            </a:pPr>
            <a:r>
              <a:rPr lang="it-IT" sz="1000" b="1">
                <a:solidFill>
                  <a:srgbClr val="000000"/>
                </a:solidFill>
                <a:cs typeface="Times New Roman" pitchFamily="18" charset="0"/>
                <a:sym typeface="Wingdings" pitchFamily="2" charset="2"/>
              </a:rPr>
              <a:t>SEZIONE X – INFORMAZIONI GENERALI</a:t>
            </a:r>
            <a:endParaRPr lang="it-IT" sz="1000">
              <a:solidFill>
                <a:srgbClr val="000000"/>
              </a:solidFill>
              <a:sym typeface="Wingdings" pitchFamily="2" charset="2"/>
            </a:endParaRPr>
          </a:p>
          <a:p>
            <a:pPr eaLnBrk="0" hangingPunct="0">
              <a:tabLst>
                <a:tab pos="384175" algn="l"/>
                <a:tab pos="571500" algn="l"/>
              </a:tabLst>
            </a:pPr>
            <a:endParaRPr lang="it-IT" sz="1000">
              <a:solidFill>
                <a:srgbClr val="000000"/>
              </a:solidFill>
              <a:cs typeface="Times New Roman" pitchFamily="18" charset="0"/>
              <a:sym typeface="Wingdings" pitchFamily="2" charset="2"/>
            </a:endParaRPr>
          </a:p>
          <a:p>
            <a:pPr eaLnBrk="0" hangingPunct="0">
              <a:tabLst>
                <a:tab pos="384175" algn="l"/>
                <a:tab pos="571500" algn="l"/>
              </a:tabLst>
            </a:pPr>
            <a:r>
              <a:rPr lang="it-IT" sz="1000">
                <a:solidFill>
                  <a:srgbClr val="000000"/>
                </a:solidFill>
                <a:cs typeface="Times New Roman" pitchFamily="18" charset="0"/>
                <a:sym typeface="Wingdings" pitchFamily="2" charset="2"/>
              </a:rPr>
              <a:t>SEZIONE X – INFORMAZIONI E IDENTIFICAZIONE TARGET</a:t>
            </a:r>
          </a:p>
          <a:p>
            <a:pPr eaLnBrk="0" hangingPunct="0">
              <a:tabLst>
                <a:tab pos="384175" algn="l"/>
                <a:tab pos="571500" algn="l"/>
              </a:tabLst>
            </a:pPr>
            <a:r>
              <a:rPr lang="it-IT" sz="1000">
                <a:solidFill>
                  <a:srgbClr val="000000"/>
                </a:solidFill>
                <a:cs typeface="Times New Roman" pitchFamily="18" charset="0"/>
                <a:sym typeface="Wingdings" pitchFamily="2" charset="2"/>
              </a:rPr>
              <a:t>X.1	[DA SAMPLE] COMUNE</a:t>
            </a:r>
          </a:p>
          <a:p>
            <a:pPr eaLnBrk="0" hangingPunct="0">
              <a:tabLst>
                <a:tab pos="384175" algn="l"/>
                <a:tab pos="571500" algn="l"/>
              </a:tabLst>
            </a:pPr>
            <a:endParaRPr lang="it-IT" sz="1000">
              <a:solidFill>
                <a:srgbClr val="000000"/>
              </a:solidFill>
              <a:cs typeface="Times New Roman" pitchFamily="18" charset="0"/>
              <a:sym typeface="Wingdings" pitchFamily="2" charset="2"/>
            </a:endParaRPr>
          </a:p>
          <a:p>
            <a:pPr eaLnBrk="0" hangingPunct="0">
              <a:tabLst>
                <a:tab pos="384175" algn="l"/>
                <a:tab pos="571500" algn="l"/>
              </a:tabLst>
            </a:pPr>
            <a:r>
              <a:rPr lang="it-IT" sz="1000">
                <a:solidFill>
                  <a:srgbClr val="000000"/>
                </a:solidFill>
                <a:cs typeface="Times New Roman" pitchFamily="18" charset="0"/>
                <a:sym typeface="Wingdings" pitchFamily="2" charset="2"/>
              </a:rPr>
              <a:t>X.2.	[DA SAMPLE] AREA</a:t>
            </a:r>
          </a:p>
          <a:p>
            <a:pPr eaLnBrk="0" hangingPunct="0">
              <a:tabLst>
                <a:tab pos="384175" algn="l"/>
                <a:tab pos="571500" algn="l"/>
              </a:tabLst>
            </a:pPr>
            <a:r>
              <a:rPr lang="it-IT" sz="1000">
                <a:solidFill>
                  <a:srgbClr val="000000"/>
                </a:solidFill>
                <a:cs typeface="Times New Roman" pitchFamily="18" charset="0"/>
                <a:sym typeface="Wingdings" pitchFamily="2" charset="2"/>
              </a:rPr>
              <a:t>	[ 1] ZONA Costa   </a:t>
            </a:r>
          </a:p>
          <a:p>
            <a:pPr eaLnBrk="0" hangingPunct="0">
              <a:tabLst>
                <a:tab pos="384175" algn="l"/>
                <a:tab pos="571500" algn="l"/>
              </a:tabLst>
            </a:pPr>
            <a:r>
              <a:rPr lang="it-IT" sz="1000">
                <a:solidFill>
                  <a:srgbClr val="000000"/>
                </a:solidFill>
                <a:cs typeface="Times New Roman" pitchFamily="18" charset="0"/>
                <a:sym typeface="Wingdings" pitchFamily="2" charset="2"/>
              </a:rPr>
              <a:t>	[ 2] ZONA  Montagna</a:t>
            </a:r>
          </a:p>
          <a:p>
            <a:pPr eaLnBrk="0" hangingPunct="0">
              <a:tabLst>
                <a:tab pos="384175" algn="l"/>
                <a:tab pos="571500" algn="l"/>
              </a:tabLst>
            </a:pPr>
            <a:r>
              <a:rPr lang="it-IT" sz="1000">
                <a:solidFill>
                  <a:srgbClr val="000000"/>
                </a:solidFill>
                <a:cs typeface="Times New Roman" pitchFamily="18" charset="0"/>
                <a:sym typeface="Wingdings" pitchFamily="2" charset="2"/>
              </a:rPr>
              <a:t>	[ 3] ZONA Senese</a:t>
            </a:r>
          </a:p>
          <a:p>
            <a:pPr eaLnBrk="0" hangingPunct="0">
              <a:tabLst>
                <a:tab pos="384175" algn="l"/>
                <a:tab pos="571500" algn="l"/>
              </a:tabLst>
            </a:pPr>
            <a:r>
              <a:rPr lang="it-IT" sz="1000">
                <a:solidFill>
                  <a:srgbClr val="000000"/>
                </a:solidFill>
                <a:cs typeface="Times New Roman" pitchFamily="18" charset="0"/>
                <a:sym typeface="Wingdings" pitchFamily="2" charset="2"/>
              </a:rPr>
              <a:t>	</a:t>
            </a:r>
          </a:p>
          <a:p>
            <a:pPr eaLnBrk="0" hangingPunct="0">
              <a:tabLst>
                <a:tab pos="384175" algn="l"/>
                <a:tab pos="571500" algn="l"/>
              </a:tabLst>
            </a:pPr>
            <a:r>
              <a:rPr lang="it-IT" sz="1000">
                <a:solidFill>
                  <a:srgbClr val="000000"/>
                </a:solidFill>
                <a:cs typeface="Times New Roman" pitchFamily="18" charset="0"/>
                <a:sym typeface="Wingdings" pitchFamily="2" charset="2"/>
              </a:rPr>
              <a:t>X3.	Lei ha un contratto diretto con l’azienda che eroga l’acqua potabile, cioè la sua famiglia riceve e paga direttamente la fattura dell’acqua, 	oppure il suo contratto è gestito da un amministratore condominiale?</a:t>
            </a:r>
          </a:p>
          <a:p>
            <a:pPr eaLnBrk="0" hangingPunct="0">
              <a:tabLst>
                <a:tab pos="384175" algn="l"/>
                <a:tab pos="571500" algn="l"/>
              </a:tabLst>
            </a:pPr>
            <a:r>
              <a:rPr lang="it-IT" sz="1000">
                <a:solidFill>
                  <a:srgbClr val="000000"/>
                </a:solidFill>
                <a:cs typeface="Times New Roman" pitchFamily="18" charset="0"/>
                <a:sym typeface="Wingdings" pitchFamily="2" charset="2"/>
              </a:rPr>
              <a:t>	[ 1] Riceve e paga direttamente le fatture/utenza singola  CLIENTI DOMESTICI CON UTENZA DIRETTA</a:t>
            </a:r>
          </a:p>
          <a:p>
            <a:pPr eaLnBrk="0" hangingPunct="0">
              <a:tabLst>
                <a:tab pos="384175" algn="l"/>
                <a:tab pos="571500" algn="l"/>
              </a:tabLst>
            </a:pPr>
            <a:r>
              <a:rPr lang="it-IT" sz="1000">
                <a:solidFill>
                  <a:srgbClr val="000000"/>
                </a:solidFill>
                <a:cs typeface="Times New Roman" pitchFamily="18" charset="0"/>
                <a:sym typeface="Wingdings" pitchFamily="2" charset="2"/>
              </a:rPr>
              <a:t>	[ 2] Contratto gestito da un amministratore condominiale  CHIUDERE</a:t>
            </a:r>
          </a:p>
          <a:p>
            <a:pPr eaLnBrk="0" hangingPunct="0">
              <a:tabLst>
                <a:tab pos="384175" algn="l"/>
                <a:tab pos="571500" algn="l"/>
              </a:tabLst>
            </a:pPr>
            <a:endParaRPr lang="it-IT" sz="1000">
              <a:solidFill>
                <a:srgbClr val="000000"/>
              </a:solidFill>
              <a:sym typeface="Symbol" pitchFamily="18" charset="2"/>
            </a:endParaRPr>
          </a:p>
          <a:p>
            <a:pPr eaLnBrk="0" hangingPunct="0">
              <a:buFont typeface="Times" pitchFamily="18" charset="0"/>
              <a:buNone/>
              <a:tabLst>
                <a:tab pos="384175" algn="l"/>
                <a:tab pos="571500" algn="l"/>
              </a:tabLst>
            </a:pPr>
            <a:r>
              <a:rPr lang="it-IT" sz="1000" b="1">
                <a:solidFill>
                  <a:srgbClr val="000000"/>
                </a:solidFill>
                <a:cs typeface="Times New Roman" pitchFamily="18" charset="0"/>
                <a:sym typeface="Symbol" pitchFamily="18" charset="2"/>
              </a:rPr>
              <a:t>SEZIONE A –  NOTORIETÀ DELLE SOCIETÀ CHE GESTISCONO IL SERVIZIO</a:t>
            </a:r>
          </a:p>
          <a:p>
            <a:pPr eaLnBrk="0" hangingPunct="0">
              <a:buFont typeface="Times" pitchFamily="18" charset="0"/>
              <a:buNone/>
              <a:tabLst>
                <a:tab pos="384175" algn="l"/>
                <a:tab pos="571500" algn="l"/>
              </a:tabLst>
            </a:pPr>
            <a:r>
              <a:rPr lang="it-IT" sz="1000">
                <a:solidFill>
                  <a:srgbClr val="000000"/>
                </a:solidFill>
                <a:cs typeface="Times New Roman" pitchFamily="18" charset="0"/>
                <a:sym typeface="Symbol" pitchFamily="18" charset="2"/>
              </a:rPr>
              <a:t> </a:t>
            </a:r>
          </a:p>
          <a:p>
            <a:pPr eaLnBrk="0" hangingPunct="0">
              <a:buFont typeface="Times" pitchFamily="18" charset="0"/>
              <a:buNone/>
              <a:tabLst>
                <a:tab pos="384175" algn="l"/>
                <a:tab pos="571500" algn="l"/>
              </a:tabLst>
            </a:pPr>
            <a:r>
              <a:rPr lang="it-IT" sz="1000">
                <a:solidFill>
                  <a:srgbClr val="000000"/>
                </a:solidFill>
                <a:cs typeface="Times New Roman" pitchFamily="18" charset="0"/>
                <a:sym typeface="Symbol" pitchFamily="18" charset="2"/>
              </a:rPr>
              <a:t>A.1.	Sa indicarmi il nome dell’azienda o ente che eroga l’acqua potabile nel suo Comune? [NON LEGGERE];   &lt;SINGOLA;&gt;</a:t>
            </a:r>
          </a:p>
          <a:p>
            <a:pPr eaLnBrk="0" hangingPunct="0">
              <a:buFont typeface="Times" pitchFamily="18" charset="0"/>
              <a:buNone/>
              <a:tabLst>
                <a:tab pos="384175" algn="l"/>
                <a:tab pos="571500" algn="l"/>
              </a:tabLst>
            </a:pPr>
            <a:endParaRPr lang="it-IT" sz="1000">
              <a:solidFill>
                <a:srgbClr val="000000"/>
              </a:solidFill>
              <a:cs typeface="Times New Roman" pitchFamily="18" charset="0"/>
              <a:sym typeface="Symbol" pitchFamily="18" charset="2"/>
            </a:endParaRPr>
          </a:p>
          <a:p>
            <a:pPr eaLnBrk="0" hangingPunct="0">
              <a:tabLst>
                <a:tab pos="384175" algn="l"/>
                <a:tab pos="571500" algn="l"/>
              </a:tabLst>
            </a:pPr>
            <a:r>
              <a:rPr lang="it-IT" sz="1000">
                <a:solidFill>
                  <a:srgbClr val="000000"/>
                </a:solidFill>
                <a:cs typeface="Times New Roman" pitchFamily="18" charset="0"/>
                <a:sym typeface="Symbol" pitchFamily="18" charset="2"/>
              </a:rPr>
              <a:t>	[ 1] Acquedotto del Fiora spa </a:t>
            </a:r>
          </a:p>
          <a:p>
            <a:pPr eaLnBrk="0" hangingPunct="0">
              <a:buFont typeface="Times" pitchFamily="18" charset="0"/>
              <a:buNone/>
              <a:tabLst>
                <a:tab pos="384175" algn="l"/>
                <a:tab pos="571500" algn="l"/>
              </a:tabLst>
            </a:pPr>
            <a:r>
              <a:rPr lang="it-IT" sz="1000">
                <a:solidFill>
                  <a:srgbClr val="000000"/>
                </a:solidFill>
                <a:cs typeface="Times New Roman" pitchFamily="18" charset="0"/>
                <a:sym typeface="Symbol" pitchFamily="18" charset="2"/>
              </a:rPr>
              <a:t>	[ 2] Direttamente il comune </a:t>
            </a:r>
          </a:p>
          <a:p>
            <a:pPr eaLnBrk="0" hangingPunct="0">
              <a:buFont typeface="Times" pitchFamily="18" charset="0"/>
              <a:buNone/>
              <a:tabLst>
                <a:tab pos="384175" algn="l"/>
                <a:tab pos="571500" algn="l"/>
              </a:tabLst>
            </a:pPr>
            <a:r>
              <a:rPr lang="it-IT" sz="1000">
                <a:solidFill>
                  <a:srgbClr val="000000"/>
                </a:solidFill>
                <a:cs typeface="Times New Roman" pitchFamily="18" charset="0"/>
                <a:sym typeface="Symbol" pitchFamily="18" charset="2"/>
              </a:rPr>
              <a:t>	[ 3] Altro [SPECIFICARE]</a:t>
            </a:r>
          </a:p>
          <a:p>
            <a:pPr eaLnBrk="0" hangingPunct="0">
              <a:buFont typeface="Times" pitchFamily="18" charset="0"/>
              <a:buNone/>
              <a:tabLst>
                <a:tab pos="384175" algn="l"/>
                <a:tab pos="571500" algn="l"/>
              </a:tabLst>
            </a:pPr>
            <a:r>
              <a:rPr lang="it-IT" sz="1000">
                <a:solidFill>
                  <a:srgbClr val="000000"/>
                </a:solidFill>
                <a:cs typeface="Times New Roman" pitchFamily="18" charset="0"/>
                <a:sym typeface="Symbol" pitchFamily="18" charset="2"/>
              </a:rPr>
              <a:t>	[ 4] Non sa</a:t>
            </a:r>
          </a:p>
          <a:p>
            <a:pPr eaLnBrk="0" hangingPunct="0">
              <a:buFont typeface="Times" pitchFamily="18" charset="0"/>
              <a:buNone/>
              <a:tabLst>
                <a:tab pos="384175" algn="l"/>
                <a:tab pos="571500" algn="l"/>
              </a:tabLst>
            </a:pPr>
            <a:endParaRPr lang="it-IT" sz="1000">
              <a:solidFill>
                <a:srgbClr val="000000"/>
              </a:solidFill>
              <a:cs typeface="Times New Roman" pitchFamily="18" charset="0"/>
              <a:sym typeface="Symbol" pitchFamily="18" charset="2"/>
            </a:endParaRPr>
          </a:p>
          <a:p>
            <a:pPr eaLnBrk="0" hangingPunct="0">
              <a:tabLst>
                <a:tab pos="384175" algn="l"/>
                <a:tab pos="571500" algn="l"/>
              </a:tabLst>
            </a:pPr>
            <a:r>
              <a:rPr lang="it-IT" sz="1000">
                <a:solidFill>
                  <a:srgbClr val="000000"/>
                </a:solidFill>
                <a:cs typeface="Times New Roman" pitchFamily="18" charset="0"/>
                <a:sym typeface="Symbol" pitchFamily="18" charset="2"/>
              </a:rPr>
              <a:t>SE A.1 ≠ 1  L’acqua potabile nel suo comune è erogata da Acquedotto del Fiora spa</a:t>
            </a:r>
          </a:p>
          <a:p>
            <a:pPr eaLnBrk="0" hangingPunct="0">
              <a:tabLst>
                <a:tab pos="384175" algn="l"/>
                <a:tab pos="571500" algn="l"/>
              </a:tabLst>
            </a:pPr>
            <a:endParaRPr lang="it-IT" sz="1000">
              <a:solidFill>
                <a:srgbClr val="000000"/>
              </a:solidFill>
              <a:cs typeface="Times New Roman" pitchFamily="18" charset="0"/>
              <a:sym typeface="Symbol" pitchFamily="18" charset="2"/>
            </a:endParaRPr>
          </a:p>
          <a:p>
            <a:pPr eaLnBrk="0" hangingPunct="0">
              <a:tabLst>
                <a:tab pos="384175" algn="l"/>
                <a:tab pos="571500" algn="l"/>
              </a:tabLst>
            </a:pPr>
            <a:r>
              <a:rPr lang="it-IT" sz="1000">
                <a:solidFill>
                  <a:srgbClr val="FF0000"/>
                </a:solidFill>
                <a:cs typeface="Times New Roman" pitchFamily="18" charset="0"/>
                <a:sym typeface="Symbol" pitchFamily="18" charset="2"/>
              </a:rPr>
              <a:t>.</a:t>
            </a:r>
          </a:p>
          <a:p>
            <a:pPr eaLnBrk="0" hangingPunct="0">
              <a:buFont typeface="Times" pitchFamily="18" charset="0"/>
              <a:buNone/>
              <a:tabLst>
                <a:tab pos="384175" algn="l"/>
                <a:tab pos="571500" algn="l"/>
              </a:tabLst>
            </a:pPr>
            <a:endParaRPr lang="it-IT" sz="1000">
              <a:solidFill>
                <a:srgbClr val="000000"/>
              </a:solidFill>
              <a:cs typeface="Times New Roman" pitchFamily="18" charset="0"/>
              <a:sym typeface="Symbol" pitchFamily="18" charset="2"/>
            </a:endParaRPr>
          </a:p>
        </p:txBody>
      </p:sp>
    </p:spTree>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0"/>
          </p:nvPr>
        </p:nvSpPr>
        <p:spPr/>
        <p:txBody>
          <a:bodyPr/>
          <a:lstStyle/>
          <a:p>
            <a:pPr>
              <a:defRPr/>
            </a:pPr>
            <a:fld id="{B7C36AB1-5AF1-4AA1-9AF3-A075A248C7A5}" type="slidenum">
              <a:rPr lang="it-IT" smtClean="0">
                <a:solidFill>
                  <a:srgbClr val="000000"/>
                </a:solidFill>
              </a:rPr>
              <a:pPr>
                <a:defRPr/>
              </a:pPr>
              <a:t>165</a:t>
            </a:fld>
            <a:endParaRPr lang="it-IT">
              <a:solidFill>
                <a:srgbClr val="000000"/>
              </a:solidFill>
            </a:endParaRPr>
          </a:p>
        </p:txBody>
      </p:sp>
      <p:sp>
        <p:nvSpPr>
          <p:cNvPr id="372738" name="Rettangolo 2"/>
          <p:cNvSpPr>
            <a:spLocks noChangeArrowheads="1"/>
          </p:cNvSpPr>
          <p:nvPr/>
        </p:nvSpPr>
        <p:spPr bwMode="auto">
          <a:xfrm>
            <a:off x="1042988" y="836613"/>
            <a:ext cx="7705725" cy="4154487"/>
          </a:xfrm>
          <a:prstGeom prst="rect">
            <a:avLst/>
          </a:prstGeom>
          <a:noFill/>
          <a:ln w="9525">
            <a:noFill/>
            <a:miter lim="800000"/>
            <a:headEnd/>
            <a:tailEnd/>
          </a:ln>
        </p:spPr>
        <p:txBody>
          <a:bodyPr>
            <a:spAutoFit/>
          </a:bodyPr>
          <a:lstStyle/>
          <a:p>
            <a:pPr eaLnBrk="0" hangingPunct="0">
              <a:buFont typeface="Times" pitchFamily="18" charset="0"/>
              <a:buNone/>
              <a:tabLst>
                <a:tab pos="384175" algn="l"/>
                <a:tab pos="571500" algn="l"/>
              </a:tabLst>
            </a:pPr>
            <a:endParaRPr lang="it-IT" b="1">
              <a:solidFill>
                <a:srgbClr val="000000"/>
              </a:solidFill>
              <a:cs typeface="Times New Roman" pitchFamily="18" charset="0"/>
              <a:sym typeface="Symbol" pitchFamily="18" charset="2"/>
            </a:endParaRPr>
          </a:p>
          <a:p>
            <a:pPr eaLnBrk="0" hangingPunct="0">
              <a:buFont typeface="Times" pitchFamily="18" charset="0"/>
              <a:buNone/>
              <a:tabLst>
                <a:tab pos="384175" algn="l"/>
                <a:tab pos="571500" algn="l"/>
              </a:tabLst>
            </a:pPr>
            <a:endParaRPr lang="it-IT" b="1">
              <a:solidFill>
                <a:srgbClr val="000000"/>
              </a:solidFill>
              <a:cs typeface="Times New Roman" pitchFamily="18" charset="0"/>
              <a:sym typeface="Symbol" pitchFamily="18" charset="2"/>
            </a:endParaRPr>
          </a:p>
          <a:p>
            <a:pPr eaLnBrk="0" hangingPunct="0">
              <a:tabLst>
                <a:tab pos="384175" algn="l"/>
                <a:tab pos="571500" algn="l"/>
              </a:tabLst>
            </a:pPr>
            <a:endParaRPr lang="it-IT" b="1">
              <a:solidFill>
                <a:srgbClr val="000000"/>
              </a:solidFill>
              <a:cs typeface="Times New Roman" pitchFamily="18" charset="0"/>
              <a:sym typeface="Symbol" pitchFamily="18" charset="2"/>
            </a:endParaRPr>
          </a:p>
          <a:p>
            <a:pPr eaLnBrk="0" hangingPunct="0">
              <a:tabLst>
                <a:tab pos="384175" algn="l"/>
                <a:tab pos="571500" algn="l"/>
              </a:tabLst>
            </a:pPr>
            <a:endParaRPr lang="it-IT" sz="1200">
              <a:solidFill>
                <a:srgbClr val="000000"/>
              </a:solidFill>
              <a:cs typeface="Times New Roman" pitchFamily="18" charset="0"/>
              <a:sym typeface="Symbol" pitchFamily="18" charset="2"/>
            </a:endParaRPr>
          </a:p>
          <a:p>
            <a:pPr eaLnBrk="0" hangingPunct="0">
              <a:tabLst>
                <a:tab pos="384175" algn="l"/>
                <a:tab pos="571500" algn="l"/>
              </a:tabLst>
            </a:pPr>
            <a:r>
              <a:rPr lang="it-IT" sz="1000">
                <a:solidFill>
                  <a:srgbClr val="000000"/>
                </a:solidFill>
                <a:cs typeface="Times New Roman" pitchFamily="18" charset="0"/>
                <a:sym typeface="Symbol" pitchFamily="18" charset="2"/>
              </a:rPr>
              <a:t>A.2 	Sa  indicarmi in quanti Comuni l’acqua  viene erogata dalla stessa Azienda che fornisce il servizio a Lei, ovvero da Acquedotto del Fiora?</a:t>
            </a:r>
          </a:p>
          <a:p>
            <a:pPr eaLnBrk="0" hangingPunct="0">
              <a:tabLst>
                <a:tab pos="384175" algn="l"/>
                <a:tab pos="571500" algn="l"/>
              </a:tabLst>
            </a:pPr>
            <a:endParaRPr lang="it-IT" sz="1000">
              <a:solidFill>
                <a:srgbClr val="000000"/>
              </a:solidFill>
              <a:cs typeface="Times New Roman" pitchFamily="18" charset="0"/>
              <a:sym typeface="Symbol" pitchFamily="18" charset="2"/>
            </a:endParaRPr>
          </a:p>
          <a:p>
            <a:pPr eaLnBrk="0" hangingPunct="0">
              <a:tabLst>
                <a:tab pos="384175" algn="l"/>
                <a:tab pos="571500" algn="l"/>
              </a:tabLst>
            </a:pPr>
            <a:r>
              <a:rPr lang="it-IT" sz="1000">
                <a:solidFill>
                  <a:srgbClr val="000000"/>
                </a:solidFill>
                <a:cs typeface="Times New Roman" pitchFamily="18" charset="0"/>
                <a:sym typeface="Symbol" pitchFamily="18" charset="2"/>
              </a:rPr>
              <a:t>	[ 1] meno di 15</a:t>
            </a:r>
          </a:p>
          <a:p>
            <a:pPr eaLnBrk="0" hangingPunct="0">
              <a:buFont typeface="Times" pitchFamily="18" charset="0"/>
              <a:buNone/>
              <a:tabLst>
                <a:tab pos="384175" algn="l"/>
                <a:tab pos="571500" algn="l"/>
              </a:tabLst>
            </a:pPr>
            <a:r>
              <a:rPr lang="it-IT" sz="1000">
                <a:solidFill>
                  <a:srgbClr val="000000"/>
                </a:solidFill>
                <a:cs typeface="Times New Roman" pitchFamily="18" charset="0"/>
                <a:sym typeface="Symbol" pitchFamily="18" charset="2"/>
              </a:rPr>
              <a:t>	[ 2 ] da 10 a 25</a:t>
            </a:r>
          </a:p>
          <a:p>
            <a:pPr eaLnBrk="0" hangingPunct="0">
              <a:buFont typeface="Times" pitchFamily="18" charset="0"/>
              <a:buNone/>
              <a:tabLst>
                <a:tab pos="384175" algn="l"/>
                <a:tab pos="571500" algn="l"/>
              </a:tabLst>
            </a:pPr>
            <a:r>
              <a:rPr lang="it-IT" sz="1000">
                <a:solidFill>
                  <a:srgbClr val="000000"/>
                </a:solidFill>
                <a:cs typeface="Times New Roman" pitchFamily="18" charset="0"/>
                <a:sym typeface="Symbol" pitchFamily="18" charset="2"/>
              </a:rPr>
              <a:t>	[ 3] da 25 a  50</a:t>
            </a:r>
          </a:p>
          <a:p>
            <a:pPr eaLnBrk="0" hangingPunct="0">
              <a:buFont typeface="Times" pitchFamily="18" charset="0"/>
              <a:buNone/>
              <a:tabLst>
                <a:tab pos="384175" algn="l"/>
                <a:tab pos="571500" algn="l"/>
              </a:tabLst>
            </a:pPr>
            <a:r>
              <a:rPr lang="it-IT" sz="1000">
                <a:solidFill>
                  <a:srgbClr val="000000"/>
                </a:solidFill>
                <a:cs typeface="Times New Roman" pitchFamily="18" charset="0"/>
                <a:sym typeface="Symbol" pitchFamily="18" charset="2"/>
              </a:rPr>
              <a:t>	[ 4] oltre 50</a:t>
            </a:r>
          </a:p>
          <a:p>
            <a:pPr eaLnBrk="0" hangingPunct="0">
              <a:buFont typeface="Times" pitchFamily="18" charset="0"/>
              <a:buNone/>
              <a:tabLst>
                <a:tab pos="384175" algn="l"/>
                <a:tab pos="571500" algn="l"/>
              </a:tabLst>
            </a:pPr>
            <a:r>
              <a:rPr lang="it-IT" sz="1000">
                <a:solidFill>
                  <a:srgbClr val="000000"/>
                </a:solidFill>
                <a:cs typeface="Times New Roman" pitchFamily="18" charset="0"/>
                <a:sym typeface="Symbol" pitchFamily="18" charset="2"/>
              </a:rPr>
              <a:t> </a:t>
            </a:r>
          </a:p>
          <a:p>
            <a:pPr eaLnBrk="0" hangingPunct="0">
              <a:tabLst>
                <a:tab pos="384175" algn="l"/>
                <a:tab pos="571500" algn="l"/>
              </a:tabLst>
            </a:pPr>
            <a:r>
              <a:rPr lang="it-IT" sz="1000">
                <a:solidFill>
                  <a:srgbClr val="000000"/>
                </a:solidFill>
                <a:cs typeface="Times New Roman" pitchFamily="18" charset="0"/>
                <a:sym typeface="Symbol" pitchFamily="18" charset="2"/>
              </a:rPr>
              <a:t>SE A.2 ≠ da 4: I comuni gestiti da Acquedotto del Fiora sono 56, 28 della provincia di Grosseto e 28 della provincia di Siena</a:t>
            </a:r>
          </a:p>
          <a:p>
            <a:pPr eaLnBrk="0" hangingPunct="0">
              <a:tabLst>
                <a:tab pos="384175" algn="l"/>
                <a:tab pos="571500" algn="l"/>
              </a:tabLst>
            </a:pPr>
            <a:endParaRPr lang="it-IT" sz="1000">
              <a:solidFill>
                <a:srgbClr val="000000"/>
              </a:solidFill>
              <a:cs typeface="Times New Roman" pitchFamily="18" charset="0"/>
              <a:sym typeface="Symbol" pitchFamily="18" charset="2"/>
            </a:endParaRPr>
          </a:p>
          <a:p>
            <a:pPr eaLnBrk="0" hangingPunct="0">
              <a:tabLst>
                <a:tab pos="384175" algn="l"/>
                <a:tab pos="571500" algn="l"/>
              </a:tabLst>
            </a:pPr>
            <a:endParaRPr lang="it-IT" sz="1000" b="1">
              <a:solidFill>
                <a:srgbClr val="000000"/>
              </a:solidFill>
              <a:cs typeface="Times New Roman" pitchFamily="18" charset="0"/>
              <a:sym typeface="Symbol" pitchFamily="18" charset="2"/>
            </a:endParaRPr>
          </a:p>
          <a:p>
            <a:pPr eaLnBrk="0" hangingPunct="0">
              <a:tabLst>
                <a:tab pos="384175" algn="l"/>
                <a:tab pos="571500" algn="l"/>
              </a:tabLst>
            </a:pPr>
            <a:r>
              <a:rPr lang="it-IT" sz="1000">
                <a:solidFill>
                  <a:srgbClr val="000000"/>
                </a:solidFill>
                <a:cs typeface="Times New Roman" pitchFamily="18" charset="0"/>
                <a:sym typeface="Symbol" pitchFamily="18" charset="2"/>
              </a:rPr>
              <a:t>A.3	Sa che Acquedotto del Fiora oltre il servizio idrico gestisce anche il servizio di fognatura e depurazione?</a:t>
            </a:r>
          </a:p>
          <a:p>
            <a:pPr eaLnBrk="0" hangingPunct="0">
              <a:tabLst>
                <a:tab pos="384175" algn="l"/>
                <a:tab pos="571500" algn="l"/>
              </a:tabLst>
            </a:pPr>
            <a:endParaRPr lang="it-IT" sz="1000" b="1">
              <a:solidFill>
                <a:srgbClr val="000000"/>
              </a:solidFill>
              <a:cs typeface="Times New Roman" pitchFamily="18" charset="0"/>
              <a:sym typeface="Symbol" pitchFamily="18" charset="2"/>
            </a:endParaRPr>
          </a:p>
          <a:p>
            <a:pPr eaLnBrk="0" hangingPunct="0">
              <a:tabLst>
                <a:tab pos="384175" algn="l"/>
                <a:tab pos="571500" algn="l"/>
              </a:tabLst>
            </a:pPr>
            <a:r>
              <a:rPr lang="it-IT" sz="1000" b="1">
                <a:solidFill>
                  <a:srgbClr val="000000"/>
                </a:solidFill>
                <a:cs typeface="Times New Roman" pitchFamily="18" charset="0"/>
                <a:sym typeface="Symbol" pitchFamily="18" charset="2"/>
              </a:rPr>
              <a:t>	</a:t>
            </a:r>
            <a:r>
              <a:rPr lang="it-IT" sz="1000">
                <a:solidFill>
                  <a:srgbClr val="000000"/>
                </a:solidFill>
                <a:cs typeface="Times New Roman" pitchFamily="18" charset="0"/>
              </a:rPr>
              <a:t> [1] </a:t>
            </a:r>
            <a:r>
              <a:rPr lang="it-IT" sz="1000">
                <a:solidFill>
                  <a:srgbClr val="000000"/>
                </a:solidFill>
                <a:cs typeface="Times New Roman" pitchFamily="18" charset="0"/>
                <a:sym typeface="Symbol" pitchFamily="18" charset="2"/>
              </a:rPr>
              <a:t>si</a:t>
            </a:r>
            <a:r>
              <a:rPr lang="it-IT" sz="1000" b="1">
                <a:solidFill>
                  <a:srgbClr val="000000"/>
                </a:solidFill>
                <a:cs typeface="Times New Roman" pitchFamily="18" charset="0"/>
                <a:sym typeface="Symbol" pitchFamily="18" charset="2"/>
              </a:rPr>
              <a:t>		</a:t>
            </a:r>
            <a:r>
              <a:rPr lang="it-IT" sz="1000">
                <a:solidFill>
                  <a:srgbClr val="000000"/>
                </a:solidFill>
                <a:cs typeface="Times New Roman" pitchFamily="18" charset="0"/>
              </a:rPr>
              <a:t> [2] </a:t>
            </a:r>
            <a:r>
              <a:rPr lang="it-IT" sz="1000">
                <a:solidFill>
                  <a:srgbClr val="000000"/>
                </a:solidFill>
                <a:cs typeface="Times New Roman" pitchFamily="18" charset="0"/>
                <a:sym typeface="Symbol" pitchFamily="18" charset="2"/>
              </a:rPr>
              <a:t>no</a:t>
            </a:r>
          </a:p>
          <a:p>
            <a:pPr eaLnBrk="0" hangingPunct="0">
              <a:tabLst>
                <a:tab pos="384175" algn="l"/>
                <a:tab pos="571500" algn="l"/>
              </a:tabLst>
            </a:pPr>
            <a:r>
              <a:rPr lang="it-IT" sz="1000" b="1">
                <a:solidFill>
                  <a:srgbClr val="000000"/>
                </a:solidFill>
                <a:cs typeface="Times New Roman" pitchFamily="18" charset="0"/>
                <a:sym typeface="Symbol" pitchFamily="18" charset="2"/>
              </a:rPr>
              <a:t> </a:t>
            </a:r>
          </a:p>
          <a:p>
            <a:pPr eaLnBrk="0" hangingPunct="0">
              <a:tabLst>
                <a:tab pos="384175" algn="l"/>
                <a:tab pos="571500" algn="l"/>
              </a:tabLst>
            </a:pPr>
            <a:endParaRPr lang="it-IT" sz="1000" b="1">
              <a:solidFill>
                <a:srgbClr val="000000"/>
              </a:solidFill>
              <a:cs typeface="Times New Roman" pitchFamily="18" charset="0"/>
              <a:sym typeface="Symbol" pitchFamily="18" charset="2"/>
            </a:endParaRPr>
          </a:p>
          <a:p>
            <a:pPr eaLnBrk="0" hangingPunct="0">
              <a:buFont typeface="Times" pitchFamily="18" charset="0"/>
              <a:buNone/>
              <a:tabLst>
                <a:tab pos="384175" algn="l"/>
                <a:tab pos="571500" algn="l"/>
              </a:tabLst>
            </a:pPr>
            <a:r>
              <a:rPr lang="it-IT" sz="1000" b="1">
                <a:solidFill>
                  <a:srgbClr val="000000"/>
                </a:solidFill>
                <a:cs typeface="Times New Roman" pitchFamily="18" charset="0"/>
                <a:sym typeface="Symbol" pitchFamily="18" charset="2"/>
              </a:rPr>
              <a:t>SEZIONE B – OVERALL</a:t>
            </a:r>
          </a:p>
          <a:p>
            <a:pPr eaLnBrk="0" hangingPunct="0">
              <a:buFont typeface="Times" pitchFamily="18" charset="0"/>
              <a:buNone/>
              <a:tabLst>
                <a:tab pos="384175" algn="l"/>
                <a:tab pos="571500" algn="l"/>
              </a:tabLst>
            </a:pPr>
            <a:r>
              <a:rPr lang="it-IT" sz="1000">
                <a:solidFill>
                  <a:srgbClr val="000000"/>
                </a:solidFill>
                <a:cs typeface="Times New Roman" pitchFamily="18" charset="0"/>
                <a:sym typeface="Symbol" pitchFamily="18" charset="2"/>
              </a:rPr>
              <a:t> </a:t>
            </a:r>
          </a:p>
          <a:p>
            <a:pPr eaLnBrk="0" hangingPunct="0">
              <a:tabLst>
                <a:tab pos="384175" algn="l"/>
                <a:tab pos="571500" algn="l"/>
              </a:tabLst>
            </a:pPr>
            <a:r>
              <a:rPr lang="it-IT" sz="1000">
                <a:solidFill>
                  <a:srgbClr val="000000"/>
                </a:solidFill>
                <a:cs typeface="Times New Roman" pitchFamily="18" charset="0"/>
                <a:sym typeface="Symbol" pitchFamily="18" charset="2"/>
              </a:rPr>
              <a:t>B.1.	 Vorrei porle alcune domande sulla qualità del servizio di fornitura dell'acqua potabile da parte di Acquedotto del Fiora spa. Per 	cominciare, vorrei che lei esprimesse il suo giudizio globale circa la qualità del servizio idrico fornitole, negli ultimi 6 mesi, da Acquedotto 	del Fiora spa, dando un voto da 1 a 10, dove 1 significa pessimo e 10 ottimo. </a:t>
            </a:r>
          </a:p>
        </p:txBody>
      </p:sp>
      <p:sp>
        <p:nvSpPr>
          <p:cNvPr id="372739" name="CasellaDiTesto 4"/>
          <p:cNvSpPr txBox="1">
            <a:spLocks noChangeArrowheads="1"/>
          </p:cNvSpPr>
          <p:nvPr/>
        </p:nvSpPr>
        <p:spPr bwMode="auto">
          <a:xfrm>
            <a:off x="1331913" y="404813"/>
            <a:ext cx="7056437" cy="276225"/>
          </a:xfrm>
          <a:prstGeom prst="rect">
            <a:avLst/>
          </a:prstGeom>
          <a:noFill/>
          <a:ln w="9525">
            <a:noFill/>
            <a:miter lim="800000"/>
            <a:headEnd/>
            <a:tailEnd/>
          </a:ln>
        </p:spPr>
        <p:txBody>
          <a:bodyPr>
            <a:spAutoFit/>
          </a:bodyPr>
          <a:lstStyle/>
          <a:p>
            <a:pPr algn="ctr" eaLnBrk="0" hangingPunct="0">
              <a:tabLst>
                <a:tab pos="384175" algn="l"/>
                <a:tab pos="571500" algn="l"/>
              </a:tabLst>
            </a:pPr>
            <a:r>
              <a:rPr lang="it-IT" sz="1200" b="1">
                <a:solidFill>
                  <a:srgbClr val="000000"/>
                </a:solidFill>
              </a:rPr>
              <a:t>QUESTIONARIO GENERALE - UTENZE DIRETTE</a:t>
            </a:r>
            <a:endParaRPr lang="it-IT" sz="1200">
              <a:solidFill>
                <a:srgbClr val="000000"/>
              </a:solidFill>
            </a:endParaRPr>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1" name="Rectangle 1"/>
          <p:cNvSpPr>
            <a:spLocks noChangeArrowheads="1"/>
          </p:cNvSpPr>
          <p:nvPr/>
        </p:nvSpPr>
        <p:spPr bwMode="auto">
          <a:xfrm>
            <a:off x="827088" y="-342900"/>
            <a:ext cx="8199437" cy="6940550"/>
          </a:xfrm>
          <a:prstGeom prst="rect">
            <a:avLst/>
          </a:prstGeom>
          <a:noFill/>
          <a:ln w="9525">
            <a:noFill/>
            <a:miter lim="800000"/>
            <a:headEnd/>
            <a:tailEnd/>
          </a:ln>
        </p:spPr>
        <p:txBody>
          <a:bodyPr anchor="ctr">
            <a:spAutoFit/>
          </a:bodyPr>
          <a:lstStyle/>
          <a:p>
            <a:pPr>
              <a:buFont typeface="Times" pitchFamily="18" charset="0"/>
              <a:buNone/>
              <a:tabLst>
                <a:tab pos="384175" algn="l"/>
                <a:tab pos="571500" algn="l"/>
              </a:tabLst>
            </a:pPr>
            <a:endParaRPr lang="it-IT" sz="1000" b="1">
              <a:solidFill>
                <a:srgbClr val="000000"/>
              </a:solidFill>
              <a:cs typeface="Times New Roman" pitchFamily="18" charset="0"/>
              <a:sym typeface="Symbol" pitchFamily="18" charset="2"/>
            </a:endParaRPr>
          </a:p>
          <a:p>
            <a:pPr>
              <a:buFont typeface="Times" pitchFamily="18" charset="0"/>
              <a:buNone/>
              <a:tabLst>
                <a:tab pos="384175" algn="l"/>
                <a:tab pos="571500" algn="l"/>
              </a:tabLst>
            </a:pPr>
            <a:endParaRPr lang="it-IT" sz="1000" b="1">
              <a:solidFill>
                <a:srgbClr val="000000"/>
              </a:solidFill>
              <a:cs typeface="Times New Roman" pitchFamily="18" charset="0"/>
              <a:sym typeface="Symbol" pitchFamily="18" charset="2"/>
            </a:endParaRPr>
          </a:p>
          <a:p>
            <a:pPr>
              <a:buFont typeface="Times" pitchFamily="18" charset="0"/>
              <a:buNone/>
              <a:tabLst>
                <a:tab pos="384175" algn="l"/>
                <a:tab pos="571500" algn="l"/>
              </a:tabLst>
            </a:pPr>
            <a:r>
              <a:rPr lang="it-IT" sz="1000" b="1">
                <a:solidFill>
                  <a:srgbClr val="000000"/>
                </a:solidFill>
                <a:cs typeface="Times New Roman" pitchFamily="18" charset="0"/>
                <a:sym typeface="Symbol" pitchFamily="18" charset="2"/>
              </a:rPr>
              <a:t>SEZIONE C – CUSTOMER SATISFACTION – QUALITÀ PERCEPITA DELL’ACQUA POTABILE</a:t>
            </a:r>
          </a:p>
          <a:p>
            <a:pPr>
              <a:buFont typeface="Times" pitchFamily="18" charset="0"/>
              <a:buNone/>
              <a:tabLst>
                <a:tab pos="384175" algn="l"/>
                <a:tab pos="571500" algn="l"/>
              </a:tabLst>
            </a:pPr>
            <a:r>
              <a:rPr lang="it-IT" sz="1000">
                <a:solidFill>
                  <a:srgbClr val="000000"/>
                </a:solidFill>
                <a:cs typeface="Times New Roman" pitchFamily="18" charset="0"/>
              </a:rPr>
              <a:t>C.1.	Parliamo dell’utilizzo dell’acqua potabile. Lei beve l’acqua del rubinetto regolarmente, qualche volta o non la beve mai? </a:t>
            </a:r>
          </a:p>
          <a:p>
            <a:pPr>
              <a:buFont typeface="Times" pitchFamily="18" charset="0"/>
              <a:buNone/>
              <a:tabLst>
                <a:tab pos="384175" algn="l"/>
                <a:tab pos="571500" algn="l"/>
              </a:tabLst>
            </a:pPr>
            <a:r>
              <a:rPr lang="it-IT" sz="1000">
                <a:solidFill>
                  <a:srgbClr val="000000"/>
                </a:solidFill>
                <a:cs typeface="Times New Roman" pitchFamily="18" charset="0"/>
              </a:rPr>
              <a:t>	[ 1] Sì, regolarmente </a:t>
            </a:r>
            <a:r>
              <a:rPr lang="it-IT" sz="1000">
                <a:solidFill>
                  <a:srgbClr val="000000"/>
                </a:solidFill>
                <a:cs typeface="Times New Roman" pitchFamily="18" charset="0"/>
                <a:sym typeface="Wingdings" pitchFamily="2" charset="2"/>
              </a:rPr>
              <a:t></a:t>
            </a:r>
            <a:r>
              <a:rPr lang="it-IT" sz="1000">
                <a:solidFill>
                  <a:srgbClr val="000000"/>
                </a:solidFill>
                <a:cs typeface="Times New Roman" pitchFamily="18" charset="0"/>
              </a:rPr>
              <a:t> Vai a dom. C.2.1</a:t>
            </a:r>
          </a:p>
          <a:p>
            <a:pPr>
              <a:buFont typeface="Times" pitchFamily="18" charset="0"/>
              <a:buNone/>
              <a:tabLst>
                <a:tab pos="384175" algn="l"/>
                <a:tab pos="571500" algn="l"/>
              </a:tabLst>
            </a:pPr>
            <a:r>
              <a:rPr lang="it-IT" sz="1000">
                <a:solidFill>
                  <a:srgbClr val="000000"/>
                </a:solidFill>
                <a:cs typeface="Times New Roman" pitchFamily="18" charset="0"/>
              </a:rPr>
              <a:t>	[ 2] Sì, qualche volta </a:t>
            </a:r>
            <a:r>
              <a:rPr lang="it-IT" sz="1000">
                <a:solidFill>
                  <a:srgbClr val="000000"/>
                </a:solidFill>
                <a:cs typeface="Times New Roman" pitchFamily="18" charset="0"/>
                <a:sym typeface="Wingdings" pitchFamily="2" charset="2"/>
              </a:rPr>
              <a:t></a:t>
            </a:r>
            <a:r>
              <a:rPr lang="it-IT" sz="1000">
                <a:solidFill>
                  <a:srgbClr val="000000"/>
                </a:solidFill>
                <a:cs typeface="Times New Roman" pitchFamily="18" charset="0"/>
              </a:rPr>
              <a:t> Vai a dom. C.2.1</a:t>
            </a:r>
          </a:p>
          <a:p>
            <a:pPr>
              <a:buFont typeface="Times" pitchFamily="18" charset="0"/>
              <a:buNone/>
              <a:tabLst>
                <a:tab pos="384175" algn="l"/>
                <a:tab pos="571500" algn="l"/>
              </a:tabLst>
            </a:pPr>
            <a:r>
              <a:rPr lang="it-IT" sz="1000">
                <a:solidFill>
                  <a:srgbClr val="000000"/>
                </a:solidFill>
                <a:cs typeface="Times New Roman" pitchFamily="18" charset="0"/>
              </a:rPr>
              <a:t>	[ 3] No, mai </a:t>
            </a:r>
          </a:p>
          <a:p>
            <a:pPr>
              <a:buFont typeface="Times" pitchFamily="18" charset="0"/>
              <a:buNone/>
              <a:tabLst>
                <a:tab pos="384175" algn="l"/>
                <a:tab pos="571500" algn="l"/>
              </a:tabLst>
            </a:pPr>
            <a:r>
              <a:rPr lang="it-IT" sz="1000">
                <a:solidFill>
                  <a:srgbClr val="000000"/>
                </a:solidFill>
                <a:cs typeface="Times New Roman" pitchFamily="18" charset="0"/>
              </a:rPr>
              <a:t>SE C.1=3</a:t>
            </a:r>
          </a:p>
          <a:p>
            <a:pPr>
              <a:buFont typeface="Times" pitchFamily="18" charset="0"/>
              <a:buNone/>
              <a:tabLst>
                <a:tab pos="384175" algn="l"/>
                <a:tab pos="571500" algn="l"/>
              </a:tabLst>
            </a:pPr>
            <a:r>
              <a:rPr lang="it-IT" sz="1000">
                <a:solidFill>
                  <a:srgbClr val="000000"/>
                </a:solidFill>
                <a:cs typeface="Times New Roman" pitchFamily="18" charset="0"/>
              </a:rPr>
              <a:t>C.2.	Perché non beve mai l’acqua del rubinetto ? &lt;MULTIPLA; AMMESSO NON SA&gt; [NON LEGGERE]</a:t>
            </a:r>
          </a:p>
          <a:p>
            <a:pPr>
              <a:buFont typeface="Times" pitchFamily="18" charset="0"/>
              <a:buNone/>
              <a:tabLst>
                <a:tab pos="384175" algn="l"/>
                <a:tab pos="571500" algn="l"/>
              </a:tabLst>
            </a:pPr>
            <a:r>
              <a:rPr lang="it-IT" sz="1000">
                <a:solidFill>
                  <a:srgbClr val="000000"/>
                </a:solidFill>
                <a:cs typeface="Times New Roman" pitchFamily="18" charset="0"/>
              </a:rPr>
              <a:t>	[1]	Sono abituato a bere l’acqua minerale</a:t>
            </a:r>
          </a:p>
          <a:p>
            <a:pPr>
              <a:buFont typeface="Times" pitchFamily="18" charset="0"/>
              <a:buNone/>
              <a:tabLst>
                <a:tab pos="384175" algn="l"/>
                <a:tab pos="571500" algn="l"/>
              </a:tabLst>
            </a:pPr>
            <a:r>
              <a:rPr lang="it-IT" sz="1000">
                <a:solidFill>
                  <a:srgbClr val="000000"/>
                </a:solidFill>
                <a:cs typeface="Times New Roman" pitchFamily="18" charset="0"/>
              </a:rPr>
              <a:t>	[2]	Non mi piace il suo sapore</a:t>
            </a:r>
          </a:p>
          <a:p>
            <a:pPr>
              <a:buFont typeface="Times" pitchFamily="18" charset="0"/>
              <a:buNone/>
              <a:tabLst>
                <a:tab pos="384175" algn="l"/>
                <a:tab pos="571500" algn="l"/>
              </a:tabLst>
            </a:pPr>
            <a:r>
              <a:rPr lang="it-IT" sz="1000">
                <a:solidFill>
                  <a:schemeClr val="tx1"/>
                </a:solidFill>
                <a:cs typeface="Times New Roman" pitchFamily="18" charset="0"/>
              </a:rPr>
              <a:t>	[3]	Non mi fido degli aspetti igienici  (leggere commento)</a:t>
            </a:r>
          </a:p>
          <a:p>
            <a:pPr>
              <a:buFont typeface="Times" pitchFamily="18" charset="0"/>
              <a:buNone/>
              <a:tabLst>
                <a:tab pos="384175" algn="l"/>
                <a:tab pos="571500" algn="l"/>
              </a:tabLst>
            </a:pPr>
            <a:r>
              <a:rPr lang="it-IT" sz="1000">
                <a:solidFill>
                  <a:schemeClr val="tx1"/>
                </a:solidFill>
                <a:cs typeface="Times New Roman" pitchFamily="18" charset="0"/>
              </a:rPr>
              <a:t>	[4]	altro (specificare)</a:t>
            </a:r>
          </a:p>
          <a:p>
            <a:pPr>
              <a:tabLst>
                <a:tab pos="384175" algn="l"/>
                <a:tab pos="571500" algn="l"/>
              </a:tabLst>
            </a:pPr>
            <a:r>
              <a:rPr lang="it-IT" sz="900" i="1">
                <a:solidFill>
                  <a:schemeClr val="tx1"/>
                </a:solidFill>
              </a:rPr>
              <a:t>Se C.2. = 3 “L’acqua distribuita da Acquedotto del Fiora è sottoposta a costanti verifiche interne oltre a quelle svolte dagli Enti di Controllo ossia le Aziende Sanitarie Locali. In particolare La informiamo che su tutto il territorio gestito, Acquedotto del Fiora preleva in un anno oltre 5400 campioni sui quali analizza oltre 92000 parametri.</a:t>
            </a:r>
          </a:p>
          <a:p>
            <a:pPr>
              <a:tabLst>
                <a:tab pos="384175" algn="l"/>
                <a:tab pos="571500" algn="l"/>
              </a:tabLst>
            </a:pPr>
            <a:r>
              <a:rPr lang="it-IT" sz="900" i="1">
                <a:solidFill>
                  <a:schemeClr val="tx1"/>
                </a:solidFill>
              </a:rPr>
              <a:t>Per ulteriori informazioni La invitiamo a consultare il ns. sito </a:t>
            </a:r>
            <a:r>
              <a:rPr lang="it-IT" sz="900" i="1">
                <a:solidFill>
                  <a:schemeClr val="tx1"/>
                </a:solidFill>
                <a:hlinkClick r:id="rId2"/>
              </a:rPr>
              <a:t>www.fiora.it</a:t>
            </a:r>
            <a:r>
              <a:rPr lang="it-IT" sz="900" i="1">
                <a:solidFill>
                  <a:schemeClr val="tx1"/>
                </a:solidFill>
              </a:rPr>
              <a:t>, nell’apposita sezione dedicata alla qualità dell’acqua, troverà aggiornate con cadenza semestrale le caratteristiche dell’acqua distribuita nel Suo comune. “</a:t>
            </a:r>
          </a:p>
          <a:p>
            <a:pPr>
              <a:buFont typeface="Times" pitchFamily="18" charset="0"/>
              <a:buNone/>
              <a:tabLst>
                <a:tab pos="384175" algn="l"/>
                <a:tab pos="571500" algn="l"/>
              </a:tabLst>
            </a:pPr>
            <a:r>
              <a:rPr lang="it-IT" sz="1000">
                <a:solidFill>
                  <a:schemeClr val="tx1"/>
                </a:solidFill>
                <a:cs typeface="Times New Roman" pitchFamily="18" charset="0"/>
              </a:rPr>
              <a:t>C.2.1	E’ a conoscenza che l’acqua erogata dal pubblico acquedotto é controllata regolarmente dall’azienda  sanitaria locale che ne  garantisce  tutti i requisiti di potabilità dal punto di visto chimico e  batteriologico?</a:t>
            </a:r>
          </a:p>
          <a:p>
            <a:pPr>
              <a:buFont typeface="Times" pitchFamily="18" charset="0"/>
              <a:buNone/>
              <a:tabLst>
                <a:tab pos="384175" algn="l"/>
                <a:tab pos="571500" algn="l"/>
              </a:tabLst>
            </a:pPr>
            <a:r>
              <a:rPr lang="it-IT" sz="1000">
                <a:solidFill>
                  <a:schemeClr val="tx1"/>
                </a:solidFill>
                <a:cs typeface="Times New Roman" pitchFamily="18" charset="0"/>
              </a:rPr>
              <a:t>	[1] Si</a:t>
            </a:r>
          </a:p>
          <a:p>
            <a:pPr>
              <a:buFont typeface="Times" pitchFamily="18" charset="0"/>
              <a:buNone/>
              <a:tabLst>
                <a:tab pos="384175" algn="l"/>
                <a:tab pos="571500" algn="l"/>
              </a:tabLst>
            </a:pPr>
            <a:r>
              <a:rPr lang="it-IT" sz="1000">
                <a:solidFill>
                  <a:schemeClr val="tx1"/>
                </a:solidFill>
                <a:cs typeface="Times New Roman" pitchFamily="18" charset="0"/>
              </a:rPr>
              <a:t>	[2] No</a:t>
            </a:r>
          </a:p>
          <a:p>
            <a:pPr>
              <a:tabLst>
                <a:tab pos="384175" algn="l"/>
                <a:tab pos="571500" algn="l"/>
              </a:tabLst>
            </a:pPr>
            <a:r>
              <a:rPr lang="it-IT" sz="1000">
                <a:solidFill>
                  <a:schemeClr val="tx1"/>
                </a:solidFill>
                <a:cs typeface="Times New Roman" pitchFamily="18" charset="0"/>
              </a:rPr>
              <a:t>C.2.2. Parliamo delle Case dell’Acqua.Lei è mai capitato di rifornirsi d’acqua presso le Case dell’Acqua? </a:t>
            </a:r>
          </a:p>
          <a:p>
            <a:pPr>
              <a:tabLst>
                <a:tab pos="384175" algn="l"/>
                <a:tab pos="571500" algn="l"/>
              </a:tabLst>
            </a:pPr>
            <a:r>
              <a:rPr lang="it-IT" sz="1000">
                <a:solidFill>
                  <a:schemeClr val="tx1"/>
                </a:solidFill>
                <a:cs typeface="Times New Roman" pitchFamily="18" charset="0"/>
              </a:rPr>
              <a:t>          [ 1] Sì</a:t>
            </a:r>
          </a:p>
          <a:p>
            <a:pPr>
              <a:tabLst>
                <a:tab pos="384175" algn="l"/>
                <a:tab pos="571500" algn="l"/>
              </a:tabLst>
            </a:pPr>
            <a:r>
              <a:rPr lang="it-IT" sz="1000">
                <a:solidFill>
                  <a:schemeClr val="tx1"/>
                </a:solidFill>
                <a:cs typeface="Times New Roman" pitchFamily="18" charset="0"/>
              </a:rPr>
              <a:t>          [ 2] Sì, qualche volta </a:t>
            </a:r>
          </a:p>
          <a:p>
            <a:pPr>
              <a:tabLst>
                <a:tab pos="384175" algn="l"/>
                <a:tab pos="571500" algn="l"/>
              </a:tabLst>
            </a:pPr>
            <a:r>
              <a:rPr lang="it-IT" sz="1000">
                <a:solidFill>
                  <a:schemeClr val="tx1"/>
                </a:solidFill>
                <a:cs typeface="Times New Roman" pitchFamily="18" charset="0"/>
              </a:rPr>
              <a:t>          [ 3] No</a:t>
            </a:r>
          </a:p>
          <a:p>
            <a:pPr>
              <a:tabLst>
                <a:tab pos="384175" algn="l"/>
                <a:tab pos="571500" algn="l"/>
              </a:tabLst>
            </a:pPr>
            <a:r>
              <a:rPr lang="it-IT" sz="1000">
                <a:solidFill>
                  <a:schemeClr val="tx1"/>
                </a:solidFill>
                <a:cs typeface="Times New Roman" pitchFamily="18" charset="0"/>
              </a:rPr>
              <a:t>          [ 4] Non è presente nel mio Comune</a:t>
            </a:r>
          </a:p>
          <a:p>
            <a:pPr>
              <a:tabLst>
                <a:tab pos="384175" algn="l"/>
                <a:tab pos="571500" algn="l"/>
              </a:tabLst>
            </a:pPr>
            <a:r>
              <a:rPr lang="it-IT" sz="1000" b="1">
                <a:solidFill>
                  <a:schemeClr val="tx1"/>
                </a:solidFill>
              </a:rPr>
              <a:t> </a:t>
            </a:r>
            <a:r>
              <a:rPr lang="it-IT" sz="1000">
                <a:solidFill>
                  <a:schemeClr val="tx1"/>
                </a:solidFill>
                <a:cs typeface="Times New Roman" pitchFamily="18" charset="0"/>
              </a:rPr>
              <a:t> C.2.3 (Se dom C.2.2=1 o 2) </a:t>
            </a:r>
            <a:r>
              <a:rPr lang="it-IT" sz="1000" b="1">
                <a:solidFill>
                  <a:schemeClr val="tx1"/>
                </a:solidFill>
              </a:rPr>
              <a:t> </a:t>
            </a:r>
            <a:r>
              <a:rPr lang="it-IT" sz="1000">
                <a:solidFill>
                  <a:schemeClr val="tx1"/>
                </a:solidFill>
                <a:cs typeface="Times New Roman" pitchFamily="18" charset="0"/>
              </a:rPr>
              <a:t>Le piace il sapore dell’acqua erogata presso la Casa dell’Acqua?</a:t>
            </a:r>
          </a:p>
          <a:p>
            <a:pPr>
              <a:tabLst>
                <a:tab pos="384175" algn="l"/>
                <a:tab pos="571500" algn="l"/>
              </a:tabLst>
            </a:pPr>
            <a:r>
              <a:rPr lang="it-IT" sz="1000">
                <a:solidFill>
                  <a:schemeClr val="tx1"/>
                </a:solidFill>
                <a:cs typeface="Times New Roman" pitchFamily="18" charset="0"/>
              </a:rPr>
              <a:t>           [ 1] Sì</a:t>
            </a:r>
          </a:p>
          <a:p>
            <a:pPr>
              <a:tabLst>
                <a:tab pos="384175" algn="l"/>
                <a:tab pos="571500" algn="l"/>
              </a:tabLst>
            </a:pPr>
            <a:r>
              <a:rPr lang="it-IT" sz="1000">
                <a:solidFill>
                  <a:schemeClr val="tx1"/>
                </a:solidFill>
                <a:cs typeface="Times New Roman" pitchFamily="18" charset="0"/>
              </a:rPr>
              <a:t>           [ 2] no </a:t>
            </a:r>
          </a:p>
          <a:p>
            <a:pPr>
              <a:tabLst>
                <a:tab pos="384175" algn="l"/>
                <a:tab pos="571500" algn="l"/>
              </a:tabLst>
            </a:pPr>
            <a:r>
              <a:rPr lang="it-IT" sz="1000">
                <a:solidFill>
                  <a:schemeClr val="tx1"/>
                </a:solidFill>
                <a:cs typeface="Times New Roman" pitchFamily="18" charset="0"/>
              </a:rPr>
              <a:t>           [ 3] Non sa/ non risponde</a:t>
            </a:r>
            <a:endParaRPr lang="it-IT" sz="1000">
              <a:solidFill>
                <a:schemeClr val="tx1"/>
              </a:solidFill>
            </a:endParaRPr>
          </a:p>
          <a:p>
            <a:pPr>
              <a:tabLst>
                <a:tab pos="384175" algn="l"/>
                <a:tab pos="571500" algn="l"/>
              </a:tabLst>
            </a:pPr>
            <a:r>
              <a:rPr lang="it-IT" sz="1000">
                <a:solidFill>
                  <a:schemeClr val="tx1"/>
                </a:solidFill>
                <a:cs typeface="Times New Roman" pitchFamily="18" charset="0"/>
              </a:rPr>
              <a:t> C.2.4 (Se dom C.2.2=1 o 2) Ha preferenze relativamente all’acqua prelevata presso la Casa dell’Acqua?</a:t>
            </a:r>
          </a:p>
          <a:p>
            <a:pPr>
              <a:tabLst>
                <a:tab pos="384175" algn="l"/>
                <a:tab pos="571500" algn="l"/>
              </a:tabLst>
            </a:pPr>
            <a:r>
              <a:rPr lang="it-IT" sz="1000" b="1">
                <a:solidFill>
                  <a:schemeClr val="tx1"/>
                </a:solidFill>
              </a:rPr>
              <a:t>      </a:t>
            </a:r>
            <a:r>
              <a:rPr lang="it-IT" sz="1000">
                <a:solidFill>
                  <a:schemeClr val="tx1"/>
                </a:solidFill>
                <a:cs typeface="Times New Roman" pitchFamily="18" charset="0"/>
              </a:rPr>
              <a:t>         [ 1] Sì, preferisco l’acqua naturale</a:t>
            </a:r>
          </a:p>
          <a:p>
            <a:pPr>
              <a:tabLst>
                <a:tab pos="384175" algn="l"/>
                <a:tab pos="571500" algn="l"/>
              </a:tabLst>
            </a:pPr>
            <a:r>
              <a:rPr lang="it-IT" sz="1000">
                <a:solidFill>
                  <a:schemeClr val="tx1"/>
                </a:solidFill>
                <a:cs typeface="Times New Roman" pitchFamily="18" charset="0"/>
              </a:rPr>
              <a:t>               [ 2] Sì, preferisco l’acqua addizionata/ frizzante</a:t>
            </a:r>
          </a:p>
          <a:p>
            <a:pPr>
              <a:tabLst>
                <a:tab pos="384175" algn="l"/>
                <a:tab pos="571500" algn="l"/>
              </a:tabLst>
            </a:pPr>
            <a:r>
              <a:rPr lang="it-IT" sz="1000">
                <a:solidFill>
                  <a:schemeClr val="tx1"/>
                </a:solidFill>
                <a:cs typeface="Times New Roman" pitchFamily="18" charset="0"/>
              </a:rPr>
              <a:t>               [ 3] Nessuna preferenza</a:t>
            </a:r>
          </a:p>
          <a:p>
            <a:pPr>
              <a:tabLst>
                <a:tab pos="384175" algn="l"/>
                <a:tab pos="571500" algn="l"/>
              </a:tabLst>
            </a:pPr>
            <a:r>
              <a:rPr lang="it-IT" sz="1000">
                <a:solidFill>
                  <a:schemeClr val="tx1"/>
                </a:solidFill>
                <a:cs typeface="Times New Roman" pitchFamily="18" charset="0"/>
              </a:rPr>
              <a:t>               [ 4] Non sa/ non risponde</a:t>
            </a:r>
          </a:p>
          <a:p>
            <a:pPr>
              <a:buFont typeface="Times" pitchFamily="18" charset="0"/>
              <a:buNone/>
              <a:tabLst>
                <a:tab pos="384175" algn="l"/>
                <a:tab pos="571500" algn="l"/>
              </a:tabLst>
            </a:pPr>
            <a:r>
              <a:rPr lang="it-IT" sz="1000">
                <a:solidFill>
                  <a:srgbClr val="000000"/>
                </a:solidFill>
                <a:cs typeface="Times New Roman" pitchFamily="18" charset="0"/>
              </a:rPr>
              <a:t>(a tutti)</a:t>
            </a:r>
          </a:p>
          <a:p>
            <a:pPr>
              <a:tabLst>
                <a:tab pos="384175" algn="l"/>
                <a:tab pos="571500" algn="l"/>
              </a:tabLst>
            </a:pPr>
            <a:r>
              <a:rPr lang="it-IT" sz="1000">
                <a:solidFill>
                  <a:srgbClr val="000000"/>
                </a:solidFill>
                <a:cs typeface="Times New Roman" pitchFamily="18" charset="0"/>
              </a:rPr>
              <a:t>C.3.	Considerando complessivamente la qualità dell’acqua potabile distribuita negli ultimi 6 mesi, che voto dà ad  Acquedotto del Fiora spa da 1 a 10, dove 1 significa pessimo e 10 ottimo?</a:t>
            </a:r>
          </a:p>
          <a:p>
            <a:pPr>
              <a:buFont typeface="Times" pitchFamily="18" charset="0"/>
              <a:buNone/>
              <a:tabLst>
                <a:tab pos="384175" algn="l"/>
                <a:tab pos="571500" algn="l"/>
              </a:tabLst>
            </a:pPr>
            <a:r>
              <a:rPr lang="it-IT" sz="1000">
                <a:solidFill>
                  <a:srgbClr val="000000"/>
                </a:solidFill>
                <a:cs typeface="Times New Roman" pitchFamily="18" charset="0"/>
              </a:rPr>
              <a:t>C.4.	Sempre considerando gli aspetti di qualità dell’acqua, ritiene che il servizio…</a:t>
            </a:r>
          </a:p>
          <a:p>
            <a:pPr>
              <a:buFont typeface="Times" pitchFamily="18" charset="0"/>
              <a:buNone/>
              <a:tabLst>
                <a:tab pos="384175" algn="l"/>
                <a:tab pos="571500" algn="l"/>
              </a:tabLst>
            </a:pPr>
            <a:r>
              <a:rPr lang="it-IT" sz="1000">
                <a:solidFill>
                  <a:srgbClr val="000000"/>
                </a:solidFill>
                <a:cs typeface="Times New Roman" pitchFamily="18" charset="0"/>
              </a:rPr>
              <a:t>	[ 1] delude le sue aspettative</a:t>
            </a:r>
          </a:p>
          <a:p>
            <a:pPr>
              <a:buFont typeface="Times" pitchFamily="18" charset="0"/>
              <a:buNone/>
              <a:tabLst>
                <a:tab pos="384175" algn="l"/>
                <a:tab pos="571500" algn="l"/>
              </a:tabLst>
            </a:pPr>
            <a:r>
              <a:rPr lang="it-IT" sz="1000">
                <a:solidFill>
                  <a:srgbClr val="000000"/>
                </a:solidFill>
                <a:cs typeface="Times New Roman" pitchFamily="18" charset="0"/>
              </a:rPr>
              <a:t>	[ 2] è in linea con le sue aspettative</a:t>
            </a:r>
          </a:p>
          <a:p>
            <a:pPr>
              <a:buFont typeface="Times" pitchFamily="18" charset="0"/>
              <a:buNone/>
              <a:tabLst>
                <a:tab pos="384175" algn="l"/>
                <a:tab pos="571500" algn="l"/>
              </a:tabLst>
            </a:pPr>
            <a:r>
              <a:rPr lang="it-IT" sz="1000">
                <a:solidFill>
                  <a:srgbClr val="000000"/>
                </a:solidFill>
                <a:cs typeface="Times New Roman" pitchFamily="18" charset="0"/>
              </a:rPr>
              <a:t>	[ 3] supera le sue aspettative</a:t>
            </a:r>
          </a:p>
          <a:p>
            <a:pPr>
              <a:buFont typeface="Times" pitchFamily="18" charset="0"/>
              <a:buNone/>
              <a:tabLst>
                <a:tab pos="384175" algn="l"/>
                <a:tab pos="571500" algn="l"/>
              </a:tabLst>
            </a:pPr>
            <a:endParaRPr lang="it-IT" sz="1000">
              <a:solidFill>
                <a:srgbClr val="000000"/>
              </a:solidFill>
              <a:cs typeface="Times New Roman" pitchFamily="18" charset="0"/>
            </a:endParaRPr>
          </a:p>
        </p:txBody>
      </p:sp>
      <p:sp>
        <p:nvSpPr>
          <p:cNvPr id="2" name="Segnaposto numero diapositiva 1"/>
          <p:cNvSpPr>
            <a:spLocks noGrp="1"/>
          </p:cNvSpPr>
          <p:nvPr>
            <p:ph type="sldNum" sz="quarter" idx="10"/>
          </p:nvPr>
        </p:nvSpPr>
        <p:spPr/>
        <p:txBody>
          <a:bodyPr/>
          <a:lstStyle/>
          <a:p>
            <a:pPr>
              <a:defRPr/>
            </a:pPr>
            <a:fld id="{C27C2D26-F637-4F85-8194-F660FD2B9D6D}" type="slidenum">
              <a:rPr lang="it-IT" smtClean="0">
                <a:solidFill>
                  <a:srgbClr val="000000"/>
                </a:solidFill>
              </a:rPr>
              <a:pPr>
                <a:defRPr/>
              </a:pPr>
              <a:t>166</a:t>
            </a:fld>
            <a:endParaRPr lang="it-IT">
              <a:solidFill>
                <a:srgbClr val="000000"/>
              </a:solidFill>
            </a:endParaRPr>
          </a:p>
        </p:txBody>
      </p:sp>
    </p:spTree>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684213" y="36513"/>
            <a:ext cx="7632700" cy="4556125"/>
          </a:xfrm>
          <a:prstGeom prst="rect">
            <a:avLst/>
          </a:prstGeom>
        </p:spPr>
        <p:txBody>
          <a:bodyPr>
            <a:spAutoFit/>
          </a:bodyPr>
          <a:lstStyle/>
          <a:p>
            <a:pPr eaLnBrk="0" hangingPunct="0">
              <a:buFont typeface="Times" pitchFamily="18" charset="0"/>
              <a:buNone/>
              <a:tabLst>
                <a:tab pos="384175" algn="l"/>
                <a:tab pos="571500" algn="l"/>
              </a:tabLst>
            </a:pPr>
            <a:r>
              <a:rPr lang="it-IT" sz="1000" b="1">
                <a:solidFill>
                  <a:srgbClr val="000000"/>
                </a:solidFill>
                <a:cs typeface="Times New Roman" pitchFamily="18" charset="0"/>
                <a:sym typeface="Symbol" pitchFamily="18" charset="2"/>
              </a:rPr>
              <a:t>SEZIONE D – CUSTOMER SATISFACTION- ASPETTI TECNICI DEL SERVIZIO</a:t>
            </a:r>
          </a:p>
          <a:p>
            <a:pPr eaLnBrk="0" hangingPunct="0">
              <a:buFont typeface="Times" pitchFamily="18" charset="0"/>
              <a:buNone/>
              <a:tabLst>
                <a:tab pos="384175" algn="l"/>
                <a:tab pos="571500" algn="l"/>
              </a:tabLst>
            </a:pPr>
            <a:endParaRPr lang="it-IT" sz="1000">
              <a:solidFill>
                <a:srgbClr val="000000"/>
              </a:solidFill>
              <a:cs typeface="Times New Roman" pitchFamily="18" charset="0"/>
              <a:sym typeface="Symbol" pitchFamily="18" charset="2"/>
            </a:endParaRPr>
          </a:p>
          <a:p>
            <a:pPr eaLnBrk="0" hangingPunct="0">
              <a:tabLst>
                <a:tab pos="384175" algn="l"/>
                <a:tab pos="571500" algn="l"/>
              </a:tabLst>
            </a:pPr>
            <a:r>
              <a:rPr lang="it-IT" sz="1000">
                <a:solidFill>
                  <a:srgbClr val="000000"/>
                </a:solidFill>
                <a:cs typeface="Times New Roman" pitchFamily="18" charset="0"/>
                <a:sym typeface="Symbol" pitchFamily="18" charset="2"/>
              </a:rPr>
              <a:t>D.1.	 Parliamo ora di alcuni aspetti TECNICI relativi al servizio dell’acqua potabile. Per ognuno degli aspetti mi dovrebbe dire, quanto è stato soddisfatto (utilizzando una scala di tipo scolastico da 1 a 10, dove 1=per nulla soddisfatto e 10=totalmente soddisfatto)</a:t>
            </a:r>
          </a:p>
          <a:p>
            <a:pPr eaLnBrk="0" hangingPunct="0">
              <a:tabLst>
                <a:tab pos="384175" algn="l"/>
                <a:tab pos="571500" algn="l"/>
              </a:tabLst>
            </a:pPr>
            <a:endParaRPr lang="it-IT" sz="1000">
              <a:solidFill>
                <a:srgbClr val="000000"/>
              </a:solidFill>
              <a:cs typeface="Times New Roman" pitchFamily="18" charset="0"/>
              <a:sym typeface="Symbol" pitchFamily="18" charset="2"/>
            </a:endParaRPr>
          </a:p>
          <a:p>
            <a:pPr eaLnBrk="0" hangingPunct="0">
              <a:tabLst>
                <a:tab pos="384175" algn="l"/>
                <a:tab pos="571500" algn="l"/>
              </a:tabLst>
            </a:pPr>
            <a:endParaRPr lang="it-IT" sz="1000">
              <a:solidFill>
                <a:srgbClr val="000000"/>
              </a:solidFill>
              <a:cs typeface="Times New Roman" pitchFamily="18" charset="0"/>
              <a:sym typeface="Symbol" pitchFamily="18" charset="2"/>
            </a:endParaRPr>
          </a:p>
          <a:p>
            <a:pPr eaLnBrk="0" hangingPunct="0">
              <a:tabLst>
                <a:tab pos="384175" algn="l"/>
                <a:tab pos="571500" algn="l"/>
              </a:tabLst>
            </a:pPr>
            <a:endParaRPr lang="it-IT" sz="1000">
              <a:solidFill>
                <a:srgbClr val="000000"/>
              </a:solidFill>
              <a:cs typeface="Times New Roman" pitchFamily="18" charset="0"/>
              <a:sym typeface="Symbol" pitchFamily="18" charset="2"/>
            </a:endParaRPr>
          </a:p>
          <a:p>
            <a:pPr eaLnBrk="0" hangingPunct="0">
              <a:tabLst>
                <a:tab pos="384175" algn="l"/>
                <a:tab pos="571500" algn="l"/>
              </a:tabLst>
            </a:pPr>
            <a:endParaRPr lang="it-IT" sz="1000">
              <a:solidFill>
                <a:srgbClr val="000000"/>
              </a:solidFill>
              <a:cs typeface="Times New Roman" pitchFamily="18" charset="0"/>
              <a:sym typeface="Symbol" pitchFamily="18" charset="2"/>
            </a:endParaRPr>
          </a:p>
          <a:p>
            <a:pPr eaLnBrk="0" hangingPunct="0">
              <a:tabLst>
                <a:tab pos="384175" algn="l"/>
                <a:tab pos="571500" algn="l"/>
              </a:tabLst>
            </a:pPr>
            <a:endParaRPr lang="it-IT" sz="1000">
              <a:solidFill>
                <a:srgbClr val="000000"/>
              </a:solidFill>
              <a:cs typeface="Times New Roman" pitchFamily="18" charset="0"/>
              <a:sym typeface="Symbol" pitchFamily="18" charset="2"/>
            </a:endParaRPr>
          </a:p>
          <a:p>
            <a:pPr eaLnBrk="0" hangingPunct="0">
              <a:tabLst>
                <a:tab pos="384175" algn="l"/>
                <a:tab pos="571500" algn="l"/>
              </a:tabLst>
            </a:pPr>
            <a:endParaRPr lang="it-IT" sz="1000">
              <a:solidFill>
                <a:srgbClr val="000000"/>
              </a:solidFill>
              <a:cs typeface="Times New Roman" pitchFamily="18" charset="0"/>
              <a:sym typeface="Symbol" pitchFamily="18" charset="2"/>
            </a:endParaRPr>
          </a:p>
          <a:p>
            <a:pPr eaLnBrk="0" hangingPunct="0">
              <a:tabLst>
                <a:tab pos="384175" algn="l"/>
                <a:tab pos="571500" algn="l"/>
              </a:tabLst>
            </a:pPr>
            <a:endParaRPr lang="it-IT" sz="1000">
              <a:solidFill>
                <a:srgbClr val="000000"/>
              </a:solidFill>
              <a:cs typeface="Times New Roman" pitchFamily="18" charset="0"/>
              <a:sym typeface="Symbol" pitchFamily="18" charset="2"/>
            </a:endParaRPr>
          </a:p>
          <a:p>
            <a:pPr eaLnBrk="0" hangingPunct="0">
              <a:tabLst>
                <a:tab pos="384175" algn="l"/>
                <a:tab pos="571500" algn="l"/>
              </a:tabLst>
            </a:pPr>
            <a:endParaRPr lang="it-IT" sz="1000">
              <a:solidFill>
                <a:srgbClr val="000000"/>
              </a:solidFill>
              <a:cs typeface="Times New Roman" pitchFamily="18" charset="0"/>
              <a:sym typeface="Symbol" pitchFamily="18" charset="2"/>
            </a:endParaRPr>
          </a:p>
          <a:p>
            <a:pPr eaLnBrk="0" hangingPunct="0">
              <a:tabLst>
                <a:tab pos="384175" algn="l"/>
                <a:tab pos="571500" algn="l"/>
              </a:tabLst>
            </a:pPr>
            <a:endParaRPr lang="it-IT" sz="1000">
              <a:solidFill>
                <a:srgbClr val="000000"/>
              </a:solidFill>
              <a:cs typeface="Times New Roman" pitchFamily="18" charset="0"/>
              <a:sym typeface="Symbol" pitchFamily="18" charset="2"/>
            </a:endParaRPr>
          </a:p>
          <a:p>
            <a:pPr eaLnBrk="0" hangingPunct="0">
              <a:tabLst>
                <a:tab pos="384175" algn="l"/>
                <a:tab pos="571500" algn="l"/>
              </a:tabLst>
            </a:pPr>
            <a:endParaRPr lang="it-IT" sz="1000">
              <a:solidFill>
                <a:srgbClr val="000000"/>
              </a:solidFill>
              <a:cs typeface="Times New Roman" pitchFamily="18" charset="0"/>
              <a:sym typeface="Symbol" pitchFamily="18" charset="2"/>
            </a:endParaRPr>
          </a:p>
          <a:p>
            <a:pPr eaLnBrk="0" hangingPunct="0">
              <a:tabLst>
                <a:tab pos="384175" algn="l"/>
                <a:tab pos="571500" algn="l"/>
              </a:tabLst>
            </a:pPr>
            <a:r>
              <a:rPr lang="it-IT" sz="1000">
                <a:solidFill>
                  <a:srgbClr val="000000"/>
                </a:solidFill>
              </a:rPr>
              <a:t>D.2.	Quale dei seguenti aspetti è per Lei il più importante? (una sola risposta)</a:t>
            </a:r>
          </a:p>
          <a:p>
            <a:pPr marL="812800" lvl="1" indent="-355600" eaLnBrk="0" hangingPunct="0">
              <a:buFont typeface="Verdana" pitchFamily="34" charset="0"/>
              <a:buAutoNum type="arabicPeriod"/>
              <a:tabLst>
                <a:tab pos="384175" algn="l"/>
                <a:tab pos="571500" algn="l"/>
              </a:tabLst>
            </a:pPr>
            <a:r>
              <a:rPr lang="it-IT" sz="1000">
                <a:solidFill>
                  <a:srgbClr val="000000"/>
                </a:solidFill>
              </a:rPr>
              <a:t>la continuità del servizio, cioè l’assenza di interruzioni</a:t>
            </a:r>
          </a:p>
          <a:p>
            <a:pPr marL="812800" lvl="1" indent="-355600" eaLnBrk="0" hangingPunct="0">
              <a:buFont typeface="Verdana" pitchFamily="34" charset="0"/>
              <a:buAutoNum type="arabicPeriod"/>
              <a:tabLst>
                <a:tab pos="384175" algn="l"/>
                <a:tab pos="571500" algn="l"/>
              </a:tabLst>
            </a:pPr>
            <a:r>
              <a:rPr lang="it-IT" sz="1000">
                <a:solidFill>
                  <a:srgbClr val="000000"/>
                </a:solidFill>
              </a:rPr>
              <a:t>il livello di pressione dell’acqua, cioè la forza con cui l’acqua diretta (ovvero che non passa dalla sua autoclave) arriva al rubinetto</a:t>
            </a:r>
          </a:p>
          <a:p>
            <a:pPr marL="812800" lvl="1" indent="-355600" eaLnBrk="0" hangingPunct="0">
              <a:buFont typeface="Verdana" pitchFamily="34" charset="0"/>
              <a:buAutoNum type="arabicPeriod"/>
              <a:tabLst>
                <a:tab pos="384175" algn="l"/>
                <a:tab pos="571500" algn="l"/>
              </a:tabLst>
            </a:pPr>
            <a:endParaRPr lang="it-IT" sz="1000">
              <a:solidFill>
                <a:srgbClr val="000000"/>
              </a:solidFill>
              <a:cs typeface="Times New Roman" pitchFamily="18" charset="0"/>
              <a:sym typeface="Symbol" pitchFamily="18" charset="2"/>
            </a:endParaRPr>
          </a:p>
          <a:p>
            <a:pPr algn="just">
              <a:tabLst>
                <a:tab pos="384175" algn="l"/>
                <a:tab pos="571500" algn="l"/>
              </a:tabLst>
            </a:pPr>
            <a:r>
              <a:rPr lang="it-IT" sz="1000">
                <a:solidFill>
                  <a:srgbClr val="000000"/>
                </a:solidFill>
                <a:cs typeface="Times New Roman" pitchFamily="18" charset="0"/>
                <a:sym typeface="Symbol" pitchFamily="18" charset="2"/>
              </a:rPr>
              <a:t>D.3.	Considerando complessivamente gli aspetti tecnici del servizio, negli ultimi 6 mesi, che voto dà ad Acquedotto del Fiora spa, su una scala da 1 a 10 dove 1 esprime il minimo della qualità e 10 il massimo?</a:t>
            </a:r>
          </a:p>
          <a:p>
            <a:pPr algn="just">
              <a:buFont typeface="Times" pitchFamily="18" charset="0"/>
              <a:buNone/>
              <a:tabLst>
                <a:tab pos="384175" algn="l"/>
                <a:tab pos="571500" algn="l"/>
              </a:tabLst>
            </a:pPr>
            <a:endParaRPr lang="it-IT" sz="1000">
              <a:solidFill>
                <a:srgbClr val="000000"/>
              </a:solidFill>
              <a:cs typeface="Times New Roman" pitchFamily="18" charset="0"/>
              <a:sym typeface="Symbol" pitchFamily="18" charset="2"/>
            </a:endParaRPr>
          </a:p>
          <a:p>
            <a:pPr algn="just">
              <a:tabLst>
                <a:tab pos="384175" algn="l"/>
                <a:tab pos="571500" algn="l"/>
              </a:tabLst>
            </a:pPr>
            <a:r>
              <a:rPr lang="it-IT" sz="1000">
                <a:solidFill>
                  <a:srgbClr val="000000"/>
                </a:solidFill>
                <a:cs typeface="Times New Roman" pitchFamily="18" charset="0"/>
                <a:sym typeface="Symbol" pitchFamily="18" charset="2"/>
              </a:rPr>
              <a:t>D.4.	 Sempre considerando gli aspetti di intervento tecnico, ritiene che il servizio…</a:t>
            </a:r>
          </a:p>
          <a:p>
            <a:pPr algn="just">
              <a:buFont typeface="Times" pitchFamily="18" charset="0"/>
              <a:buNone/>
              <a:tabLst>
                <a:tab pos="384175" algn="l"/>
                <a:tab pos="571500" algn="l"/>
              </a:tabLst>
            </a:pPr>
            <a:r>
              <a:rPr lang="it-IT" sz="1000">
                <a:solidFill>
                  <a:srgbClr val="000000"/>
                </a:solidFill>
                <a:cs typeface="Times New Roman" pitchFamily="18" charset="0"/>
              </a:rPr>
              <a:t>	[ 1] delude le sue aspettative</a:t>
            </a:r>
          </a:p>
          <a:p>
            <a:pPr algn="just">
              <a:buFont typeface="Times" pitchFamily="18" charset="0"/>
              <a:buNone/>
              <a:tabLst>
                <a:tab pos="384175" algn="l"/>
                <a:tab pos="571500" algn="l"/>
              </a:tabLst>
            </a:pPr>
            <a:r>
              <a:rPr lang="it-IT" sz="1000">
                <a:solidFill>
                  <a:srgbClr val="000000"/>
                </a:solidFill>
                <a:cs typeface="Times New Roman" pitchFamily="18" charset="0"/>
              </a:rPr>
              <a:t>	[ 2] è in linea con le sue aspettative</a:t>
            </a:r>
          </a:p>
          <a:p>
            <a:pPr algn="just">
              <a:buFont typeface="Times" pitchFamily="18" charset="0"/>
              <a:buNone/>
              <a:tabLst>
                <a:tab pos="384175" algn="l"/>
                <a:tab pos="571500" algn="l"/>
              </a:tabLst>
            </a:pPr>
            <a:r>
              <a:rPr lang="it-IT" sz="1000">
                <a:solidFill>
                  <a:srgbClr val="000000"/>
                </a:solidFill>
                <a:cs typeface="Times New Roman" pitchFamily="18" charset="0"/>
              </a:rPr>
              <a:t>	[ 3] supera le sue aspettative</a:t>
            </a:r>
          </a:p>
          <a:p>
            <a:pPr eaLnBrk="0" hangingPunct="0">
              <a:tabLst>
                <a:tab pos="384175" algn="l"/>
                <a:tab pos="571500" algn="l"/>
              </a:tabLst>
            </a:pPr>
            <a:endParaRPr lang="it-IT" sz="1000">
              <a:solidFill>
                <a:srgbClr val="000000"/>
              </a:solidFill>
            </a:endParaRPr>
          </a:p>
        </p:txBody>
      </p:sp>
      <p:sp>
        <p:nvSpPr>
          <p:cNvPr id="2" name="Segnaposto numero diapositiva 1"/>
          <p:cNvSpPr>
            <a:spLocks noGrp="1"/>
          </p:cNvSpPr>
          <p:nvPr>
            <p:ph type="sldNum" sz="quarter" idx="10"/>
          </p:nvPr>
        </p:nvSpPr>
        <p:spPr/>
        <p:txBody>
          <a:bodyPr/>
          <a:lstStyle/>
          <a:p>
            <a:pPr>
              <a:defRPr/>
            </a:pPr>
            <a:fld id="{4356442A-E430-424E-9BCE-0410D7702ACF}" type="slidenum">
              <a:rPr lang="it-IT" smtClean="0">
                <a:solidFill>
                  <a:srgbClr val="000000"/>
                </a:solidFill>
              </a:rPr>
              <a:pPr>
                <a:defRPr/>
              </a:pPr>
              <a:t>167</a:t>
            </a:fld>
            <a:endParaRPr lang="it-IT">
              <a:solidFill>
                <a:srgbClr val="000000"/>
              </a:solidFill>
            </a:endParaRPr>
          </a:p>
        </p:txBody>
      </p:sp>
      <p:graphicFrame>
        <p:nvGraphicFramePr>
          <p:cNvPr id="3" name="Tabella 2"/>
          <p:cNvGraphicFramePr>
            <a:graphicFrameLocks noGrp="1"/>
          </p:cNvGraphicFramePr>
          <p:nvPr/>
        </p:nvGraphicFramePr>
        <p:xfrm>
          <a:off x="827088" y="1052513"/>
          <a:ext cx="7777162" cy="1168400"/>
        </p:xfrm>
        <a:graphic>
          <a:graphicData uri="http://schemas.openxmlformats.org/drawingml/2006/table">
            <a:tbl>
              <a:tblPr/>
              <a:tblGrid>
                <a:gridCol w="5326309"/>
                <a:gridCol w="2450555"/>
              </a:tblGrid>
              <a:tr h="604867">
                <a:tc>
                  <a:txBody>
                    <a:bodyPr/>
                    <a:lstStyle/>
                    <a:p>
                      <a:pPr marL="22225" algn="ctr">
                        <a:spcAft>
                          <a:spcPts val="0"/>
                        </a:spcAft>
                      </a:pPr>
                      <a:r>
                        <a:rPr lang="it-IT" sz="1000" b="1" dirty="0">
                          <a:solidFill>
                            <a:schemeClr val="tx1"/>
                          </a:solidFill>
                          <a:latin typeface="+mn-lt"/>
                          <a:ea typeface="Times New Roman"/>
                          <a:cs typeface="Verdana"/>
                        </a:rPr>
                        <a:t>Aspetti tecnici del servizio</a:t>
                      </a:r>
                      <a:endParaRPr lang="it-IT" sz="1000" dirty="0">
                        <a:solidFill>
                          <a:schemeClr val="tx1"/>
                        </a:solidFill>
                        <a:latin typeface="+mn-lt"/>
                        <a:ea typeface="Times New Roman"/>
                      </a:endParaRPr>
                    </a:p>
                    <a:p>
                      <a:pPr marL="22225" algn="ctr">
                        <a:spcAft>
                          <a:spcPts val="0"/>
                        </a:spcAft>
                      </a:pPr>
                      <a:r>
                        <a:rPr lang="it-IT" sz="1000" b="1" i="1" dirty="0">
                          <a:solidFill>
                            <a:schemeClr val="tx1"/>
                          </a:solidFill>
                          <a:latin typeface="+mn-lt"/>
                          <a:ea typeface="Times New Roman"/>
                          <a:cs typeface="Verdana"/>
                        </a:rPr>
                        <a:t>(leggere gli aspetti con rotazione)</a:t>
                      </a:r>
                      <a:endParaRPr lang="it-IT" sz="1000" dirty="0">
                        <a:solidFill>
                          <a:schemeClr val="tx1"/>
                        </a:solidFill>
                        <a:latin typeface="+mn-lt"/>
                        <a:ea typeface="Times New Roman"/>
                      </a:endParaRPr>
                    </a:p>
                  </a:txBody>
                  <a:tcPr marL="65949" marR="659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975" indent="-53975" algn="ctr">
                        <a:spcAft>
                          <a:spcPts val="0"/>
                        </a:spcAft>
                      </a:pPr>
                      <a:r>
                        <a:rPr lang="it-IT" sz="1000" b="1" dirty="0" smtClean="0">
                          <a:solidFill>
                            <a:schemeClr val="tx1"/>
                          </a:solidFill>
                          <a:latin typeface="+mn-lt"/>
                          <a:ea typeface="Times New Roman"/>
                          <a:cs typeface="Verdana"/>
                        </a:rPr>
                        <a:t>Quanto </a:t>
                      </a:r>
                      <a:r>
                        <a:rPr lang="it-IT" sz="1000" b="1" dirty="0">
                          <a:solidFill>
                            <a:schemeClr val="tx1"/>
                          </a:solidFill>
                          <a:latin typeface="+mn-lt"/>
                          <a:ea typeface="Times New Roman"/>
                          <a:cs typeface="Verdana"/>
                        </a:rPr>
                        <a:t>è stato soddisfatto </a:t>
                      </a:r>
                      <a:r>
                        <a:rPr lang="it-IT" sz="1000" b="1" dirty="0" err="1">
                          <a:solidFill>
                            <a:schemeClr val="tx1"/>
                          </a:solidFill>
                          <a:latin typeface="+mn-lt"/>
                          <a:ea typeface="Times New Roman"/>
                          <a:cs typeface="Verdana"/>
                        </a:rPr>
                        <a:t>di…</a:t>
                      </a:r>
                      <a:r>
                        <a:rPr lang="it-IT" sz="1000" b="1" dirty="0">
                          <a:solidFill>
                            <a:schemeClr val="tx1"/>
                          </a:solidFill>
                          <a:latin typeface="+mn-lt"/>
                          <a:ea typeface="Times New Roman"/>
                          <a:cs typeface="Verdana"/>
                        </a:rPr>
                        <a:t>. ?</a:t>
                      </a:r>
                      <a:endParaRPr lang="it-IT" sz="1000" dirty="0">
                        <a:solidFill>
                          <a:schemeClr val="tx1"/>
                        </a:solidFill>
                        <a:latin typeface="+mn-lt"/>
                        <a:ea typeface="Times New Roman"/>
                      </a:endParaRPr>
                    </a:p>
                  </a:txBody>
                  <a:tcPr marL="65949" marR="659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9229">
                <a:tc>
                  <a:txBody>
                    <a:bodyPr/>
                    <a:lstStyle/>
                    <a:p>
                      <a:pPr marL="21590" algn="l">
                        <a:spcAft>
                          <a:spcPts val="0"/>
                        </a:spcAft>
                      </a:pPr>
                      <a:r>
                        <a:rPr lang="it-IT" sz="1000" dirty="0">
                          <a:solidFill>
                            <a:schemeClr val="tx1"/>
                          </a:solidFill>
                          <a:latin typeface="+mn-lt"/>
                          <a:ea typeface="Times New Roman"/>
                        </a:rPr>
                        <a:t>la continuità del servizio, cioè l’assenza di interruzioni</a:t>
                      </a:r>
                    </a:p>
                  </a:txBody>
                  <a:tcPr marL="65949" marR="659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975" indent="-53975" algn="ctr">
                        <a:spcAft>
                          <a:spcPts val="0"/>
                        </a:spcAft>
                      </a:pPr>
                      <a:endParaRPr lang="it-IT" sz="1000" dirty="0">
                        <a:solidFill>
                          <a:schemeClr val="tx1"/>
                        </a:solidFill>
                        <a:latin typeface="+mn-lt"/>
                        <a:ea typeface="Times New Roman"/>
                        <a:cs typeface="Verdana"/>
                      </a:endParaRPr>
                    </a:p>
                  </a:txBody>
                  <a:tcPr marL="65949" marR="659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1622">
                <a:tc>
                  <a:txBody>
                    <a:bodyPr/>
                    <a:lstStyle/>
                    <a:p>
                      <a:pPr marL="21590" algn="l">
                        <a:spcAft>
                          <a:spcPts val="0"/>
                        </a:spcAft>
                      </a:pPr>
                      <a:r>
                        <a:rPr lang="it-IT" sz="1000" dirty="0">
                          <a:solidFill>
                            <a:schemeClr val="tx1"/>
                          </a:solidFill>
                          <a:latin typeface="+mn-lt"/>
                          <a:ea typeface="Times New Roman"/>
                        </a:rPr>
                        <a:t>il livello di pressione </a:t>
                      </a:r>
                      <a:r>
                        <a:rPr lang="it-IT" sz="1000" dirty="0" smtClean="0">
                          <a:solidFill>
                            <a:schemeClr val="tx1"/>
                          </a:solidFill>
                          <a:latin typeface="+mn-lt"/>
                          <a:ea typeface="Times New Roman"/>
                        </a:rPr>
                        <a:t>dell’acqua, </a:t>
                      </a:r>
                      <a:r>
                        <a:rPr lang="it-IT" sz="1000" b="0" u="none" dirty="0" smtClean="0">
                          <a:solidFill>
                            <a:schemeClr val="tx1"/>
                          </a:solidFill>
                          <a:latin typeface="+mn-lt"/>
                          <a:ea typeface="Times New Roman"/>
                        </a:rPr>
                        <a:t>cioè </a:t>
                      </a:r>
                      <a:r>
                        <a:rPr lang="it-IT" sz="1000" b="0" u="none" baseline="0" dirty="0" smtClean="0">
                          <a:solidFill>
                            <a:schemeClr val="tx1"/>
                          </a:solidFill>
                          <a:latin typeface="+mn-lt"/>
                          <a:ea typeface="Times New Roman"/>
                        </a:rPr>
                        <a:t>la forza con cui l’acqua diretta (ovvero che non passa dalla sua autoclave) arriva al rubinetto</a:t>
                      </a:r>
                      <a:endParaRPr lang="it-IT" sz="1000" b="0" u="none" dirty="0">
                        <a:solidFill>
                          <a:schemeClr val="tx1"/>
                        </a:solidFill>
                        <a:latin typeface="+mn-lt"/>
                        <a:ea typeface="Times New Roman"/>
                      </a:endParaRPr>
                    </a:p>
                  </a:txBody>
                  <a:tcPr marL="65949" marR="659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975" indent="-53975" algn="ctr">
                        <a:spcAft>
                          <a:spcPts val="0"/>
                        </a:spcAft>
                      </a:pPr>
                      <a:endParaRPr lang="it-IT" sz="1000" dirty="0">
                        <a:solidFill>
                          <a:schemeClr val="tx1"/>
                        </a:solidFill>
                        <a:latin typeface="+mn-lt"/>
                        <a:ea typeface="Times New Roman"/>
                        <a:cs typeface="Verdana"/>
                      </a:endParaRPr>
                    </a:p>
                  </a:txBody>
                  <a:tcPr marL="65949" marR="659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0"/>
          </p:nvPr>
        </p:nvSpPr>
        <p:spPr/>
        <p:txBody>
          <a:bodyPr/>
          <a:lstStyle/>
          <a:p>
            <a:pPr>
              <a:defRPr/>
            </a:pPr>
            <a:fld id="{7257FDE3-D9F7-4730-A78E-1F543A934E55}" type="slidenum">
              <a:rPr lang="it-IT" smtClean="0">
                <a:solidFill>
                  <a:srgbClr val="000000"/>
                </a:solidFill>
              </a:rPr>
              <a:pPr>
                <a:defRPr/>
              </a:pPr>
              <a:t>168</a:t>
            </a:fld>
            <a:endParaRPr lang="it-IT">
              <a:solidFill>
                <a:srgbClr val="000000"/>
              </a:solidFill>
            </a:endParaRPr>
          </a:p>
        </p:txBody>
      </p:sp>
      <p:sp>
        <p:nvSpPr>
          <p:cNvPr id="375810" name="Rettangolo 2"/>
          <p:cNvSpPr>
            <a:spLocks noChangeArrowheads="1"/>
          </p:cNvSpPr>
          <p:nvPr/>
        </p:nvSpPr>
        <p:spPr bwMode="auto">
          <a:xfrm>
            <a:off x="714375" y="-15875"/>
            <a:ext cx="8286750" cy="276225"/>
          </a:xfrm>
          <a:prstGeom prst="rect">
            <a:avLst/>
          </a:prstGeom>
          <a:noFill/>
          <a:ln w="9525">
            <a:noFill/>
            <a:miter lim="800000"/>
            <a:headEnd/>
            <a:tailEnd/>
          </a:ln>
        </p:spPr>
        <p:txBody>
          <a:bodyPr>
            <a:spAutoFit/>
          </a:bodyPr>
          <a:lstStyle/>
          <a:p>
            <a:pPr algn="ctr">
              <a:buClr>
                <a:srgbClr val="000000"/>
              </a:buClr>
              <a:buSzPct val="100000"/>
              <a:buFont typeface="Times" pitchFamily="18" charset="0"/>
              <a:buNone/>
            </a:pPr>
            <a:r>
              <a:rPr lang="it-IT" sz="1200" b="1">
                <a:solidFill>
                  <a:srgbClr val="000000"/>
                </a:solidFill>
              </a:rPr>
              <a:t>QUESTIONARIO GENERALE - UTENZE DIRETTE</a:t>
            </a:r>
            <a:endParaRPr lang="it-IT" sz="1200">
              <a:solidFill>
                <a:srgbClr val="000000"/>
              </a:solidFill>
            </a:endParaRPr>
          </a:p>
        </p:txBody>
      </p:sp>
      <p:sp>
        <p:nvSpPr>
          <p:cNvPr id="1025" name="Rectangle 1"/>
          <p:cNvSpPr>
            <a:spLocks noChangeArrowheads="1"/>
          </p:cNvSpPr>
          <p:nvPr/>
        </p:nvSpPr>
        <p:spPr bwMode="auto">
          <a:xfrm>
            <a:off x="684213" y="304800"/>
            <a:ext cx="8286750" cy="1323975"/>
          </a:xfrm>
          <a:prstGeom prst="rect">
            <a:avLst/>
          </a:prstGeom>
          <a:noFill/>
          <a:ln w="9525">
            <a:noFill/>
            <a:miter lim="800000"/>
            <a:headEnd/>
            <a:tailEnd/>
          </a:ln>
          <a:effectLst/>
        </p:spPr>
        <p:txBody>
          <a:bodyPr anchor="ctr">
            <a:spAutoFit/>
          </a:bodyPr>
          <a:lstStyle/>
          <a:p>
            <a:pPr>
              <a:buFont typeface="Times" pitchFamily="18" charset="0"/>
              <a:buNone/>
              <a:tabLst>
                <a:tab pos="384175" algn="l"/>
                <a:tab pos="571500" algn="l"/>
              </a:tabLst>
              <a:defRPr/>
            </a:pPr>
            <a:endParaRPr lang="it-IT" sz="1000" dirty="0">
              <a:solidFill>
                <a:srgbClr val="000000"/>
              </a:solidFill>
              <a:ea typeface="Times New Roman" pitchFamily="18" charset="0"/>
            </a:endParaRPr>
          </a:p>
          <a:p>
            <a:pPr>
              <a:buFont typeface="Times" pitchFamily="18" charset="0"/>
              <a:buNone/>
              <a:tabLst>
                <a:tab pos="384175" algn="l"/>
                <a:tab pos="571500" algn="l"/>
              </a:tabLst>
              <a:defRPr/>
            </a:pPr>
            <a:endParaRPr lang="it-IT" sz="1000" b="1" dirty="0">
              <a:solidFill>
                <a:srgbClr val="000000"/>
              </a:solidFill>
              <a:ea typeface="Times New Roman" pitchFamily="18" charset="0"/>
            </a:endParaRPr>
          </a:p>
          <a:p>
            <a:pPr>
              <a:buFont typeface="Times" pitchFamily="18" charset="0"/>
              <a:buNone/>
              <a:tabLst>
                <a:tab pos="384175" algn="l"/>
                <a:tab pos="571500" algn="l"/>
              </a:tabLst>
              <a:defRPr/>
            </a:pPr>
            <a:r>
              <a:rPr lang="it-IT" sz="1000" b="1" dirty="0">
                <a:solidFill>
                  <a:srgbClr val="000000"/>
                </a:solidFill>
                <a:ea typeface="Times New Roman" pitchFamily="18" charset="0"/>
              </a:rPr>
              <a:t>SEZIONE F – CUSTOMER SATISFACTION – FATTURAZIONE</a:t>
            </a:r>
          </a:p>
          <a:p>
            <a:pPr marL="363538" indent="-363538">
              <a:buFont typeface="Times" pitchFamily="18" charset="0"/>
              <a:buNone/>
              <a:tabLst>
                <a:tab pos="384175" algn="l"/>
                <a:tab pos="571500" algn="l"/>
              </a:tabLst>
              <a:defRPr/>
            </a:pPr>
            <a:endParaRPr lang="it-IT" sz="1000" dirty="0">
              <a:solidFill>
                <a:srgbClr val="000000"/>
              </a:solidFill>
              <a:ea typeface="Times New Roman" pitchFamily="18" charset="0"/>
              <a:sym typeface="Symbol" pitchFamily="18" charset="2"/>
            </a:endParaRPr>
          </a:p>
          <a:p>
            <a:pPr marL="363538" indent="-363538">
              <a:buFont typeface="Times" pitchFamily="18" charset="0"/>
              <a:buNone/>
              <a:tabLst>
                <a:tab pos="384175" algn="l"/>
                <a:tab pos="571500" algn="l"/>
              </a:tabLst>
              <a:defRPr/>
            </a:pPr>
            <a:r>
              <a:rPr lang="it-IT" sz="1000" dirty="0">
                <a:solidFill>
                  <a:srgbClr val="000000"/>
                </a:solidFill>
                <a:ea typeface="Times New Roman" pitchFamily="18" charset="0"/>
                <a:sym typeface="Symbol" pitchFamily="18" charset="2"/>
              </a:rPr>
              <a:t>(a tutti)</a:t>
            </a:r>
          </a:p>
          <a:p>
            <a:pPr marL="363538" indent="-363538">
              <a:tabLst>
                <a:tab pos="384175" algn="l"/>
                <a:tab pos="571500" algn="l"/>
              </a:tabLst>
              <a:defRPr/>
            </a:pPr>
            <a:r>
              <a:rPr lang="it-IT" sz="1000" dirty="0">
                <a:solidFill>
                  <a:srgbClr val="000000"/>
                </a:solidFill>
                <a:ea typeface="Times New Roman" pitchFamily="18" charset="0"/>
                <a:sym typeface="Symbol" pitchFamily="18" charset="2"/>
              </a:rPr>
              <a:t>F.1	Le citerò adesso alcuni aspetti relativi alla fatturazione. Per ognuno degli aspetti mi dovrebbe dire, quanto è stato soddisfatto (utilizzando una scala di tipo scolastico da 1 a 10, dove 1=per nulla soddisfatto e 10=totalmente soddisfatto)</a:t>
            </a:r>
            <a:endParaRPr lang="it-IT" sz="1000" dirty="0">
              <a:solidFill>
                <a:srgbClr val="000000"/>
              </a:solidFill>
              <a:ea typeface="Times New Roman" pitchFamily="18" charset="0"/>
            </a:endParaRPr>
          </a:p>
        </p:txBody>
      </p:sp>
      <p:graphicFrame>
        <p:nvGraphicFramePr>
          <p:cNvPr id="6" name="Tabella 5"/>
          <p:cNvGraphicFramePr>
            <a:graphicFrameLocks noGrp="1"/>
          </p:cNvGraphicFramePr>
          <p:nvPr/>
        </p:nvGraphicFramePr>
        <p:xfrm>
          <a:off x="755650" y="1641475"/>
          <a:ext cx="8064500" cy="1643063"/>
        </p:xfrm>
        <a:graphic>
          <a:graphicData uri="http://schemas.openxmlformats.org/drawingml/2006/table">
            <a:tbl>
              <a:tblPr/>
              <a:tblGrid>
                <a:gridCol w="5409881"/>
                <a:gridCol w="2655015"/>
              </a:tblGrid>
              <a:tr h="667467">
                <a:tc>
                  <a:txBody>
                    <a:bodyPr/>
                    <a:lstStyle/>
                    <a:p>
                      <a:pPr marL="22225" algn="ctr">
                        <a:spcAft>
                          <a:spcPts val="0"/>
                        </a:spcAft>
                      </a:pPr>
                      <a:r>
                        <a:rPr lang="it-IT" sz="1000" b="1" dirty="0">
                          <a:latin typeface="+mn-lt"/>
                          <a:ea typeface="Times New Roman"/>
                          <a:cs typeface="Verdana"/>
                        </a:rPr>
                        <a:t>Aspetti relativi alla fatturazione</a:t>
                      </a:r>
                      <a:endParaRPr lang="it-IT" sz="1000" dirty="0">
                        <a:latin typeface="+mn-lt"/>
                        <a:ea typeface="Times New Roman"/>
                      </a:endParaRPr>
                    </a:p>
                    <a:p>
                      <a:pPr marL="22225" algn="ctr">
                        <a:spcAft>
                          <a:spcPts val="0"/>
                        </a:spcAft>
                      </a:pPr>
                      <a:r>
                        <a:rPr lang="it-IT" sz="1000" b="1" i="1" dirty="0">
                          <a:latin typeface="+mn-lt"/>
                          <a:ea typeface="Times New Roman"/>
                          <a:cs typeface="Verdana"/>
                        </a:rPr>
                        <a:t>(leggere gli aspetti con rotazione)</a:t>
                      </a:r>
                      <a:endParaRPr lang="it-IT" sz="1000" dirty="0">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975" indent="-53975" algn="ctr">
                        <a:spcAft>
                          <a:spcPts val="0"/>
                        </a:spcAft>
                      </a:pPr>
                      <a:r>
                        <a:rPr lang="it-IT" sz="1000" b="1" dirty="0">
                          <a:latin typeface="+mn-lt"/>
                          <a:ea typeface="Times New Roman"/>
                          <a:cs typeface="Verdana"/>
                        </a:rPr>
                        <a:t>Quanto è stato soddisfatto </a:t>
                      </a:r>
                      <a:r>
                        <a:rPr lang="it-IT" sz="1000" b="1" dirty="0" err="1">
                          <a:latin typeface="+mn-lt"/>
                          <a:ea typeface="Times New Roman"/>
                          <a:cs typeface="Verdana"/>
                        </a:rPr>
                        <a:t>di…</a:t>
                      </a:r>
                      <a:r>
                        <a:rPr lang="it-IT" sz="1000" b="1" dirty="0">
                          <a:latin typeface="+mn-lt"/>
                          <a:ea typeface="Times New Roman"/>
                          <a:cs typeface="Verdana"/>
                        </a:rPr>
                        <a:t>. ?</a:t>
                      </a:r>
                      <a:endParaRPr lang="it-IT" sz="1000" dirty="0">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1317">
                <a:tc>
                  <a:txBody>
                    <a:bodyPr/>
                    <a:lstStyle/>
                    <a:p>
                      <a:pPr marL="21590" algn="l">
                        <a:spcAft>
                          <a:spcPts val="0"/>
                        </a:spcAft>
                      </a:pPr>
                      <a:r>
                        <a:rPr lang="it-IT" sz="1000" dirty="0" smtClean="0">
                          <a:latin typeface="+mn-lt"/>
                          <a:ea typeface="Times New Roman"/>
                        </a:rPr>
                        <a:t>La regolarità </a:t>
                      </a:r>
                      <a:r>
                        <a:rPr lang="it-IT" sz="1000" dirty="0">
                          <a:latin typeface="+mn-lt"/>
                          <a:ea typeface="Times New Roman"/>
                        </a:rPr>
                        <a:t>nelle lettura dei contatori da parte del personale incaricato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975" indent="-53975" algn="ctr">
                        <a:spcAft>
                          <a:spcPts val="0"/>
                        </a:spcAft>
                      </a:pPr>
                      <a:endParaRPr lang="it-IT" sz="1000">
                        <a:latin typeface="+mn-lt"/>
                        <a:ea typeface="Times New Roman"/>
                        <a:cs typeface="Verdan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2145">
                <a:tc>
                  <a:txBody>
                    <a:bodyPr/>
                    <a:lstStyle/>
                    <a:p>
                      <a:pPr marL="21590" algn="l">
                        <a:spcAft>
                          <a:spcPts val="0"/>
                        </a:spcAft>
                      </a:pPr>
                      <a:r>
                        <a:rPr lang="it-IT" sz="1000" dirty="0" smtClean="0">
                          <a:latin typeface="+mn-lt"/>
                          <a:ea typeface="Times New Roman"/>
                        </a:rPr>
                        <a:t>La chiarezza </a:t>
                      </a:r>
                      <a:r>
                        <a:rPr lang="it-IT" sz="1000" dirty="0">
                          <a:latin typeface="+mn-lt"/>
                          <a:ea typeface="Times New Roman"/>
                        </a:rPr>
                        <a:t>e la facilità di lettura delle bollette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975" indent="-53975" algn="ctr">
                        <a:spcAft>
                          <a:spcPts val="0"/>
                        </a:spcAft>
                      </a:pPr>
                      <a:endParaRPr lang="it-IT" sz="1000" dirty="0">
                        <a:latin typeface="+mn-lt"/>
                        <a:ea typeface="Times New Roman"/>
                        <a:cs typeface="Verdan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2145">
                <a:tc>
                  <a:txBody>
                    <a:bodyPr/>
                    <a:lstStyle/>
                    <a:p>
                      <a:pPr marL="21590" marR="0" indent="0" algn="l" defTabSz="914400" rtl="0" eaLnBrk="1" fontAlgn="auto" latinLnBrk="0" hangingPunct="1">
                        <a:lnSpc>
                          <a:spcPct val="100000"/>
                        </a:lnSpc>
                        <a:spcBef>
                          <a:spcPts val="0"/>
                        </a:spcBef>
                        <a:spcAft>
                          <a:spcPts val="0"/>
                        </a:spcAft>
                        <a:buClrTx/>
                        <a:buSzTx/>
                        <a:buFontTx/>
                        <a:buNone/>
                        <a:tabLst/>
                        <a:defRPr/>
                      </a:pPr>
                      <a:r>
                        <a:rPr lang="it-IT" sz="1000" kern="1200" dirty="0" smtClean="0">
                          <a:solidFill>
                            <a:schemeClr val="tx1"/>
                          </a:solidFill>
                          <a:latin typeface="+mn-lt"/>
                          <a:ea typeface="Times New Roman"/>
                          <a:cs typeface="+mn-cs"/>
                        </a:rPr>
                        <a:t>”i  consumi fatturati in bolletta rispecchiano quelli reali </a:t>
                      </a:r>
                      <a:endParaRPr lang="it-IT" sz="1000" kern="1200" dirty="0">
                        <a:solidFill>
                          <a:schemeClr val="tx1"/>
                        </a:solidFill>
                        <a:latin typeface="+mn-lt"/>
                        <a:ea typeface="Times New Roman"/>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975" indent="-53975" algn="ctr">
                        <a:spcAft>
                          <a:spcPts val="0"/>
                        </a:spcAft>
                      </a:pPr>
                      <a:endParaRPr lang="it-IT" sz="1000" dirty="0">
                        <a:latin typeface="+mn-lt"/>
                        <a:ea typeface="Times New Roman"/>
                        <a:cs typeface="Verdan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Rectangle 1"/>
          <p:cNvSpPr>
            <a:spLocks noChangeArrowheads="1"/>
          </p:cNvSpPr>
          <p:nvPr/>
        </p:nvSpPr>
        <p:spPr bwMode="auto">
          <a:xfrm>
            <a:off x="857250" y="3589338"/>
            <a:ext cx="8286750" cy="2000250"/>
          </a:xfrm>
          <a:prstGeom prst="rect">
            <a:avLst/>
          </a:prstGeom>
          <a:noFill/>
          <a:ln w="9525">
            <a:noFill/>
            <a:miter lim="800000"/>
            <a:headEnd/>
            <a:tailEnd/>
          </a:ln>
          <a:effectLst/>
        </p:spPr>
        <p:txBody>
          <a:bodyPr anchor="ctr">
            <a:spAutoFit/>
          </a:bodyPr>
          <a:lstStyle/>
          <a:p>
            <a:pPr marL="355600" indent="-355600" defTabSz="685800" eaLnBrk="0" hangingPunct="0">
              <a:tabLst>
                <a:tab pos="355600" algn="l"/>
              </a:tabLst>
              <a:defRPr/>
            </a:pPr>
            <a:r>
              <a:rPr lang="it-IT" sz="1000" dirty="0">
                <a:solidFill>
                  <a:srgbClr val="000000"/>
                </a:solidFill>
              </a:rPr>
              <a:t>F.2.	Quale dei seguenti aspetti è per Lei il più importante? (una sola risposta)</a:t>
            </a:r>
          </a:p>
          <a:p>
            <a:pPr marL="812800" lvl="1" indent="-355600" defTabSz="685800" eaLnBrk="0" hangingPunct="0">
              <a:buFont typeface="+mj-lt"/>
              <a:buAutoNum type="arabicPeriod"/>
              <a:tabLst>
                <a:tab pos="355600" algn="l"/>
              </a:tabLst>
              <a:defRPr/>
            </a:pPr>
            <a:r>
              <a:rPr lang="it-IT" sz="1000" dirty="0">
                <a:solidFill>
                  <a:srgbClr val="000000"/>
                </a:solidFill>
              </a:rPr>
              <a:t>La regolarità nelle lettura dei contatori da parte del personale incaricato</a:t>
            </a:r>
          </a:p>
          <a:p>
            <a:pPr marL="812800" lvl="1" indent="-355600" defTabSz="685800" eaLnBrk="0" hangingPunct="0">
              <a:buFont typeface="+mj-lt"/>
              <a:buAutoNum type="arabicPeriod"/>
              <a:tabLst>
                <a:tab pos="355600" algn="l"/>
              </a:tabLst>
              <a:defRPr/>
            </a:pPr>
            <a:r>
              <a:rPr lang="it-IT" sz="1000" dirty="0">
                <a:solidFill>
                  <a:srgbClr val="000000"/>
                </a:solidFill>
              </a:rPr>
              <a:t>La chiarezza e la facilità di lettura delle bollette</a:t>
            </a:r>
          </a:p>
          <a:p>
            <a:pPr marL="812800" lvl="1" indent="-355600" defTabSz="685800" eaLnBrk="0" hangingPunct="0">
              <a:buFont typeface="+mj-lt"/>
              <a:buAutoNum type="arabicPeriod"/>
              <a:tabLst>
                <a:tab pos="355600" algn="l"/>
              </a:tabLst>
              <a:defRPr/>
            </a:pPr>
            <a:r>
              <a:rPr lang="it-IT" sz="1000" dirty="0">
                <a:solidFill>
                  <a:srgbClr val="000000"/>
                </a:solidFill>
              </a:rPr>
              <a:t>”i  consumi fatturati in bolletta rispecchiano quelli reali </a:t>
            </a:r>
          </a:p>
          <a:p>
            <a:pPr marL="363538" indent="-363538">
              <a:tabLst>
                <a:tab pos="384175" algn="l"/>
                <a:tab pos="571500" algn="l"/>
              </a:tabLst>
              <a:defRPr/>
            </a:pPr>
            <a:endParaRPr lang="it-IT" sz="1000" dirty="0">
              <a:solidFill>
                <a:srgbClr val="000000"/>
              </a:solidFill>
              <a:ea typeface="Times New Roman" pitchFamily="18" charset="0"/>
              <a:sym typeface="Symbol" pitchFamily="18" charset="2"/>
            </a:endParaRPr>
          </a:p>
          <a:p>
            <a:pPr marL="363538" indent="-363538">
              <a:tabLst>
                <a:tab pos="384175" algn="l"/>
                <a:tab pos="571500" algn="l"/>
              </a:tabLst>
              <a:defRPr/>
            </a:pPr>
            <a:r>
              <a:rPr lang="it-IT" sz="1000" dirty="0">
                <a:solidFill>
                  <a:srgbClr val="000000"/>
                </a:solidFill>
                <a:ea typeface="Times New Roman" pitchFamily="18" charset="0"/>
                <a:sym typeface="Symbol" pitchFamily="18" charset="2"/>
              </a:rPr>
              <a:t>F.3.	Considerando complessivamente gli aspetti relativi alla fatturazione, negli ultimi 6 mesi, che voto dà ad Acquedotto del Fiora spa su una scala da 1 a 10, dove 1 è il minimo della qualità e 10 il massimo?</a:t>
            </a:r>
          </a:p>
          <a:p>
            <a:pPr marL="363538" indent="-363538">
              <a:buFont typeface="Times" pitchFamily="18" charset="0"/>
              <a:buNone/>
              <a:tabLst>
                <a:tab pos="384175" algn="l"/>
                <a:tab pos="571500" algn="l"/>
              </a:tabLst>
              <a:defRPr/>
            </a:pPr>
            <a:endParaRPr lang="it-IT" sz="1000" dirty="0">
              <a:solidFill>
                <a:srgbClr val="000000"/>
              </a:solidFill>
              <a:ea typeface="Times New Roman" pitchFamily="18" charset="0"/>
              <a:sym typeface="Symbol" pitchFamily="18" charset="2"/>
            </a:endParaRPr>
          </a:p>
          <a:p>
            <a:pPr marL="363538" indent="-363538">
              <a:buFont typeface="Times" pitchFamily="18" charset="0"/>
              <a:buNone/>
              <a:tabLst>
                <a:tab pos="384175" algn="l"/>
                <a:tab pos="571500" algn="l"/>
              </a:tabLst>
              <a:defRPr/>
            </a:pPr>
            <a:r>
              <a:rPr lang="it-IT" sz="1000" dirty="0">
                <a:solidFill>
                  <a:srgbClr val="000000"/>
                </a:solidFill>
                <a:ea typeface="Times New Roman" pitchFamily="18" charset="0"/>
                <a:sym typeface="Symbol" pitchFamily="18" charset="2"/>
              </a:rPr>
              <a:t>F.4.	Sempre considerando gli aspetti di fatturazione, ritiene che il </a:t>
            </a:r>
            <a:r>
              <a:rPr lang="it-IT" sz="1000" dirty="0" err="1">
                <a:solidFill>
                  <a:srgbClr val="000000"/>
                </a:solidFill>
                <a:ea typeface="Times New Roman" pitchFamily="18" charset="0"/>
                <a:sym typeface="Symbol" pitchFamily="18" charset="2"/>
              </a:rPr>
              <a:t>servizio…</a:t>
            </a:r>
            <a:endParaRPr lang="it-IT" sz="1000" dirty="0">
              <a:solidFill>
                <a:srgbClr val="000000"/>
              </a:solidFill>
              <a:ea typeface="Times New Roman" pitchFamily="18" charset="0"/>
              <a:sym typeface="Symbol" pitchFamily="18" charset="2"/>
            </a:endParaRPr>
          </a:p>
          <a:p>
            <a:pPr marL="363538" indent="-363538">
              <a:buFont typeface="Times" pitchFamily="18" charset="0"/>
              <a:buNone/>
              <a:tabLst>
                <a:tab pos="384175" algn="l"/>
                <a:tab pos="571500" algn="l"/>
              </a:tabLst>
              <a:defRPr/>
            </a:pPr>
            <a:r>
              <a:rPr lang="it-IT" sz="1000" dirty="0">
                <a:solidFill>
                  <a:srgbClr val="000000"/>
                </a:solidFill>
                <a:ea typeface="Times New Roman" pitchFamily="18" charset="0"/>
                <a:sym typeface="Symbol" pitchFamily="18" charset="2"/>
              </a:rPr>
              <a:t>	[ 1] delude le sue aspettative</a:t>
            </a:r>
          </a:p>
          <a:p>
            <a:pPr marL="363538" indent="-363538">
              <a:buFont typeface="Times" pitchFamily="18" charset="0"/>
              <a:buNone/>
              <a:tabLst>
                <a:tab pos="384175" algn="l"/>
                <a:tab pos="571500" algn="l"/>
              </a:tabLst>
              <a:defRPr/>
            </a:pPr>
            <a:r>
              <a:rPr lang="it-IT" sz="1000" dirty="0">
                <a:solidFill>
                  <a:srgbClr val="000000"/>
                </a:solidFill>
                <a:ea typeface="Times New Roman" pitchFamily="18" charset="0"/>
                <a:sym typeface="Symbol" pitchFamily="18" charset="2"/>
              </a:rPr>
              <a:t>	[ 2] è in linea con le sue aspettative</a:t>
            </a:r>
          </a:p>
          <a:p>
            <a:pPr marL="363538" indent="-363538">
              <a:buFont typeface="Times" pitchFamily="18" charset="0"/>
              <a:buNone/>
              <a:tabLst>
                <a:tab pos="384175" algn="l"/>
                <a:tab pos="571500" algn="l"/>
              </a:tabLst>
              <a:defRPr/>
            </a:pPr>
            <a:r>
              <a:rPr lang="it-IT" sz="1000" dirty="0">
                <a:solidFill>
                  <a:srgbClr val="000000"/>
                </a:solidFill>
                <a:ea typeface="Times New Roman" pitchFamily="18" charset="0"/>
                <a:sym typeface="Symbol" pitchFamily="18" charset="2"/>
              </a:rPr>
              <a:t>	[ 3] supera le sue aspettative</a:t>
            </a:r>
          </a:p>
        </p:txBody>
      </p:sp>
    </p:spTree>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0"/>
          </p:nvPr>
        </p:nvSpPr>
        <p:spPr/>
        <p:txBody>
          <a:bodyPr/>
          <a:lstStyle/>
          <a:p>
            <a:pPr>
              <a:defRPr/>
            </a:pPr>
            <a:fld id="{D8FB5E6F-57E0-42C8-B7AD-65B8C1E42D9B}" type="slidenum">
              <a:rPr lang="it-IT" smtClean="0">
                <a:solidFill>
                  <a:srgbClr val="000000"/>
                </a:solidFill>
              </a:rPr>
              <a:pPr>
                <a:defRPr/>
              </a:pPr>
              <a:t>169</a:t>
            </a:fld>
            <a:endParaRPr lang="it-IT">
              <a:solidFill>
                <a:srgbClr val="000000"/>
              </a:solidFill>
            </a:endParaRPr>
          </a:p>
        </p:txBody>
      </p:sp>
      <p:sp>
        <p:nvSpPr>
          <p:cNvPr id="376834" name="Rettangolo 2"/>
          <p:cNvSpPr>
            <a:spLocks noChangeArrowheads="1"/>
          </p:cNvSpPr>
          <p:nvPr/>
        </p:nvSpPr>
        <p:spPr bwMode="auto">
          <a:xfrm>
            <a:off x="714375" y="142875"/>
            <a:ext cx="8286750" cy="276225"/>
          </a:xfrm>
          <a:prstGeom prst="rect">
            <a:avLst/>
          </a:prstGeom>
          <a:noFill/>
          <a:ln w="9525">
            <a:noFill/>
            <a:miter lim="800000"/>
            <a:headEnd/>
            <a:tailEnd/>
          </a:ln>
        </p:spPr>
        <p:txBody>
          <a:bodyPr>
            <a:spAutoFit/>
          </a:bodyPr>
          <a:lstStyle/>
          <a:p>
            <a:pPr algn="ctr">
              <a:buClr>
                <a:srgbClr val="000000"/>
              </a:buClr>
              <a:buSzPct val="100000"/>
              <a:buFont typeface="Times" pitchFamily="18" charset="0"/>
              <a:buNone/>
            </a:pPr>
            <a:r>
              <a:rPr lang="it-IT" sz="1200" b="1">
                <a:solidFill>
                  <a:srgbClr val="000000"/>
                </a:solidFill>
              </a:rPr>
              <a:t>QUESTIONARIO GENERALE - UTENZE DIRETTE</a:t>
            </a:r>
            <a:endParaRPr lang="it-IT" sz="1200">
              <a:solidFill>
                <a:srgbClr val="000000"/>
              </a:solidFill>
            </a:endParaRPr>
          </a:p>
        </p:txBody>
      </p:sp>
      <p:sp>
        <p:nvSpPr>
          <p:cNvPr id="376835" name="Rectangle 1"/>
          <p:cNvSpPr>
            <a:spLocks noChangeArrowheads="1"/>
          </p:cNvSpPr>
          <p:nvPr/>
        </p:nvSpPr>
        <p:spPr bwMode="auto">
          <a:xfrm>
            <a:off x="755650" y="476250"/>
            <a:ext cx="8286750" cy="4862513"/>
          </a:xfrm>
          <a:prstGeom prst="rect">
            <a:avLst/>
          </a:prstGeom>
          <a:noFill/>
          <a:ln w="9525">
            <a:noFill/>
            <a:miter lim="800000"/>
            <a:headEnd/>
            <a:tailEnd/>
          </a:ln>
        </p:spPr>
        <p:txBody>
          <a:bodyPr anchor="ctr">
            <a:spAutoFit/>
          </a:bodyPr>
          <a:lstStyle/>
          <a:p>
            <a:pPr marL="363538" indent="-363538">
              <a:buFont typeface="Times" pitchFamily="18" charset="0"/>
              <a:buNone/>
              <a:tabLst>
                <a:tab pos="384175" algn="l"/>
                <a:tab pos="571500" algn="l"/>
              </a:tabLst>
            </a:pPr>
            <a:r>
              <a:rPr lang="it-IT" sz="1000" b="1">
                <a:solidFill>
                  <a:srgbClr val="000000"/>
                </a:solidFill>
                <a:cs typeface="Times New Roman" pitchFamily="18" charset="0"/>
                <a:sym typeface="Symbol" pitchFamily="18" charset="2"/>
              </a:rPr>
              <a:t>SEZIONE H – LA TARIFFA</a:t>
            </a:r>
          </a:p>
          <a:p>
            <a:pPr marL="363538" indent="-363538">
              <a:buFont typeface="Times" pitchFamily="18" charset="0"/>
              <a:buNone/>
              <a:tabLst>
                <a:tab pos="384175" algn="l"/>
                <a:tab pos="571500" algn="l"/>
              </a:tabLst>
            </a:pPr>
            <a:r>
              <a:rPr lang="it-IT" sz="1000">
                <a:solidFill>
                  <a:srgbClr val="000000"/>
                </a:solidFill>
                <a:cs typeface="Times New Roman" pitchFamily="18" charset="0"/>
                <a:sym typeface="Symbol" pitchFamily="18" charset="2"/>
              </a:rPr>
              <a:t> </a:t>
            </a:r>
          </a:p>
          <a:p>
            <a:pPr marL="363538" indent="-363538">
              <a:tabLst>
                <a:tab pos="384175" algn="l"/>
                <a:tab pos="571500" algn="l"/>
              </a:tabLst>
            </a:pPr>
            <a:r>
              <a:rPr lang="it-IT" sz="1000">
                <a:solidFill>
                  <a:srgbClr val="000000"/>
                </a:solidFill>
                <a:cs typeface="Times New Roman" pitchFamily="18" charset="0"/>
                <a:sym typeface="Symbol" pitchFamily="18" charset="2"/>
              </a:rPr>
              <a:t>H.1.	 Nel corso dell’intervista abbiamo visto i vari aspetti che compongono il servizio offerto da Acquedotto del Fiora spa. Pensando alla qualità del servizio offerto rispetto alla tariffa, che voto dà ad Acquedotto del Fiora spa su una scala da 1 a 10, dove 1 è il minimo della qualità e 10 il massimo?</a:t>
            </a:r>
          </a:p>
          <a:p>
            <a:pPr marL="363538" indent="-363538">
              <a:buFont typeface="Times" pitchFamily="18" charset="0"/>
              <a:buNone/>
              <a:tabLst>
                <a:tab pos="384175" algn="l"/>
                <a:tab pos="571500" algn="l"/>
              </a:tabLst>
            </a:pPr>
            <a:r>
              <a:rPr lang="it-IT" sz="1000">
                <a:solidFill>
                  <a:srgbClr val="000000"/>
                </a:solidFill>
                <a:cs typeface="Times New Roman" pitchFamily="18" charset="0"/>
                <a:sym typeface="Symbol" pitchFamily="18" charset="2"/>
              </a:rPr>
              <a:t> </a:t>
            </a:r>
            <a:endParaRPr lang="it-IT" sz="1000">
              <a:solidFill>
                <a:srgbClr val="FF0000"/>
              </a:solidFill>
              <a:cs typeface="Times New Roman" pitchFamily="18" charset="0"/>
              <a:sym typeface="Symbol" pitchFamily="18" charset="2"/>
            </a:endParaRPr>
          </a:p>
          <a:p>
            <a:pPr marL="363538" indent="-363538">
              <a:buFont typeface="Times" pitchFamily="18" charset="0"/>
              <a:buNone/>
              <a:tabLst>
                <a:tab pos="384175" algn="l"/>
                <a:tab pos="571500" algn="l"/>
              </a:tabLst>
            </a:pPr>
            <a:endParaRPr lang="it-IT" sz="1000">
              <a:solidFill>
                <a:srgbClr val="FF0000"/>
              </a:solidFill>
              <a:cs typeface="Times New Roman" pitchFamily="18" charset="0"/>
              <a:sym typeface="Symbol" pitchFamily="18" charset="2"/>
            </a:endParaRPr>
          </a:p>
          <a:p>
            <a:pPr marL="363538" indent="-363538">
              <a:tabLst>
                <a:tab pos="384175" algn="l"/>
                <a:tab pos="571500" algn="l"/>
              </a:tabLst>
            </a:pPr>
            <a:r>
              <a:rPr lang="it-IT" sz="1000">
                <a:solidFill>
                  <a:srgbClr val="000000"/>
                </a:solidFill>
                <a:cs typeface="Times New Roman" pitchFamily="18" charset="0"/>
                <a:sym typeface="Symbol" pitchFamily="18" charset="2"/>
              </a:rPr>
              <a:t>H.2. Rispetto alla qualità del servizio che riceve il costo sostenuto dalla sua famiglia per il servizio di fornitura dell’acqua le sembra</a:t>
            </a:r>
          </a:p>
          <a:p>
            <a:pPr marL="363538" indent="-363538">
              <a:buFont typeface="Times" pitchFamily="18" charset="0"/>
              <a:buNone/>
              <a:tabLst>
                <a:tab pos="384175" algn="l"/>
                <a:tab pos="571500" algn="l"/>
              </a:tabLst>
            </a:pPr>
            <a:r>
              <a:rPr lang="it-IT" sz="1000">
                <a:solidFill>
                  <a:srgbClr val="000000"/>
                </a:solidFill>
                <a:cs typeface="Times New Roman" pitchFamily="18" charset="0"/>
                <a:sym typeface="Symbol" pitchFamily="18" charset="2"/>
              </a:rPr>
              <a:t>	[ 1] molto adeguato</a:t>
            </a:r>
          </a:p>
          <a:p>
            <a:pPr marL="363538" indent="-363538">
              <a:buFont typeface="Times" pitchFamily="18" charset="0"/>
              <a:buNone/>
              <a:tabLst>
                <a:tab pos="384175" algn="l"/>
                <a:tab pos="571500" algn="l"/>
              </a:tabLst>
            </a:pPr>
            <a:r>
              <a:rPr lang="it-IT" sz="1000">
                <a:solidFill>
                  <a:srgbClr val="000000"/>
                </a:solidFill>
                <a:cs typeface="Times New Roman" pitchFamily="18" charset="0"/>
                <a:sym typeface="Symbol" pitchFamily="18" charset="2"/>
              </a:rPr>
              <a:t>	[ 2] abbastanza adeguato </a:t>
            </a:r>
          </a:p>
          <a:p>
            <a:pPr marL="363538" indent="-363538">
              <a:buFont typeface="Times" pitchFamily="18" charset="0"/>
              <a:buNone/>
              <a:tabLst>
                <a:tab pos="384175" algn="l"/>
                <a:tab pos="571500" algn="l"/>
              </a:tabLst>
            </a:pPr>
            <a:r>
              <a:rPr lang="it-IT" sz="1000">
                <a:solidFill>
                  <a:srgbClr val="000000"/>
                </a:solidFill>
                <a:cs typeface="Times New Roman" pitchFamily="18" charset="0"/>
                <a:sym typeface="Symbol" pitchFamily="18" charset="2"/>
              </a:rPr>
              <a:t>	[ 3] poco adeguato </a:t>
            </a:r>
          </a:p>
          <a:p>
            <a:pPr marL="363538" indent="-363538">
              <a:buFont typeface="Times" pitchFamily="18" charset="0"/>
              <a:buNone/>
              <a:tabLst>
                <a:tab pos="384175" algn="l"/>
                <a:tab pos="571500" algn="l"/>
              </a:tabLst>
            </a:pPr>
            <a:r>
              <a:rPr lang="it-IT" sz="1000">
                <a:solidFill>
                  <a:srgbClr val="000000"/>
                </a:solidFill>
                <a:cs typeface="Times New Roman" pitchFamily="18" charset="0"/>
                <a:sym typeface="Symbol" pitchFamily="18" charset="2"/>
              </a:rPr>
              <a:t>	[ 4] per nulla adeguato </a:t>
            </a:r>
          </a:p>
          <a:p>
            <a:pPr marL="363538" indent="-363538">
              <a:buFont typeface="Times" pitchFamily="18" charset="0"/>
              <a:buNone/>
              <a:tabLst>
                <a:tab pos="384175" algn="l"/>
                <a:tab pos="571500" algn="l"/>
              </a:tabLst>
            </a:pPr>
            <a:r>
              <a:rPr lang="it-IT" sz="1000">
                <a:solidFill>
                  <a:srgbClr val="000000"/>
                </a:solidFill>
                <a:cs typeface="Times New Roman" pitchFamily="18" charset="0"/>
                <a:sym typeface="Symbol" pitchFamily="18" charset="2"/>
              </a:rPr>
              <a:t>	[ 5] non risponde</a:t>
            </a:r>
          </a:p>
          <a:p>
            <a:pPr marL="363538" indent="-363538">
              <a:buFont typeface="Times" pitchFamily="18" charset="0"/>
              <a:buNone/>
              <a:tabLst>
                <a:tab pos="384175" algn="l"/>
                <a:tab pos="571500" algn="l"/>
              </a:tabLst>
            </a:pPr>
            <a:endParaRPr lang="it-IT" sz="1000">
              <a:solidFill>
                <a:srgbClr val="FF0000"/>
              </a:solidFill>
              <a:cs typeface="Times New Roman" pitchFamily="18" charset="0"/>
              <a:sym typeface="Symbol" pitchFamily="18" charset="2"/>
            </a:endParaRPr>
          </a:p>
          <a:p>
            <a:pPr marL="363538" indent="-363538">
              <a:buFont typeface="Times" pitchFamily="18" charset="0"/>
              <a:buNone/>
              <a:tabLst>
                <a:tab pos="384175" algn="l"/>
                <a:tab pos="571500" algn="l"/>
              </a:tabLst>
            </a:pPr>
            <a:r>
              <a:rPr lang="it-IT" sz="1000">
                <a:solidFill>
                  <a:srgbClr val="000000"/>
                </a:solidFill>
                <a:cs typeface="Times New Roman" pitchFamily="18" charset="0"/>
                <a:sym typeface="Symbol" pitchFamily="18" charset="2"/>
              </a:rPr>
              <a:t>H.5.</a:t>
            </a:r>
            <a:r>
              <a:rPr lang="it-IT" sz="1000" b="1">
                <a:solidFill>
                  <a:srgbClr val="000000"/>
                </a:solidFill>
                <a:cs typeface="Times New Roman" pitchFamily="18" charset="0"/>
                <a:sym typeface="Symbol" pitchFamily="18" charset="2"/>
              </a:rPr>
              <a:t>  </a:t>
            </a:r>
            <a:r>
              <a:rPr lang="it-IT" sz="1000">
                <a:solidFill>
                  <a:srgbClr val="000000"/>
                </a:solidFill>
                <a:cs typeface="Times New Roman" pitchFamily="18" charset="0"/>
                <a:sym typeface="Symbol" pitchFamily="18" charset="2"/>
              </a:rPr>
              <a:t>Quali aspetti del servizio fornito ritiene che debbano essere migliorati ?(Spontanea, max 3 risposte)</a:t>
            </a:r>
            <a:br>
              <a:rPr lang="it-IT" sz="1000">
                <a:solidFill>
                  <a:srgbClr val="000000"/>
                </a:solidFill>
                <a:cs typeface="Times New Roman" pitchFamily="18" charset="0"/>
                <a:sym typeface="Symbol" pitchFamily="18" charset="2"/>
              </a:rPr>
            </a:br>
            <a:r>
              <a:rPr lang="it-IT" sz="1000">
                <a:solidFill>
                  <a:srgbClr val="000000"/>
                </a:solidFill>
                <a:cs typeface="Times New Roman" pitchFamily="18" charset="0"/>
                <a:sym typeface="Symbol" pitchFamily="18" charset="2"/>
              </a:rPr>
              <a:t>[ 1] La qualità dell’acqua (sapore, odore, ecc.)</a:t>
            </a:r>
            <a:br>
              <a:rPr lang="it-IT" sz="1000">
                <a:solidFill>
                  <a:srgbClr val="000000"/>
                </a:solidFill>
                <a:cs typeface="Times New Roman" pitchFamily="18" charset="0"/>
                <a:sym typeface="Symbol" pitchFamily="18" charset="2"/>
              </a:rPr>
            </a:br>
            <a:r>
              <a:rPr lang="it-IT" sz="1000">
                <a:solidFill>
                  <a:srgbClr val="000000"/>
                </a:solidFill>
                <a:cs typeface="Times New Roman" pitchFamily="18" charset="0"/>
                <a:sym typeface="Symbol" pitchFamily="18" charset="2"/>
              </a:rPr>
              <a:t>[ 2] La pressione dell’acqua del rubinetto</a:t>
            </a:r>
            <a:br>
              <a:rPr lang="it-IT" sz="1000">
                <a:solidFill>
                  <a:srgbClr val="000000"/>
                </a:solidFill>
                <a:cs typeface="Times New Roman" pitchFamily="18" charset="0"/>
                <a:sym typeface="Symbol" pitchFamily="18" charset="2"/>
              </a:rPr>
            </a:br>
            <a:r>
              <a:rPr lang="it-IT" sz="1000">
                <a:solidFill>
                  <a:srgbClr val="000000"/>
                </a:solidFill>
                <a:cs typeface="Times New Roman" pitchFamily="18" charset="0"/>
                <a:sym typeface="Symbol" pitchFamily="18" charset="2"/>
              </a:rPr>
              <a:t>[ 3] Le interruzioni</a:t>
            </a:r>
            <a:br>
              <a:rPr lang="it-IT" sz="1000">
                <a:solidFill>
                  <a:srgbClr val="000000"/>
                </a:solidFill>
                <a:cs typeface="Times New Roman" pitchFamily="18" charset="0"/>
                <a:sym typeface="Symbol" pitchFamily="18" charset="2"/>
              </a:rPr>
            </a:br>
            <a:r>
              <a:rPr lang="it-IT" sz="1000">
                <a:solidFill>
                  <a:srgbClr val="000000"/>
                </a:solidFill>
                <a:cs typeface="Times New Roman" pitchFamily="18" charset="0"/>
                <a:sym typeface="Symbol" pitchFamily="18" charset="2"/>
              </a:rPr>
              <a:t>[ 4] I tempi di allacciamento/disdetta del contratto</a:t>
            </a:r>
            <a:br>
              <a:rPr lang="it-IT" sz="1000">
                <a:solidFill>
                  <a:srgbClr val="000000"/>
                </a:solidFill>
                <a:cs typeface="Times New Roman" pitchFamily="18" charset="0"/>
                <a:sym typeface="Symbol" pitchFamily="18" charset="2"/>
              </a:rPr>
            </a:br>
            <a:r>
              <a:rPr lang="it-IT" sz="1000">
                <a:solidFill>
                  <a:srgbClr val="000000"/>
                </a:solidFill>
                <a:cs typeface="Times New Roman" pitchFamily="18" charset="0"/>
                <a:sym typeface="Symbol" pitchFamily="18" charset="2"/>
              </a:rPr>
              <a:t>[ 5] La tempestività degli interventi di ripristino dei servizi</a:t>
            </a:r>
            <a:br>
              <a:rPr lang="it-IT" sz="1000">
                <a:solidFill>
                  <a:srgbClr val="000000"/>
                </a:solidFill>
                <a:cs typeface="Times New Roman" pitchFamily="18" charset="0"/>
                <a:sym typeface="Symbol" pitchFamily="18" charset="2"/>
              </a:rPr>
            </a:br>
            <a:r>
              <a:rPr lang="it-IT" sz="1000">
                <a:solidFill>
                  <a:srgbClr val="000000"/>
                </a:solidFill>
                <a:cs typeface="Times New Roman" pitchFamily="18" charset="0"/>
                <a:sym typeface="Symbol" pitchFamily="18" charset="2"/>
              </a:rPr>
              <a:t>[ 6] La tempestività nelle comunicazioni sui servizi</a:t>
            </a:r>
            <a:br>
              <a:rPr lang="it-IT" sz="1000">
                <a:solidFill>
                  <a:srgbClr val="000000"/>
                </a:solidFill>
                <a:cs typeface="Times New Roman" pitchFamily="18" charset="0"/>
                <a:sym typeface="Symbol" pitchFamily="18" charset="2"/>
              </a:rPr>
            </a:br>
            <a:r>
              <a:rPr lang="it-IT" sz="1000">
                <a:solidFill>
                  <a:srgbClr val="000000"/>
                </a:solidFill>
                <a:cs typeface="Times New Roman" pitchFamily="18" charset="0"/>
                <a:sym typeface="Symbol" pitchFamily="18" charset="2"/>
              </a:rPr>
              <a:t>[ 7] Le modalità di fatturazione</a:t>
            </a:r>
            <a:br>
              <a:rPr lang="it-IT" sz="1000">
                <a:solidFill>
                  <a:srgbClr val="000000"/>
                </a:solidFill>
                <a:cs typeface="Times New Roman" pitchFamily="18" charset="0"/>
                <a:sym typeface="Symbol" pitchFamily="18" charset="2"/>
              </a:rPr>
            </a:br>
            <a:r>
              <a:rPr lang="it-IT" sz="1000">
                <a:solidFill>
                  <a:srgbClr val="000000"/>
                </a:solidFill>
                <a:cs typeface="Times New Roman" pitchFamily="18" charset="0"/>
                <a:sym typeface="Symbol" pitchFamily="18" charset="2"/>
              </a:rPr>
              <a:t>[ 8] La scelta nelle forme di pagamento</a:t>
            </a:r>
            <a:br>
              <a:rPr lang="it-IT" sz="1000">
                <a:solidFill>
                  <a:srgbClr val="000000"/>
                </a:solidFill>
                <a:cs typeface="Times New Roman" pitchFamily="18" charset="0"/>
                <a:sym typeface="Symbol" pitchFamily="18" charset="2"/>
              </a:rPr>
            </a:br>
            <a:r>
              <a:rPr lang="it-IT" sz="1000">
                <a:solidFill>
                  <a:srgbClr val="000000"/>
                </a:solidFill>
                <a:cs typeface="Times New Roman" pitchFamily="18" charset="0"/>
                <a:sym typeface="Symbol" pitchFamily="18" charset="2"/>
              </a:rPr>
              <a:t>[ 9] Altro (specificare)</a:t>
            </a:r>
            <a:br>
              <a:rPr lang="it-IT" sz="1000">
                <a:solidFill>
                  <a:srgbClr val="000000"/>
                </a:solidFill>
                <a:cs typeface="Times New Roman" pitchFamily="18" charset="0"/>
                <a:sym typeface="Symbol" pitchFamily="18" charset="2"/>
              </a:rPr>
            </a:br>
            <a:r>
              <a:rPr lang="it-IT" sz="1000">
                <a:solidFill>
                  <a:srgbClr val="000000"/>
                </a:solidFill>
                <a:cs typeface="Times New Roman" pitchFamily="18" charset="0"/>
                <a:sym typeface="Symbol" pitchFamily="18" charset="2"/>
              </a:rPr>
              <a:t>[10] Nessun miglioramento </a:t>
            </a:r>
          </a:p>
          <a:p>
            <a:pPr marL="363538" indent="-363538">
              <a:buFont typeface="Times" pitchFamily="18" charset="0"/>
              <a:buNone/>
              <a:tabLst>
                <a:tab pos="384175" algn="l"/>
                <a:tab pos="571500" algn="l"/>
              </a:tabLst>
            </a:pPr>
            <a:endParaRPr lang="it-IT" sz="1000">
              <a:solidFill>
                <a:srgbClr val="000000"/>
              </a:solidFill>
              <a:cs typeface="Times New Roman" pitchFamily="18" charset="0"/>
              <a:sym typeface="Symbol" pitchFamily="18" charset="2"/>
            </a:endParaRPr>
          </a:p>
          <a:p>
            <a:pPr marL="363538" indent="-363538">
              <a:tabLst>
                <a:tab pos="384175" algn="l"/>
                <a:tab pos="571500" algn="l"/>
              </a:tabLst>
            </a:pPr>
            <a:r>
              <a:rPr lang="it-IT" sz="1000">
                <a:solidFill>
                  <a:srgbClr val="000000"/>
                </a:solidFill>
                <a:cs typeface="Times New Roman" pitchFamily="18" charset="0"/>
                <a:sym typeface="Symbol" pitchFamily="18" charset="2"/>
              </a:rPr>
              <a:t>Se Dom. H.5 ≠ [ 10]</a:t>
            </a:r>
          </a:p>
          <a:p>
            <a:pPr marL="363538" indent="-363538">
              <a:tabLst>
                <a:tab pos="384175" algn="l"/>
                <a:tab pos="571500" algn="l"/>
              </a:tabLst>
            </a:pPr>
            <a:r>
              <a:rPr lang="it-IT" sz="1000">
                <a:solidFill>
                  <a:srgbClr val="000000"/>
                </a:solidFill>
                <a:cs typeface="Times New Roman" pitchFamily="18" charset="0"/>
                <a:sym typeface="Symbol" pitchFamily="18" charset="2"/>
              </a:rPr>
              <a:t>H.6.  Sarebbe disposto a pagare di più per ottenere i miglioramenti richiesti?</a:t>
            </a:r>
          </a:p>
          <a:p>
            <a:pPr marL="363538" indent="-363538">
              <a:tabLst>
                <a:tab pos="384175" algn="l"/>
                <a:tab pos="571500" algn="l"/>
              </a:tabLst>
            </a:pPr>
            <a:r>
              <a:rPr lang="it-IT" sz="1000">
                <a:solidFill>
                  <a:srgbClr val="000000"/>
                </a:solidFill>
                <a:cs typeface="Times New Roman" pitchFamily="18" charset="0"/>
                <a:sym typeface="Symbol" pitchFamily="18" charset="2"/>
              </a:rPr>
              <a:t>	[ 1] si		[ 2] no</a:t>
            </a:r>
          </a:p>
          <a:p>
            <a:pPr marL="363538" indent="-363538">
              <a:buFont typeface="Times" pitchFamily="18" charset="0"/>
              <a:buNone/>
              <a:tabLst>
                <a:tab pos="384175" algn="l"/>
                <a:tab pos="571500" algn="l"/>
              </a:tabLst>
            </a:pPr>
            <a:endParaRPr lang="it-IT" sz="1000">
              <a:solidFill>
                <a:srgbClr val="FF0000"/>
              </a:solidFill>
              <a:cs typeface="Times New Roman" pitchFamily="18" charset="0"/>
              <a:sym typeface="Symbol" pitchFamily="18" charset="2"/>
            </a:endParaRPr>
          </a:p>
          <a:p>
            <a:pPr marL="363538" indent="-363538">
              <a:buFont typeface="Times" pitchFamily="18" charset="0"/>
              <a:buNone/>
              <a:tabLst>
                <a:tab pos="384175" algn="l"/>
                <a:tab pos="571500" algn="l"/>
              </a:tabLst>
            </a:pPr>
            <a:endParaRPr lang="it-IT" sz="1000">
              <a:solidFill>
                <a:srgbClr val="FF0000"/>
              </a:solidFill>
              <a:cs typeface="Times New Roman" pitchFamily="18" charset="0"/>
              <a:sym typeface="Symbol" pitchFamily="18" charset="2"/>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ChangeArrowheads="1"/>
          </p:cNvSpPr>
          <p:nvPr/>
        </p:nvSpPr>
        <p:spPr bwMode="auto">
          <a:xfrm>
            <a:off x="1619250" y="3789363"/>
            <a:ext cx="7391400" cy="1727200"/>
          </a:xfrm>
          <a:prstGeom prst="rect">
            <a:avLst/>
          </a:prstGeom>
          <a:noFill/>
          <a:ln w="9525">
            <a:noFill/>
            <a:miter lim="800000"/>
            <a:headEnd/>
            <a:tailEnd/>
          </a:ln>
        </p:spPr>
        <p:txBody>
          <a:bodyPr lIns="0" tIns="0" rIns="0" bIns="0" anchor="ctr"/>
          <a:lstStyle/>
          <a:p>
            <a:pPr algn="r">
              <a:spcBef>
                <a:spcPct val="50000"/>
              </a:spcBef>
            </a:pPr>
            <a:endParaRPr kumimoji="1" lang="it-IT" sz="2400" i="1" u="sng">
              <a:solidFill>
                <a:schemeClr val="tx1"/>
              </a:solidFill>
            </a:endParaRPr>
          </a:p>
          <a:p>
            <a:pPr algn="r">
              <a:spcBef>
                <a:spcPct val="50000"/>
              </a:spcBef>
            </a:pPr>
            <a:endParaRPr kumimoji="1" lang="it-IT" sz="2400" i="1" u="sng">
              <a:solidFill>
                <a:schemeClr val="tx1"/>
              </a:solidFill>
            </a:endParaRPr>
          </a:p>
          <a:p>
            <a:pPr algn="r">
              <a:spcBef>
                <a:spcPct val="50000"/>
              </a:spcBef>
            </a:pPr>
            <a:r>
              <a:rPr kumimoji="1" lang="it-IT" sz="2400" b="1" i="1">
                <a:solidFill>
                  <a:schemeClr val="tx1"/>
                </a:solidFill>
              </a:rPr>
              <a:t>CSI – Customer Satisfaction Index</a:t>
            </a:r>
          </a:p>
        </p:txBody>
      </p:sp>
      <p:sp>
        <p:nvSpPr>
          <p:cNvPr id="3" name="Segnaposto numero diapositiva 2"/>
          <p:cNvSpPr>
            <a:spLocks noGrp="1"/>
          </p:cNvSpPr>
          <p:nvPr>
            <p:ph type="sldNum" sz="quarter" idx="10"/>
          </p:nvPr>
        </p:nvSpPr>
        <p:spPr/>
        <p:txBody>
          <a:bodyPr/>
          <a:lstStyle/>
          <a:p>
            <a:pPr>
              <a:defRPr/>
            </a:pPr>
            <a:fld id="{3C720551-8ABD-43FB-BA86-236A1062ED2A}" type="slidenum">
              <a:rPr lang="it-IT" smtClean="0"/>
              <a:pPr>
                <a:defRPr/>
              </a:pPr>
              <a:t>17</a:t>
            </a:fld>
            <a:endParaRPr lang="it-IT"/>
          </a:p>
        </p:txBody>
      </p:sp>
    </p:spTree>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0"/>
          </p:nvPr>
        </p:nvSpPr>
        <p:spPr/>
        <p:txBody>
          <a:bodyPr/>
          <a:lstStyle/>
          <a:p>
            <a:pPr>
              <a:defRPr/>
            </a:pPr>
            <a:fld id="{20937541-A905-47AA-9F8E-E1A56D6D0D18}" type="slidenum">
              <a:rPr lang="it-IT" smtClean="0">
                <a:solidFill>
                  <a:srgbClr val="000000"/>
                </a:solidFill>
              </a:rPr>
              <a:pPr>
                <a:defRPr/>
              </a:pPr>
              <a:t>170</a:t>
            </a:fld>
            <a:endParaRPr lang="it-IT">
              <a:solidFill>
                <a:srgbClr val="000000"/>
              </a:solidFill>
            </a:endParaRPr>
          </a:p>
        </p:txBody>
      </p:sp>
      <p:sp>
        <p:nvSpPr>
          <p:cNvPr id="377858" name="Rettangolo 2"/>
          <p:cNvSpPr>
            <a:spLocks noChangeArrowheads="1"/>
          </p:cNvSpPr>
          <p:nvPr/>
        </p:nvSpPr>
        <p:spPr bwMode="auto">
          <a:xfrm>
            <a:off x="714375" y="142875"/>
            <a:ext cx="8286750" cy="276225"/>
          </a:xfrm>
          <a:prstGeom prst="rect">
            <a:avLst/>
          </a:prstGeom>
          <a:noFill/>
          <a:ln w="9525">
            <a:noFill/>
            <a:miter lim="800000"/>
            <a:headEnd/>
            <a:tailEnd/>
          </a:ln>
        </p:spPr>
        <p:txBody>
          <a:bodyPr>
            <a:spAutoFit/>
          </a:bodyPr>
          <a:lstStyle/>
          <a:p>
            <a:pPr algn="ctr">
              <a:buClr>
                <a:srgbClr val="000000"/>
              </a:buClr>
              <a:buSzPct val="100000"/>
              <a:buFont typeface="Times" pitchFamily="18" charset="0"/>
              <a:buNone/>
            </a:pPr>
            <a:r>
              <a:rPr lang="it-IT" sz="1200" b="1">
                <a:solidFill>
                  <a:srgbClr val="000000"/>
                </a:solidFill>
              </a:rPr>
              <a:t>QUESTIONARIO GENERALE - UTENZE DIRETTE</a:t>
            </a:r>
            <a:endParaRPr lang="it-IT" sz="1200">
              <a:solidFill>
                <a:srgbClr val="000000"/>
              </a:solidFill>
            </a:endParaRPr>
          </a:p>
        </p:txBody>
      </p:sp>
      <p:sp>
        <p:nvSpPr>
          <p:cNvPr id="377859" name="Rectangle 1"/>
          <p:cNvSpPr>
            <a:spLocks noChangeArrowheads="1"/>
          </p:cNvSpPr>
          <p:nvPr/>
        </p:nvSpPr>
        <p:spPr bwMode="auto">
          <a:xfrm>
            <a:off x="739775" y="1582738"/>
            <a:ext cx="8286750" cy="3632200"/>
          </a:xfrm>
          <a:prstGeom prst="rect">
            <a:avLst/>
          </a:prstGeom>
          <a:noFill/>
          <a:ln w="9525">
            <a:noFill/>
            <a:miter lim="800000"/>
            <a:headEnd/>
            <a:tailEnd/>
          </a:ln>
        </p:spPr>
        <p:txBody>
          <a:bodyPr anchor="ctr">
            <a:spAutoFit/>
          </a:bodyPr>
          <a:lstStyle/>
          <a:p>
            <a:pPr marL="363538" indent="-363538">
              <a:tabLst>
                <a:tab pos="384175" algn="l"/>
                <a:tab pos="571500" algn="l"/>
              </a:tabLst>
            </a:pPr>
            <a:endParaRPr lang="it-IT" sz="1000">
              <a:solidFill>
                <a:srgbClr val="000000"/>
              </a:solidFill>
              <a:cs typeface="Times New Roman" pitchFamily="18" charset="0"/>
              <a:sym typeface="Symbol" pitchFamily="18" charset="2"/>
            </a:endParaRPr>
          </a:p>
          <a:p>
            <a:pPr marL="363538" indent="-363538">
              <a:buFont typeface="Times" pitchFamily="18" charset="0"/>
              <a:buNone/>
              <a:tabLst>
                <a:tab pos="384175" algn="l"/>
                <a:tab pos="571500" algn="l"/>
              </a:tabLst>
            </a:pPr>
            <a:r>
              <a:rPr lang="it-IT" sz="1000" b="1">
                <a:solidFill>
                  <a:srgbClr val="000000"/>
                </a:solidFill>
                <a:cs typeface="Times New Roman" pitchFamily="18" charset="0"/>
                <a:sym typeface="Symbol" pitchFamily="18" charset="2"/>
              </a:rPr>
              <a:t>SEZIONE I – COMUNICAZIONE </a:t>
            </a:r>
          </a:p>
          <a:p>
            <a:pPr marL="363538" indent="-363538">
              <a:buFont typeface="Times" pitchFamily="18" charset="0"/>
              <a:buNone/>
              <a:tabLst>
                <a:tab pos="384175" algn="l"/>
                <a:tab pos="571500" algn="l"/>
              </a:tabLst>
            </a:pPr>
            <a:r>
              <a:rPr lang="it-IT" sz="1000">
                <a:solidFill>
                  <a:srgbClr val="000000"/>
                </a:solidFill>
                <a:cs typeface="Times New Roman" pitchFamily="18" charset="0"/>
                <a:sym typeface="Symbol" pitchFamily="18" charset="2"/>
              </a:rPr>
              <a:t> </a:t>
            </a:r>
          </a:p>
          <a:p>
            <a:pPr marL="363538" indent="-363538">
              <a:buFont typeface="Times" pitchFamily="18" charset="0"/>
              <a:buNone/>
              <a:tabLst>
                <a:tab pos="384175" algn="l"/>
                <a:tab pos="571500" algn="l"/>
              </a:tabLst>
            </a:pPr>
            <a:r>
              <a:rPr lang="it-IT" sz="1000">
                <a:solidFill>
                  <a:srgbClr val="000000"/>
                </a:solidFill>
                <a:cs typeface="Times New Roman" pitchFamily="18" charset="0"/>
                <a:sym typeface="Symbol" pitchFamily="18" charset="2"/>
              </a:rPr>
              <a:t>(&lt;A TUTTI&gt;</a:t>
            </a:r>
          </a:p>
          <a:p>
            <a:pPr marL="363538" indent="-363538">
              <a:buFont typeface="Times" pitchFamily="18" charset="0"/>
              <a:buNone/>
              <a:tabLst>
                <a:tab pos="384175" algn="l"/>
                <a:tab pos="571500" algn="l"/>
              </a:tabLst>
            </a:pPr>
            <a:r>
              <a:rPr lang="it-IT" sz="1000">
                <a:solidFill>
                  <a:srgbClr val="000000"/>
                </a:solidFill>
                <a:cs typeface="Times New Roman" pitchFamily="18" charset="0"/>
                <a:sym typeface="Symbol" pitchFamily="18" charset="2"/>
              </a:rPr>
              <a:t>I.1.	Parliamo ora dei messaggi di comunicazione forniti da Acquedotto del Fiora, quali ad esempio quelli relativi alle attività e gli investimenti dell’azienda sulla rete idrica, al risparmio idrico, o alla qualità dell’acqua. Lei si ricorda di avere visto o sentito alcuni di questi messaggi ?</a:t>
            </a:r>
          </a:p>
          <a:p>
            <a:pPr marL="363538" indent="-363538">
              <a:buFont typeface="Times" pitchFamily="18" charset="0"/>
              <a:buNone/>
              <a:tabLst>
                <a:tab pos="384175" algn="l"/>
                <a:tab pos="571500" algn="l"/>
              </a:tabLst>
            </a:pPr>
            <a:r>
              <a:rPr lang="it-IT" sz="1000">
                <a:solidFill>
                  <a:srgbClr val="000000"/>
                </a:solidFill>
                <a:cs typeface="Times New Roman" pitchFamily="18" charset="0"/>
                <a:sym typeface="Symbol" pitchFamily="18" charset="2"/>
              </a:rPr>
              <a:t>	[ 1] si	[ 2] no </a:t>
            </a:r>
            <a:r>
              <a:rPr lang="it-IT" sz="1000">
                <a:solidFill>
                  <a:srgbClr val="000000"/>
                </a:solidFill>
                <a:cs typeface="Times New Roman" pitchFamily="18" charset="0"/>
                <a:sym typeface="Wingdings" pitchFamily="2" charset="2"/>
              </a:rPr>
              <a:t> </a:t>
            </a:r>
            <a:r>
              <a:rPr lang="it-IT" sz="1000">
                <a:solidFill>
                  <a:srgbClr val="000000"/>
                </a:solidFill>
                <a:cs typeface="Times New Roman" pitchFamily="18" charset="0"/>
                <a:sym typeface="Symbol" pitchFamily="18" charset="2"/>
              </a:rPr>
              <a:t>FINE SEZIONE</a:t>
            </a:r>
          </a:p>
          <a:p>
            <a:pPr marL="363538" indent="-363538">
              <a:buFont typeface="Times" pitchFamily="18" charset="0"/>
              <a:buNone/>
              <a:tabLst>
                <a:tab pos="384175" algn="l"/>
                <a:tab pos="571500" algn="l"/>
              </a:tabLst>
            </a:pPr>
            <a:endParaRPr lang="it-IT" sz="1000">
              <a:solidFill>
                <a:srgbClr val="000000"/>
              </a:solidFill>
              <a:cs typeface="Times New Roman" pitchFamily="18" charset="0"/>
              <a:sym typeface="Symbol" pitchFamily="18" charset="2"/>
            </a:endParaRPr>
          </a:p>
          <a:p>
            <a:pPr marL="363538" indent="-363538">
              <a:buFont typeface="Times" pitchFamily="18" charset="0"/>
              <a:buNone/>
              <a:tabLst>
                <a:tab pos="384175" algn="l"/>
                <a:tab pos="571500" algn="l"/>
              </a:tabLst>
            </a:pPr>
            <a:r>
              <a:rPr lang="it-IT" sz="1000">
                <a:solidFill>
                  <a:srgbClr val="000000"/>
                </a:solidFill>
                <a:cs typeface="Times New Roman" pitchFamily="18" charset="0"/>
                <a:sym typeface="Symbol" pitchFamily="18" charset="2"/>
              </a:rPr>
              <a:t>I.2 ..	Dove ha visto o sentito questi messaggi di comunicazione di Acquedotto del Fiora? &lt;MULTIPLA; AMMESSO NON SA&gt; - [NON LEGGERE]</a:t>
            </a:r>
          </a:p>
          <a:p>
            <a:pPr marL="363538" indent="-363538">
              <a:buFont typeface="Times" pitchFamily="18" charset="0"/>
              <a:buNone/>
              <a:tabLst>
                <a:tab pos="384175" algn="l"/>
                <a:tab pos="571500" algn="l"/>
              </a:tabLst>
            </a:pPr>
            <a:r>
              <a:rPr lang="it-IT" sz="1000">
                <a:solidFill>
                  <a:srgbClr val="000000"/>
                </a:solidFill>
                <a:cs typeface="Times New Roman" pitchFamily="18" charset="0"/>
                <a:sym typeface="Symbol" pitchFamily="18" charset="2"/>
              </a:rPr>
              <a:t>	[ 1] Sul sito Internet di Acquedotto del Fiora</a:t>
            </a:r>
          </a:p>
          <a:p>
            <a:pPr marL="363538" indent="-363538">
              <a:buFont typeface="Times" pitchFamily="18" charset="0"/>
              <a:buNone/>
              <a:tabLst>
                <a:tab pos="384175" algn="l"/>
                <a:tab pos="571500" algn="l"/>
              </a:tabLst>
            </a:pPr>
            <a:r>
              <a:rPr lang="it-IT" sz="1000">
                <a:solidFill>
                  <a:srgbClr val="000000"/>
                </a:solidFill>
                <a:cs typeface="Times New Roman" pitchFamily="18" charset="0"/>
                <a:sym typeface="Symbol" pitchFamily="18" charset="2"/>
              </a:rPr>
              <a:t>	[ 2] Sulla Stampa Locale</a:t>
            </a:r>
          </a:p>
          <a:p>
            <a:pPr marL="363538" indent="-363538">
              <a:buFont typeface="Times" pitchFamily="18" charset="0"/>
              <a:buNone/>
              <a:tabLst>
                <a:tab pos="384175" algn="l"/>
                <a:tab pos="571500" algn="l"/>
              </a:tabLst>
            </a:pPr>
            <a:r>
              <a:rPr lang="it-IT" sz="1000">
                <a:solidFill>
                  <a:srgbClr val="000000"/>
                </a:solidFill>
                <a:cs typeface="Times New Roman" pitchFamily="18" charset="0"/>
                <a:sym typeface="Symbol" pitchFamily="18" charset="2"/>
              </a:rPr>
              <a:t>	[ 3] Su volantini recapitati assieme alla bolletta</a:t>
            </a:r>
          </a:p>
          <a:p>
            <a:pPr marL="363538" indent="-363538">
              <a:buFont typeface="Times" pitchFamily="18" charset="0"/>
              <a:buNone/>
              <a:tabLst>
                <a:tab pos="384175" algn="l"/>
                <a:tab pos="571500" algn="l"/>
              </a:tabLst>
            </a:pPr>
            <a:r>
              <a:rPr lang="it-IT" sz="1000">
                <a:solidFill>
                  <a:srgbClr val="000000"/>
                </a:solidFill>
                <a:cs typeface="Times New Roman" pitchFamily="18" charset="0"/>
                <a:sym typeface="Symbol" pitchFamily="18" charset="2"/>
              </a:rPr>
              <a:t>	[ 4] Su tv o radio locali</a:t>
            </a:r>
          </a:p>
          <a:p>
            <a:pPr marL="363538" indent="-363538">
              <a:buFont typeface="Times" pitchFamily="18" charset="0"/>
              <a:buNone/>
              <a:tabLst>
                <a:tab pos="384175" algn="l"/>
                <a:tab pos="571500" algn="l"/>
              </a:tabLst>
            </a:pPr>
            <a:r>
              <a:rPr lang="it-IT" sz="1000">
                <a:solidFill>
                  <a:srgbClr val="000000"/>
                </a:solidFill>
                <a:cs typeface="Times New Roman" pitchFamily="18" charset="0"/>
                <a:sym typeface="Symbol" pitchFamily="18" charset="2"/>
              </a:rPr>
              <a:t>	[ 5] Su manifesti affissi</a:t>
            </a:r>
          </a:p>
          <a:p>
            <a:pPr marL="363538" indent="-363538">
              <a:buFont typeface="Times" pitchFamily="18" charset="0"/>
              <a:buNone/>
              <a:tabLst>
                <a:tab pos="384175" algn="l"/>
                <a:tab pos="571500" algn="l"/>
              </a:tabLst>
            </a:pPr>
            <a:r>
              <a:rPr lang="it-IT" sz="1000">
                <a:solidFill>
                  <a:srgbClr val="000000"/>
                </a:solidFill>
                <a:cs typeface="Times New Roman" pitchFamily="18" charset="0"/>
                <a:sym typeface="Symbol" pitchFamily="18" charset="2"/>
              </a:rPr>
              <a:t>	[ 6] Su opuscoli o depliant di Acquedotto del Fiora</a:t>
            </a:r>
          </a:p>
          <a:p>
            <a:pPr marL="363538" indent="-363538">
              <a:buFont typeface="Times" pitchFamily="18" charset="0"/>
              <a:buNone/>
              <a:tabLst>
                <a:tab pos="384175" algn="l"/>
                <a:tab pos="571500" algn="l"/>
              </a:tabLst>
            </a:pPr>
            <a:r>
              <a:rPr lang="it-IT" sz="1000">
                <a:solidFill>
                  <a:srgbClr val="000000"/>
                </a:solidFill>
                <a:cs typeface="Times New Roman" pitchFamily="18" charset="0"/>
                <a:sym typeface="Symbol" pitchFamily="18" charset="2"/>
              </a:rPr>
              <a:t>	[ 7] Altro [SPECIFICARE]</a:t>
            </a:r>
          </a:p>
          <a:p>
            <a:pPr marL="363538" indent="-363538">
              <a:buFont typeface="Times" pitchFamily="18" charset="0"/>
              <a:buNone/>
              <a:tabLst>
                <a:tab pos="384175" algn="l"/>
                <a:tab pos="571500" algn="l"/>
              </a:tabLst>
            </a:pPr>
            <a:endParaRPr lang="it-IT" sz="1000">
              <a:solidFill>
                <a:srgbClr val="000000"/>
              </a:solidFill>
              <a:cs typeface="Times New Roman" pitchFamily="18" charset="0"/>
              <a:sym typeface="Symbol" pitchFamily="18" charset="2"/>
            </a:endParaRPr>
          </a:p>
          <a:p>
            <a:pPr marL="363538" indent="-363538">
              <a:buFont typeface="Times" pitchFamily="18" charset="0"/>
              <a:buNone/>
              <a:tabLst>
                <a:tab pos="384175" algn="l"/>
                <a:tab pos="571500" algn="l"/>
              </a:tabLst>
            </a:pPr>
            <a:r>
              <a:rPr lang="it-IT" sz="1000">
                <a:solidFill>
                  <a:srgbClr val="000000"/>
                </a:solidFill>
                <a:cs typeface="Times New Roman" pitchFamily="18" charset="0"/>
                <a:sym typeface="Symbol" pitchFamily="18" charset="2"/>
              </a:rPr>
              <a:t>I.3.	Il giudizio che Lei dà di queste informazioni per quanto riguarda la loro facilità di lettura e comprensione, è 	[LEGGERE]</a:t>
            </a:r>
          </a:p>
          <a:p>
            <a:pPr marL="363538" indent="-363538">
              <a:buFont typeface="Times" pitchFamily="18" charset="0"/>
              <a:buNone/>
              <a:tabLst>
                <a:tab pos="384175" algn="l"/>
                <a:tab pos="571500" algn="l"/>
              </a:tabLst>
            </a:pPr>
            <a:r>
              <a:rPr lang="it-IT" sz="1000">
                <a:solidFill>
                  <a:srgbClr val="000000"/>
                </a:solidFill>
                <a:cs typeface="Times New Roman" pitchFamily="18" charset="0"/>
                <a:sym typeface="Symbol" pitchFamily="18" charset="2"/>
              </a:rPr>
              <a:t>	[1]	Del tutto positivo</a:t>
            </a:r>
          </a:p>
          <a:p>
            <a:pPr marL="363538" indent="-363538">
              <a:buFont typeface="Times" pitchFamily="18" charset="0"/>
              <a:buNone/>
              <a:tabLst>
                <a:tab pos="384175" algn="l"/>
                <a:tab pos="571500" algn="l"/>
              </a:tabLst>
            </a:pPr>
            <a:r>
              <a:rPr lang="it-IT" sz="1000">
                <a:solidFill>
                  <a:srgbClr val="000000"/>
                </a:solidFill>
                <a:cs typeface="Times New Roman" pitchFamily="18" charset="0"/>
                <a:sym typeface="Symbol" pitchFamily="18" charset="2"/>
              </a:rPr>
              <a:t>	[2]	Abbastanza positivo</a:t>
            </a:r>
          </a:p>
          <a:p>
            <a:pPr marL="363538" indent="-363538">
              <a:buFont typeface="Times" pitchFamily="18" charset="0"/>
              <a:buNone/>
              <a:tabLst>
                <a:tab pos="384175" algn="l"/>
                <a:tab pos="571500" algn="l"/>
              </a:tabLst>
            </a:pPr>
            <a:r>
              <a:rPr lang="it-IT" sz="1000">
                <a:solidFill>
                  <a:srgbClr val="000000"/>
                </a:solidFill>
                <a:cs typeface="Times New Roman" pitchFamily="18" charset="0"/>
                <a:sym typeface="Symbol" pitchFamily="18" charset="2"/>
              </a:rPr>
              <a:t>	[3]	Negativo</a:t>
            </a:r>
          </a:p>
          <a:p>
            <a:pPr marL="363538" indent="-363538">
              <a:buFont typeface="Times" pitchFamily="18" charset="0"/>
              <a:buNone/>
              <a:tabLst>
                <a:tab pos="384175" algn="l"/>
                <a:tab pos="571500" algn="l"/>
              </a:tabLst>
            </a:pPr>
            <a:r>
              <a:rPr lang="it-IT" sz="1000">
                <a:solidFill>
                  <a:srgbClr val="000000"/>
                </a:solidFill>
                <a:cs typeface="Times New Roman" pitchFamily="18" charset="0"/>
                <a:sym typeface="Symbol" pitchFamily="18" charset="2"/>
              </a:rPr>
              <a:t>	[4]	[NON LEGGERE] Non sa</a:t>
            </a:r>
          </a:p>
        </p:txBody>
      </p:sp>
    </p:spTree>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0"/>
          </p:nvPr>
        </p:nvSpPr>
        <p:spPr/>
        <p:txBody>
          <a:bodyPr/>
          <a:lstStyle/>
          <a:p>
            <a:pPr>
              <a:defRPr/>
            </a:pPr>
            <a:fld id="{110D2CCF-D613-47EE-871C-45B475ADD9AB}" type="slidenum">
              <a:rPr lang="it-IT" smtClean="0">
                <a:solidFill>
                  <a:srgbClr val="000000"/>
                </a:solidFill>
              </a:rPr>
              <a:pPr>
                <a:defRPr/>
              </a:pPr>
              <a:t>171</a:t>
            </a:fld>
            <a:endParaRPr lang="it-IT">
              <a:solidFill>
                <a:srgbClr val="000000"/>
              </a:solidFill>
            </a:endParaRPr>
          </a:p>
        </p:txBody>
      </p:sp>
      <p:sp>
        <p:nvSpPr>
          <p:cNvPr id="378882" name="Rettangolo 2"/>
          <p:cNvSpPr>
            <a:spLocks noChangeArrowheads="1"/>
          </p:cNvSpPr>
          <p:nvPr/>
        </p:nvSpPr>
        <p:spPr bwMode="auto">
          <a:xfrm>
            <a:off x="714375" y="142875"/>
            <a:ext cx="8286750" cy="276225"/>
          </a:xfrm>
          <a:prstGeom prst="rect">
            <a:avLst/>
          </a:prstGeom>
          <a:noFill/>
          <a:ln w="9525">
            <a:noFill/>
            <a:miter lim="800000"/>
            <a:headEnd/>
            <a:tailEnd/>
          </a:ln>
        </p:spPr>
        <p:txBody>
          <a:bodyPr>
            <a:spAutoFit/>
          </a:bodyPr>
          <a:lstStyle/>
          <a:p>
            <a:pPr algn="ctr">
              <a:buClr>
                <a:srgbClr val="000000"/>
              </a:buClr>
              <a:buSzPct val="100000"/>
              <a:buFont typeface="Times" pitchFamily="18" charset="0"/>
              <a:buNone/>
            </a:pPr>
            <a:r>
              <a:rPr lang="it-IT" sz="1200" b="1">
                <a:solidFill>
                  <a:srgbClr val="000000"/>
                </a:solidFill>
              </a:rPr>
              <a:t>QUESTIONARIO GENERALE - UTENZE DIRETTE</a:t>
            </a:r>
            <a:endParaRPr lang="it-IT" sz="1200">
              <a:solidFill>
                <a:srgbClr val="000000"/>
              </a:solidFill>
            </a:endParaRPr>
          </a:p>
        </p:txBody>
      </p:sp>
      <p:sp>
        <p:nvSpPr>
          <p:cNvPr id="378883" name="Rectangle 1"/>
          <p:cNvSpPr>
            <a:spLocks noChangeArrowheads="1"/>
          </p:cNvSpPr>
          <p:nvPr/>
        </p:nvSpPr>
        <p:spPr bwMode="auto">
          <a:xfrm>
            <a:off x="739775" y="428625"/>
            <a:ext cx="8286750" cy="5786438"/>
          </a:xfrm>
          <a:prstGeom prst="rect">
            <a:avLst/>
          </a:prstGeom>
          <a:noFill/>
          <a:ln w="9525">
            <a:noFill/>
            <a:miter lim="800000"/>
            <a:headEnd/>
            <a:tailEnd/>
          </a:ln>
        </p:spPr>
        <p:txBody>
          <a:bodyPr anchor="ctr">
            <a:spAutoFit/>
          </a:bodyPr>
          <a:lstStyle/>
          <a:p>
            <a:pPr marL="363538" indent="-363538">
              <a:buFont typeface="Times" pitchFamily="18" charset="0"/>
              <a:buNone/>
              <a:tabLst>
                <a:tab pos="384175" algn="l"/>
                <a:tab pos="571500" algn="l"/>
              </a:tabLst>
            </a:pPr>
            <a:r>
              <a:rPr lang="it-IT" sz="1000" b="1">
                <a:solidFill>
                  <a:srgbClr val="000000"/>
                </a:solidFill>
                <a:cs typeface="Times New Roman" pitchFamily="18" charset="0"/>
                <a:sym typeface="Symbol" pitchFamily="18" charset="2"/>
              </a:rPr>
              <a:t>SEZIONE Z – DOMANDE ANAGRAFICHE</a:t>
            </a:r>
          </a:p>
          <a:p>
            <a:pPr marL="363538" indent="-363538">
              <a:buFont typeface="Times" pitchFamily="18" charset="0"/>
              <a:buNone/>
              <a:tabLst>
                <a:tab pos="384175" algn="l"/>
                <a:tab pos="571500" algn="l"/>
              </a:tabLst>
            </a:pPr>
            <a:r>
              <a:rPr lang="it-IT" sz="1000">
                <a:solidFill>
                  <a:srgbClr val="000000"/>
                </a:solidFill>
                <a:cs typeface="Times New Roman" pitchFamily="18" charset="0"/>
                <a:sym typeface="Symbol" pitchFamily="18" charset="2"/>
              </a:rPr>
              <a:t> </a:t>
            </a:r>
          </a:p>
          <a:p>
            <a:pPr marL="363538" indent="-363538">
              <a:buFont typeface="Times" pitchFamily="18" charset="0"/>
              <a:buNone/>
              <a:tabLst>
                <a:tab pos="384175" algn="l"/>
                <a:tab pos="571500" algn="l"/>
              </a:tabLst>
            </a:pPr>
            <a:r>
              <a:rPr lang="it-IT" sz="1000">
                <a:solidFill>
                  <a:srgbClr val="000000"/>
                </a:solidFill>
                <a:cs typeface="Times New Roman" pitchFamily="18" charset="0"/>
                <a:sym typeface="Symbol" pitchFamily="18" charset="2"/>
              </a:rPr>
              <a:t>Z.1.	 Abbiamo quasi finito. Qual è la Sua professione?</a:t>
            </a:r>
          </a:p>
          <a:p>
            <a:pPr marL="363538" indent="-363538">
              <a:buFont typeface="Times" pitchFamily="18" charset="0"/>
              <a:buNone/>
              <a:tabLst>
                <a:tab pos="384175" algn="l"/>
                <a:tab pos="571500" algn="l"/>
              </a:tabLst>
            </a:pPr>
            <a:r>
              <a:rPr lang="it-IT" sz="1000">
                <a:solidFill>
                  <a:srgbClr val="000000"/>
                </a:solidFill>
                <a:cs typeface="Times New Roman" pitchFamily="18" charset="0"/>
                <a:sym typeface="Symbol" pitchFamily="18" charset="2"/>
              </a:rPr>
              <a:t>	[1]	Operaio</a:t>
            </a:r>
          </a:p>
          <a:p>
            <a:pPr marL="363538" indent="-363538">
              <a:buFont typeface="Times" pitchFamily="18" charset="0"/>
              <a:buNone/>
              <a:tabLst>
                <a:tab pos="384175" algn="l"/>
                <a:tab pos="571500" algn="l"/>
              </a:tabLst>
            </a:pPr>
            <a:r>
              <a:rPr lang="it-IT" sz="1000">
                <a:solidFill>
                  <a:srgbClr val="000000"/>
                </a:solidFill>
                <a:cs typeface="Times New Roman" pitchFamily="18" charset="0"/>
                <a:sym typeface="Symbol" pitchFamily="18" charset="2"/>
              </a:rPr>
              <a:t>	[2]	Impiegato/quadro</a:t>
            </a:r>
          </a:p>
          <a:p>
            <a:pPr marL="363538" indent="-363538">
              <a:buFont typeface="Times" pitchFamily="18" charset="0"/>
              <a:buNone/>
              <a:tabLst>
                <a:tab pos="384175" algn="l"/>
                <a:tab pos="571500" algn="l"/>
              </a:tabLst>
            </a:pPr>
            <a:r>
              <a:rPr lang="it-IT" sz="1000">
                <a:solidFill>
                  <a:srgbClr val="000000"/>
                </a:solidFill>
                <a:cs typeface="Times New Roman" pitchFamily="18" charset="0"/>
                <a:sym typeface="Symbol" pitchFamily="18" charset="2"/>
              </a:rPr>
              <a:t>	[3]	Insegnate/docente universitario</a:t>
            </a:r>
          </a:p>
          <a:p>
            <a:pPr marL="363538" indent="-363538">
              <a:buFont typeface="Times" pitchFamily="18" charset="0"/>
              <a:buNone/>
              <a:tabLst>
                <a:tab pos="384175" algn="l"/>
                <a:tab pos="571500" algn="l"/>
              </a:tabLst>
            </a:pPr>
            <a:r>
              <a:rPr lang="it-IT" sz="1000">
                <a:solidFill>
                  <a:srgbClr val="000000"/>
                </a:solidFill>
                <a:cs typeface="Times New Roman" pitchFamily="18" charset="0"/>
                <a:sym typeface="Symbol" pitchFamily="18" charset="2"/>
              </a:rPr>
              <a:t>	[4]	Dirigente</a:t>
            </a:r>
          </a:p>
          <a:p>
            <a:pPr marL="363538" indent="-363538">
              <a:buFont typeface="Times" pitchFamily="18" charset="0"/>
              <a:buNone/>
              <a:tabLst>
                <a:tab pos="384175" algn="l"/>
                <a:tab pos="571500" algn="l"/>
              </a:tabLst>
            </a:pPr>
            <a:r>
              <a:rPr lang="it-IT" sz="1000">
                <a:solidFill>
                  <a:srgbClr val="000000"/>
                </a:solidFill>
                <a:cs typeface="Times New Roman" pitchFamily="18" charset="0"/>
                <a:sym typeface="Symbol" pitchFamily="18" charset="2"/>
              </a:rPr>
              <a:t>	[5]	Imprenditore</a:t>
            </a:r>
          </a:p>
          <a:p>
            <a:pPr marL="363538" indent="-363538">
              <a:buFont typeface="Times" pitchFamily="18" charset="0"/>
              <a:buNone/>
              <a:tabLst>
                <a:tab pos="384175" algn="l"/>
                <a:tab pos="571500" algn="l"/>
              </a:tabLst>
            </a:pPr>
            <a:r>
              <a:rPr lang="it-IT" sz="1000">
                <a:solidFill>
                  <a:srgbClr val="000000"/>
                </a:solidFill>
                <a:cs typeface="Times New Roman" pitchFamily="18" charset="0"/>
                <a:sym typeface="Symbol" pitchFamily="18" charset="2"/>
              </a:rPr>
              <a:t>	[6]	Consulente/libero professionista</a:t>
            </a:r>
          </a:p>
          <a:p>
            <a:pPr marL="363538" indent="-363538">
              <a:buFont typeface="Times" pitchFamily="18" charset="0"/>
              <a:buNone/>
              <a:tabLst>
                <a:tab pos="384175" algn="l"/>
                <a:tab pos="571500" algn="l"/>
              </a:tabLst>
            </a:pPr>
            <a:r>
              <a:rPr lang="it-IT" sz="1000">
                <a:solidFill>
                  <a:srgbClr val="000000"/>
                </a:solidFill>
                <a:cs typeface="Times New Roman" pitchFamily="18" charset="0"/>
                <a:sym typeface="Symbol" pitchFamily="18" charset="2"/>
              </a:rPr>
              <a:t>	[7]	Commerciante</a:t>
            </a:r>
          </a:p>
          <a:p>
            <a:pPr marL="363538" indent="-363538">
              <a:buFont typeface="Times" pitchFamily="18" charset="0"/>
              <a:buNone/>
              <a:tabLst>
                <a:tab pos="384175" algn="l"/>
                <a:tab pos="571500" algn="l"/>
              </a:tabLst>
            </a:pPr>
            <a:r>
              <a:rPr lang="it-IT" sz="1000">
                <a:solidFill>
                  <a:srgbClr val="000000"/>
                </a:solidFill>
                <a:cs typeface="Times New Roman" pitchFamily="18" charset="0"/>
                <a:sym typeface="Symbol" pitchFamily="18" charset="2"/>
              </a:rPr>
              <a:t>	[8]	Artigiano</a:t>
            </a:r>
          </a:p>
          <a:p>
            <a:pPr marL="363538" indent="-363538">
              <a:buFont typeface="Times" pitchFamily="18" charset="0"/>
              <a:buNone/>
              <a:tabLst>
                <a:tab pos="384175" algn="l"/>
                <a:tab pos="571500" algn="l"/>
              </a:tabLst>
            </a:pPr>
            <a:r>
              <a:rPr lang="it-IT" sz="1000">
                <a:solidFill>
                  <a:srgbClr val="000000"/>
                </a:solidFill>
                <a:cs typeface="Times New Roman" pitchFamily="18" charset="0"/>
                <a:sym typeface="Symbol" pitchFamily="18" charset="2"/>
              </a:rPr>
              <a:t>	[9]	Agricoltore</a:t>
            </a:r>
          </a:p>
          <a:p>
            <a:pPr marL="363538" indent="-363538">
              <a:buFont typeface="Times" pitchFamily="18" charset="0"/>
              <a:buNone/>
              <a:tabLst>
                <a:tab pos="384175" algn="l"/>
                <a:tab pos="571500" algn="l"/>
              </a:tabLst>
            </a:pPr>
            <a:r>
              <a:rPr lang="it-IT" sz="1000">
                <a:solidFill>
                  <a:srgbClr val="000000"/>
                </a:solidFill>
                <a:cs typeface="Times New Roman" pitchFamily="18" charset="0"/>
                <a:sym typeface="Symbol" pitchFamily="18" charset="2"/>
              </a:rPr>
              <a:t>	[10] Altro autonomo</a:t>
            </a:r>
          </a:p>
          <a:p>
            <a:pPr marL="363538" indent="-363538">
              <a:buFont typeface="Times" pitchFamily="18" charset="0"/>
              <a:buNone/>
              <a:tabLst>
                <a:tab pos="384175" algn="l"/>
                <a:tab pos="571500" algn="l"/>
              </a:tabLst>
            </a:pPr>
            <a:r>
              <a:rPr lang="it-IT" sz="1000">
                <a:solidFill>
                  <a:srgbClr val="000000"/>
                </a:solidFill>
                <a:cs typeface="Times New Roman" pitchFamily="18" charset="0"/>
                <a:sym typeface="Symbol" pitchFamily="18" charset="2"/>
              </a:rPr>
              <a:t>        [11] Disoccupato/in cerca di prima occupazione</a:t>
            </a:r>
          </a:p>
          <a:p>
            <a:pPr marL="363538" indent="-363538">
              <a:buFont typeface="Times" pitchFamily="18" charset="0"/>
              <a:buNone/>
              <a:tabLst>
                <a:tab pos="384175" algn="l"/>
                <a:tab pos="571500" algn="l"/>
              </a:tabLst>
            </a:pPr>
            <a:r>
              <a:rPr lang="it-IT" sz="1000">
                <a:solidFill>
                  <a:srgbClr val="000000"/>
                </a:solidFill>
                <a:cs typeface="Times New Roman" pitchFamily="18" charset="0"/>
                <a:sym typeface="Symbol" pitchFamily="18" charset="2"/>
              </a:rPr>
              <a:t>	[12] Casalinga</a:t>
            </a:r>
          </a:p>
          <a:p>
            <a:pPr marL="363538" indent="-363538">
              <a:buFont typeface="Times" pitchFamily="18" charset="0"/>
              <a:buNone/>
              <a:tabLst>
                <a:tab pos="384175" algn="l"/>
                <a:tab pos="571500" algn="l"/>
              </a:tabLst>
            </a:pPr>
            <a:r>
              <a:rPr lang="it-IT" sz="1000">
                <a:solidFill>
                  <a:srgbClr val="000000"/>
                </a:solidFill>
                <a:cs typeface="Times New Roman" pitchFamily="18" charset="0"/>
                <a:sym typeface="Symbol" pitchFamily="18" charset="2"/>
              </a:rPr>
              <a:t>	[13] Pensionato</a:t>
            </a:r>
          </a:p>
          <a:p>
            <a:pPr marL="363538" indent="-363538">
              <a:buFont typeface="Times" pitchFamily="18" charset="0"/>
              <a:buNone/>
              <a:tabLst>
                <a:tab pos="384175" algn="l"/>
                <a:tab pos="571500" algn="l"/>
              </a:tabLst>
            </a:pPr>
            <a:r>
              <a:rPr lang="it-IT" sz="1000">
                <a:solidFill>
                  <a:srgbClr val="000000"/>
                </a:solidFill>
                <a:cs typeface="Times New Roman" pitchFamily="18" charset="0"/>
                <a:sym typeface="Symbol" pitchFamily="18" charset="2"/>
              </a:rPr>
              <a:t>	[14] Altro, in condizione non professionale [studente, benestante..] </a:t>
            </a:r>
          </a:p>
          <a:p>
            <a:pPr marL="363538" indent="-363538">
              <a:buFont typeface="Times" pitchFamily="18" charset="0"/>
              <a:buNone/>
              <a:tabLst>
                <a:tab pos="384175" algn="l"/>
                <a:tab pos="571500" algn="l"/>
              </a:tabLst>
            </a:pPr>
            <a:endParaRPr lang="it-IT" sz="1000">
              <a:solidFill>
                <a:srgbClr val="000000"/>
              </a:solidFill>
              <a:cs typeface="Times New Roman" pitchFamily="18" charset="0"/>
              <a:sym typeface="Symbol" pitchFamily="18" charset="2"/>
            </a:endParaRPr>
          </a:p>
          <a:p>
            <a:pPr marL="363538" indent="-363538">
              <a:buFont typeface="Times" pitchFamily="18" charset="0"/>
              <a:buNone/>
              <a:tabLst>
                <a:tab pos="384175" algn="l"/>
                <a:tab pos="571500" algn="l"/>
              </a:tabLst>
            </a:pPr>
            <a:r>
              <a:rPr lang="it-IT" sz="1000">
                <a:solidFill>
                  <a:srgbClr val="000000"/>
                </a:solidFill>
                <a:cs typeface="Times New Roman" pitchFamily="18" charset="0"/>
                <a:sym typeface="Symbol" pitchFamily="18" charset="2"/>
              </a:rPr>
              <a:t>Z.2.	Il suo ultimo titolo di studio è: [LEGGERE]</a:t>
            </a:r>
          </a:p>
          <a:p>
            <a:pPr marL="363538" indent="-363538">
              <a:buFont typeface="Times" pitchFamily="18" charset="0"/>
              <a:buNone/>
              <a:tabLst>
                <a:tab pos="384175" algn="l"/>
                <a:tab pos="571500" algn="l"/>
              </a:tabLst>
            </a:pPr>
            <a:r>
              <a:rPr lang="it-IT" sz="1000">
                <a:solidFill>
                  <a:srgbClr val="000000"/>
                </a:solidFill>
                <a:cs typeface="Times New Roman" pitchFamily="18" charset="0"/>
                <a:sym typeface="Symbol" pitchFamily="18" charset="2"/>
              </a:rPr>
              <a:t>	[1]	Laurea o titolo superiore</a:t>
            </a:r>
          </a:p>
          <a:p>
            <a:pPr marL="363538" indent="-363538">
              <a:buFont typeface="Times" pitchFamily="18" charset="0"/>
              <a:buNone/>
              <a:tabLst>
                <a:tab pos="384175" algn="l"/>
                <a:tab pos="571500" algn="l"/>
              </a:tabLst>
            </a:pPr>
            <a:r>
              <a:rPr lang="it-IT" sz="1000">
                <a:solidFill>
                  <a:srgbClr val="000000"/>
                </a:solidFill>
                <a:cs typeface="Times New Roman" pitchFamily="18" charset="0"/>
                <a:sym typeface="Symbol" pitchFamily="18" charset="2"/>
              </a:rPr>
              <a:t>	[2]	Diploma superiore</a:t>
            </a:r>
          </a:p>
          <a:p>
            <a:pPr marL="363538" indent="-363538">
              <a:buFont typeface="Times" pitchFamily="18" charset="0"/>
              <a:buNone/>
              <a:tabLst>
                <a:tab pos="384175" algn="l"/>
                <a:tab pos="571500" algn="l"/>
              </a:tabLst>
            </a:pPr>
            <a:r>
              <a:rPr lang="it-IT" sz="1000">
                <a:solidFill>
                  <a:srgbClr val="000000"/>
                </a:solidFill>
                <a:cs typeface="Times New Roman" pitchFamily="18" charset="0"/>
                <a:sym typeface="Symbol" pitchFamily="18" charset="2"/>
              </a:rPr>
              <a:t>	[3]	Diploma inferiore</a:t>
            </a:r>
          </a:p>
          <a:p>
            <a:pPr marL="363538" indent="-363538">
              <a:buFont typeface="Times" pitchFamily="18" charset="0"/>
              <a:buNone/>
              <a:tabLst>
                <a:tab pos="384175" algn="l"/>
                <a:tab pos="571500" algn="l"/>
              </a:tabLst>
            </a:pPr>
            <a:r>
              <a:rPr lang="it-IT" sz="1000">
                <a:solidFill>
                  <a:srgbClr val="000000"/>
                </a:solidFill>
                <a:cs typeface="Times New Roman" pitchFamily="18" charset="0"/>
                <a:sym typeface="Symbol" pitchFamily="18" charset="2"/>
              </a:rPr>
              <a:t>	[4]	Licenza elementare/nessun titolo di studio</a:t>
            </a:r>
          </a:p>
          <a:p>
            <a:pPr marL="363538" indent="-363538">
              <a:buFont typeface="Times" pitchFamily="18" charset="0"/>
              <a:buNone/>
              <a:tabLst>
                <a:tab pos="384175" algn="l"/>
                <a:tab pos="571500" algn="l"/>
              </a:tabLst>
            </a:pPr>
            <a:r>
              <a:rPr lang="it-IT" sz="1000">
                <a:solidFill>
                  <a:srgbClr val="000000"/>
                </a:solidFill>
                <a:cs typeface="Times New Roman" pitchFamily="18" charset="0"/>
                <a:sym typeface="Symbol" pitchFamily="18" charset="2"/>
              </a:rPr>
              <a:t> </a:t>
            </a:r>
          </a:p>
          <a:p>
            <a:pPr marL="363538" indent="-363538">
              <a:buFont typeface="Times" pitchFamily="18" charset="0"/>
              <a:buNone/>
              <a:tabLst>
                <a:tab pos="384175" algn="l"/>
                <a:tab pos="571500" algn="l"/>
              </a:tabLst>
            </a:pPr>
            <a:r>
              <a:rPr lang="it-IT" sz="1000">
                <a:solidFill>
                  <a:srgbClr val="000000"/>
                </a:solidFill>
                <a:cs typeface="Times New Roman" pitchFamily="18" charset="0"/>
                <a:sym typeface="Symbol" pitchFamily="18" charset="2"/>
              </a:rPr>
              <a:t>Z.3.	La sua età in quale delle seguenti classi si colloca?</a:t>
            </a:r>
          </a:p>
          <a:p>
            <a:pPr marL="363538" indent="-363538">
              <a:buFont typeface="Times" pitchFamily="18" charset="0"/>
              <a:buNone/>
              <a:tabLst>
                <a:tab pos="384175" algn="l"/>
                <a:tab pos="571500" algn="l"/>
              </a:tabLst>
            </a:pPr>
            <a:r>
              <a:rPr lang="it-IT" sz="1000">
                <a:solidFill>
                  <a:srgbClr val="000000"/>
                </a:solidFill>
                <a:cs typeface="Times New Roman" pitchFamily="18" charset="0"/>
                <a:sym typeface="Symbol" pitchFamily="18" charset="2"/>
              </a:rPr>
              <a:t>	[1]	Da 18 a 24 anni </a:t>
            </a:r>
          </a:p>
          <a:p>
            <a:pPr marL="363538" indent="-363538">
              <a:buFont typeface="Times" pitchFamily="18" charset="0"/>
              <a:buNone/>
              <a:tabLst>
                <a:tab pos="384175" algn="l"/>
                <a:tab pos="571500" algn="l"/>
              </a:tabLst>
            </a:pPr>
            <a:r>
              <a:rPr lang="it-IT" sz="1000">
                <a:solidFill>
                  <a:srgbClr val="000000"/>
                </a:solidFill>
                <a:cs typeface="Times New Roman" pitchFamily="18" charset="0"/>
                <a:sym typeface="Symbol" pitchFamily="18" charset="2"/>
              </a:rPr>
              <a:t>	[2]	Da 25 a 34</a:t>
            </a:r>
          </a:p>
          <a:p>
            <a:pPr marL="363538" indent="-363538">
              <a:buFont typeface="Times" pitchFamily="18" charset="0"/>
              <a:buNone/>
              <a:tabLst>
                <a:tab pos="384175" algn="l"/>
                <a:tab pos="571500" algn="l"/>
              </a:tabLst>
            </a:pPr>
            <a:r>
              <a:rPr lang="it-IT" sz="1000">
                <a:solidFill>
                  <a:srgbClr val="000000"/>
                </a:solidFill>
                <a:cs typeface="Times New Roman" pitchFamily="18" charset="0"/>
                <a:sym typeface="Symbol" pitchFamily="18" charset="2"/>
              </a:rPr>
              <a:t>	[3]	Da 35 a 44</a:t>
            </a:r>
          </a:p>
          <a:p>
            <a:pPr marL="363538" indent="-363538">
              <a:buFont typeface="Times" pitchFamily="18" charset="0"/>
              <a:buNone/>
              <a:tabLst>
                <a:tab pos="384175" algn="l"/>
                <a:tab pos="571500" algn="l"/>
              </a:tabLst>
            </a:pPr>
            <a:r>
              <a:rPr lang="it-IT" sz="1000">
                <a:solidFill>
                  <a:srgbClr val="000000"/>
                </a:solidFill>
                <a:cs typeface="Times New Roman" pitchFamily="18" charset="0"/>
                <a:sym typeface="Symbol" pitchFamily="18" charset="2"/>
              </a:rPr>
              <a:t>	[4]	Da 45 a 54</a:t>
            </a:r>
          </a:p>
          <a:p>
            <a:pPr marL="363538" indent="-363538">
              <a:buFont typeface="Times" pitchFamily="18" charset="0"/>
              <a:buNone/>
              <a:tabLst>
                <a:tab pos="384175" algn="l"/>
                <a:tab pos="571500" algn="l"/>
              </a:tabLst>
            </a:pPr>
            <a:r>
              <a:rPr lang="it-IT" sz="1000">
                <a:solidFill>
                  <a:srgbClr val="000000"/>
                </a:solidFill>
                <a:cs typeface="Times New Roman" pitchFamily="18" charset="0"/>
                <a:sym typeface="Symbol" pitchFamily="18" charset="2"/>
              </a:rPr>
              <a:t>	[5]	Da 55 a 64</a:t>
            </a:r>
          </a:p>
          <a:p>
            <a:pPr marL="363538" indent="-363538">
              <a:buFont typeface="Times" pitchFamily="18" charset="0"/>
              <a:buNone/>
              <a:tabLst>
                <a:tab pos="384175" algn="l"/>
                <a:tab pos="571500" algn="l"/>
              </a:tabLst>
            </a:pPr>
            <a:r>
              <a:rPr lang="it-IT" sz="1000">
                <a:solidFill>
                  <a:srgbClr val="000000"/>
                </a:solidFill>
                <a:cs typeface="Times New Roman" pitchFamily="18" charset="0"/>
                <a:sym typeface="Symbol" pitchFamily="18" charset="2"/>
              </a:rPr>
              <a:t>	[6]	Da 65 a 74</a:t>
            </a:r>
          </a:p>
          <a:p>
            <a:pPr marL="363538" indent="-363538">
              <a:buFont typeface="Times" pitchFamily="18" charset="0"/>
              <a:buNone/>
              <a:tabLst>
                <a:tab pos="384175" algn="l"/>
                <a:tab pos="571500" algn="l"/>
              </a:tabLst>
            </a:pPr>
            <a:r>
              <a:rPr lang="it-IT" sz="1000">
                <a:solidFill>
                  <a:srgbClr val="000000"/>
                </a:solidFill>
                <a:cs typeface="Times New Roman" pitchFamily="18" charset="0"/>
                <a:sym typeface="Symbol" pitchFamily="18" charset="2"/>
              </a:rPr>
              <a:t>	[7]	75 e oltre</a:t>
            </a:r>
          </a:p>
          <a:p>
            <a:pPr marL="363538" indent="-363538">
              <a:buFont typeface="Times" pitchFamily="18" charset="0"/>
              <a:buNone/>
              <a:tabLst>
                <a:tab pos="384175" algn="l"/>
                <a:tab pos="571500" algn="l"/>
              </a:tabLst>
            </a:pPr>
            <a:r>
              <a:rPr lang="it-IT" sz="1000">
                <a:solidFill>
                  <a:srgbClr val="000000"/>
                </a:solidFill>
                <a:cs typeface="Times New Roman" pitchFamily="18" charset="0"/>
                <a:sym typeface="Symbol" pitchFamily="18" charset="2"/>
              </a:rPr>
              <a:t> </a:t>
            </a:r>
          </a:p>
          <a:p>
            <a:pPr marL="363538" indent="-363538">
              <a:buFont typeface="Times" pitchFamily="18" charset="0"/>
              <a:buNone/>
              <a:tabLst>
                <a:tab pos="384175" algn="l"/>
                <a:tab pos="571500" algn="l"/>
              </a:tabLst>
            </a:pPr>
            <a:r>
              <a:rPr lang="it-IT" sz="1000">
                <a:solidFill>
                  <a:srgbClr val="000000"/>
                </a:solidFill>
                <a:cs typeface="Times New Roman" pitchFamily="18" charset="0"/>
                <a:sym typeface="Symbol" pitchFamily="18" charset="2"/>
              </a:rPr>
              <a:t>Z.4 [SENZA CHIEDERE] Sesso intervistato</a:t>
            </a:r>
          </a:p>
          <a:p>
            <a:pPr marL="363538" indent="-363538">
              <a:buFont typeface="Times" pitchFamily="18" charset="0"/>
              <a:buNone/>
              <a:tabLst>
                <a:tab pos="384175" algn="l"/>
                <a:tab pos="571500" algn="l"/>
              </a:tabLst>
            </a:pPr>
            <a:r>
              <a:rPr lang="it-IT" sz="1000">
                <a:solidFill>
                  <a:srgbClr val="000000"/>
                </a:solidFill>
                <a:cs typeface="Times New Roman" pitchFamily="18" charset="0"/>
                <a:sym typeface="Symbol" pitchFamily="18" charset="2"/>
              </a:rPr>
              <a:t>	[1]	Uomo</a:t>
            </a:r>
          </a:p>
          <a:p>
            <a:pPr marL="363538" indent="-363538">
              <a:buFont typeface="Times" pitchFamily="18" charset="0"/>
              <a:buNone/>
              <a:tabLst>
                <a:tab pos="384175" algn="l"/>
                <a:tab pos="571500" algn="l"/>
              </a:tabLst>
            </a:pPr>
            <a:r>
              <a:rPr lang="it-IT" sz="1000">
                <a:solidFill>
                  <a:srgbClr val="000000"/>
                </a:solidFill>
                <a:cs typeface="Times New Roman" pitchFamily="18" charset="0"/>
                <a:sym typeface="Symbol" pitchFamily="18" charset="2"/>
              </a:rPr>
              <a:t>	[2]	Donna</a:t>
            </a:r>
          </a:p>
        </p:txBody>
      </p:sp>
    </p:spTree>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4129" name="Rectangle 3"/>
          <p:cNvSpPr>
            <a:spLocks noChangeArrowheads="1"/>
          </p:cNvSpPr>
          <p:nvPr/>
        </p:nvSpPr>
        <p:spPr bwMode="auto">
          <a:xfrm>
            <a:off x="1000125" y="471488"/>
            <a:ext cx="7896225" cy="5632450"/>
          </a:xfrm>
          <a:prstGeom prst="rect">
            <a:avLst/>
          </a:prstGeom>
          <a:noFill/>
          <a:ln w="9525">
            <a:noFill/>
            <a:miter lim="800000"/>
            <a:headEnd/>
            <a:tailEnd/>
          </a:ln>
        </p:spPr>
        <p:txBody>
          <a:bodyPr lIns="92075" tIns="46038" rIns="92075" bIns="46038">
            <a:spAutoFit/>
          </a:bodyPr>
          <a:lstStyle/>
          <a:p>
            <a:pPr marL="355600" indent="-355600" defTabSz="685800" eaLnBrk="0" hangingPunct="0">
              <a:tabLst>
                <a:tab pos="355600" algn="l"/>
              </a:tabLst>
              <a:defRPr/>
            </a:pPr>
            <a:endParaRPr lang="it-IT" sz="1000" dirty="0">
              <a:solidFill>
                <a:schemeClr val="tx1"/>
              </a:solidFill>
              <a:latin typeface="Arial" charset="0"/>
              <a:cs typeface="Arial" charset="0"/>
            </a:endParaRPr>
          </a:p>
          <a:p>
            <a:pPr marL="355600" indent="-355600" defTabSz="685800" eaLnBrk="0" hangingPunct="0">
              <a:tabLst>
                <a:tab pos="355600" algn="l"/>
              </a:tabLst>
              <a:defRPr/>
            </a:pPr>
            <a:r>
              <a:rPr lang="it-IT" sz="1000" dirty="0">
                <a:solidFill>
                  <a:schemeClr val="tx1"/>
                </a:solidFill>
                <a:latin typeface="Arial" charset="0"/>
                <a:cs typeface="Arial" charset="0"/>
              </a:rPr>
              <a:t>	X.1 In primo luogo vorrei chiederLe se Lei o qualcun altro nella Sua famiglia lavora per un istituto di ricerche di mercato o per un fornitore del servizio idrico.</a:t>
            </a:r>
          </a:p>
          <a:p>
            <a:pPr marL="355600" indent="-355600" defTabSz="685800" eaLnBrk="0" hangingPunct="0">
              <a:tabLst>
                <a:tab pos="355600" algn="l"/>
              </a:tabLst>
              <a:defRPr/>
            </a:pPr>
            <a:endParaRPr lang="it-IT" sz="1000" dirty="0">
              <a:solidFill>
                <a:schemeClr val="tx1"/>
              </a:solidFill>
              <a:latin typeface="Arial" charset="0"/>
              <a:cs typeface="Arial" charset="0"/>
            </a:endParaRPr>
          </a:p>
          <a:p>
            <a:pPr marL="355600" indent="-355600" defTabSz="685800" eaLnBrk="0" hangingPunct="0">
              <a:tabLst>
                <a:tab pos="355600" algn="l"/>
              </a:tabLst>
              <a:defRPr/>
            </a:pPr>
            <a:r>
              <a:rPr lang="it-IT" sz="1000" dirty="0">
                <a:solidFill>
                  <a:schemeClr val="tx1"/>
                </a:solidFill>
                <a:latin typeface="Arial" charset="0"/>
                <a:cs typeface="Arial" charset="0"/>
              </a:rPr>
              <a:t>	[1] Sì CHIUDERE</a:t>
            </a:r>
          </a:p>
          <a:p>
            <a:pPr marL="355600" indent="-355600" defTabSz="685800" eaLnBrk="0" hangingPunct="0">
              <a:tabLst>
                <a:tab pos="355600" algn="l"/>
              </a:tabLst>
              <a:defRPr/>
            </a:pPr>
            <a:r>
              <a:rPr lang="it-IT" sz="1000" dirty="0">
                <a:solidFill>
                  <a:schemeClr val="tx1"/>
                </a:solidFill>
                <a:latin typeface="Arial" charset="0"/>
                <a:cs typeface="Arial" charset="0"/>
              </a:rPr>
              <a:t>	[2] NO</a:t>
            </a:r>
          </a:p>
          <a:p>
            <a:pPr marL="355600" indent="-355600" defTabSz="685800" eaLnBrk="0" hangingPunct="0">
              <a:tabLst>
                <a:tab pos="355600" algn="l"/>
              </a:tabLst>
              <a:defRPr/>
            </a:pPr>
            <a:endParaRPr lang="it-IT" sz="1000" dirty="0">
              <a:solidFill>
                <a:schemeClr val="tx1"/>
              </a:solidFill>
              <a:latin typeface="Arial" charset="0"/>
              <a:cs typeface="Arial" charset="0"/>
            </a:endParaRPr>
          </a:p>
          <a:p>
            <a:pPr marL="355600" indent="-355600" defTabSz="685800" eaLnBrk="0" hangingPunct="0">
              <a:tabLst>
                <a:tab pos="355600" algn="l"/>
              </a:tabLst>
              <a:defRPr/>
            </a:pPr>
            <a:r>
              <a:rPr lang="it-IT" sz="1000" dirty="0">
                <a:solidFill>
                  <a:schemeClr val="tx1"/>
                </a:solidFill>
                <a:latin typeface="Arial" charset="0"/>
                <a:cs typeface="Arial" charset="0"/>
              </a:rPr>
              <a:t>X.2 Vorrei parlare con il signor/la sig.ra &lt;”inserire nome da database”&gt; oppure se mancante &lt;“con la persona”&gt;  che ha richiesto un intervento tecnico ad Acquedotto del Fiora.</a:t>
            </a:r>
          </a:p>
          <a:p>
            <a:pPr marL="355600" indent="-355600" defTabSz="685800" eaLnBrk="0" hangingPunct="0">
              <a:tabLst>
                <a:tab pos="355600" algn="l"/>
              </a:tabLst>
              <a:defRPr/>
            </a:pPr>
            <a:r>
              <a:rPr lang="it-IT" sz="1000" dirty="0">
                <a:solidFill>
                  <a:schemeClr val="tx1"/>
                </a:solidFill>
                <a:latin typeface="Arial" charset="0"/>
                <a:cs typeface="Arial" charset="0"/>
              </a:rPr>
              <a:t>	[ 1] Sono io</a:t>
            </a:r>
          </a:p>
          <a:p>
            <a:pPr marL="355600" indent="-355600" defTabSz="685800" eaLnBrk="0" hangingPunct="0">
              <a:tabLst>
                <a:tab pos="355600" algn="l"/>
              </a:tabLst>
              <a:defRPr/>
            </a:pPr>
            <a:r>
              <a:rPr lang="it-IT" sz="1000" dirty="0">
                <a:solidFill>
                  <a:schemeClr val="tx1"/>
                </a:solidFill>
                <a:latin typeface="Arial" charset="0"/>
                <a:cs typeface="Arial" charset="0"/>
              </a:rPr>
              <a:t>	[ 2] Passa l’interessato &gt; presentazione</a:t>
            </a:r>
          </a:p>
          <a:p>
            <a:pPr marL="355600" indent="-355600" defTabSz="685800" eaLnBrk="0" hangingPunct="0">
              <a:tabLst>
                <a:tab pos="355600" algn="l"/>
              </a:tabLst>
              <a:defRPr/>
            </a:pPr>
            <a:r>
              <a:rPr lang="it-IT" sz="1000" dirty="0">
                <a:solidFill>
                  <a:schemeClr val="tx1"/>
                </a:solidFill>
                <a:latin typeface="Arial" charset="0"/>
                <a:cs typeface="Arial" charset="0"/>
              </a:rPr>
              <a:t>	[ 3] Appuntamento</a:t>
            </a:r>
          </a:p>
          <a:p>
            <a:pPr marL="355600" indent="-355600" defTabSz="685800" eaLnBrk="0" hangingPunct="0">
              <a:tabLst>
                <a:tab pos="355600" algn="l"/>
              </a:tabLst>
              <a:defRPr/>
            </a:pPr>
            <a:r>
              <a:rPr lang="it-IT" sz="1000" dirty="0">
                <a:solidFill>
                  <a:schemeClr val="tx1"/>
                </a:solidFill>
                <a:latin typeface="Arial" charset="0"/>
                <a:cs typeface="Arial" charset="0"/>
              </a:rPr>
              <a:t>           [ 4] Non ho mai richiesto un intervento tecnico ad Acquedotto del Fiora </a:t>
            </a:r>
            <a:r>
              <a:rPr lang="it-IT" sz="1000" dirty="0">
                <a:solidFill>
                  <a:schemeClr val="tx1"/>
                </a:solidFill>
                <a:latin typeface="Arial" charset="0"/>
                <a:cs typeface="Arial" charset="0"/>
              </a:rPr>
              <a:t> (CHIUDERE)</a:t>
            </a:r>
            <a:endParaRPr lang="it-IT" sz="1000" dirty="0">
              <a:solidFill>
                <a:schemeClr val="tx1"/>
              </a:solidFill>
              <a:latin typeface="Arial" charset="0"/>
              <a:cs typeface="Arial" charset="0"/>
            </a:endParaRPr>
          </a:p>
          <a:p>
            <a:pPr marL="355600" indent="-355600" defTabSz="685800" eaLnBrk="0" hangingPunct="0">
              <a:tabLst>
                <a:tab pos="355600" algn="l"/>
              </a:tabLst>
              <a:defRPr/>
            </a:pPr>
            <a:endParaRPr lang="it-IT" sz="1000" b="1" dirty="0">
              <a:solidFill>
                <a:schemeClr val="tx1"/>
              </a:solidFill>
              <a:latin typeface="Arial" charset="0"/>
              <a:cs typeface="Arial" charset="0"/>
            </a:endParaRPr>
          </a:p>
          <a:p>
            <a:pPr marL="355600" indent="-355600" defTabSz="685800" eaLnBrk="0" hangingPunct="0">
              <a:tabLst>
                <a:tab pos="355600" algn="l"/>
              </a:tabLst>
              <a:defRPr/>
            </a:pPr>
            <a:r>
              <a:rPr lang="it-IT" sz="1000" b="1" dirty="0">
                <a:solidFill>
                  <a:schemeClr val="tx1"/>
                </a:solidFill>
                <a:latin typeface="Arial" charset="0"/>
                <a:cs typeface="Arial" charset="0"/>
              </a:rPr>
              <a:t>SEZIONE A – MOTIVI E MODALITA’ DI CONTATTO</a:t>
            </a:r>
          </a:p>
          <a:p>
            <a:pPr marL="355600" indent="-355600" defTabSz="685800" eaLnBrk="0" hangingPunct="0">
              <a:tabLst>
                <a:tab pos="355600" algn="l"/>
              </a:tabLst>
              <a:defRPr/>
            </a:pPr>
            <a:r>
              <a:rPr lang="it-IT" sz="1000" dirty="0">
                <a:solidFill>
                  <a:schemeClr val="tx1"/>
                </a:solidFill>
                <a:latin typeface="Arial" charset="0"/>
                <a:cs typeface="Arial" charset="0"/>
              </a:rPr>
              <a:t> </a:t>
            </a:r>
          </a:p>
          <a:p>
            <a:pPr marL="355600" indent="-355600" defTabSz="685800" eaLnBrk="0" hangingPunct="0">
              <a:tabLst>
                <a:tab pos="355600" algn="l"/>
              </a:tabLst>
              <a:defRPr/>
            </a:pPr>
            <a:r>
              <a:rPr lang="it-IT" sz="1000" dirty="0">
                <a:solidFill>
                  <a:schemeClr val="tx1"/>
                </a:solidFill>
                <a:latin typeface="Arial" charset="0"/>
                <a:cs typeface="Arial" charset="0"/>
              </a:rPr>
              <a:t>	A.1.	</a:t>
            </a:r>
            <a:r>
              <a:rPr lang="it-IT" sz="1000" dirty="0">
                <a:solidFill>
                  <a:schemeClr val="tx1"/>
                </a:solidFill>
                <a:latin typeface="Arial" charset="0"/>
                <a:cs typeface="Arial" charset="0"/>
              </a:rPr>
              <a:t>Parliamo della sua richiesta di intervento tecnico fatta di recente ad Acquedotto del Fiora. </a:t>
            </a:r>
          </a:p>
          <a:p>
            <a:pPr marL="355600" indent="-355600" defTabSz="685800" eaLnBrk="0" hangingPunct="0">
              <a:tabLst>
                <a:tab pos="355600" algn="l"/>
              </a:tabLst>
              <a:defRPr/>
            </a:pPr>
            <a:r>
              <a:rPr lang="it-IT" sz="1000" dirty="0">
                <a:solidFill>
                  <a:schemeClr val="tx1"/>
                </a:solidFill>
                <a:latin typeface="Arial" charset="0"/>
                <a:cs typeface="Arial" charset="0"/>
              </a:rPr>
              <a:t>Per </a:t>
            </a:r>
            <a:r>
              <a:rPr lang="it-IT" sz="1000" dirty="0">
                <a:solidFill>
                  <a:schemeClr val="tx1"/>
                </a:solidFill>
                <a:latin typeface="Arial" charset="0"/>
                <a:cs typeface="Arial" charset="0"/>
              </a:rPr>
              <a:t>quale/i dei seguenti motivi ha richiesto  un intervento tecnico ad Acquedotto del </a:t>
            </a:r>
            <a:r>
              <a:rPr lang="it-IT" sz="1000" dirty="0">
                <a:solidFill>
                  <a:schemeClr val="tx1"/>
                </a:solidFill>
                <a:latin typeface="Arial" charset="0"/>
                <a:cs typeface="Arial" charset="0"/>
              </a:rPr>
              <a:t>Fiora (</a:t>
            </a:r>
            <a:r>
              <a:rPr lang="it-IT" sz="1000" dirty="0">
                <a:solidFill>
                  <a:schemeClr val="tx1"/>
                </a:solidFill>
                <a:latin typeface="Arial" charset="0"/>
                <a:cs typeface="Arial" charset="0"/>
              </a:rPr>
              <a:t>NON LEGGERE, MULTIPLA)?</a:t>
            </a:r>
          </a:p>
          <a:p>
            <a:pPr algn="just">
              <a:tabLst>
                <a:tab pos="384175" algn="l"/>
                <a:tab pos="571500" algn="l"/>
              </a:tabLst>
              <a:defRPr/>
            </a:pPr>
            <a:r>
              <a:rPr lang="it-IT" sz="1000" dirty="0">
                <a:solidFill>
                  <a:schemeClr val="tx1"/>
                </a:solidFill>
                <a:ea typeface="Times New Roman" pitchFamily="18" charset="0"/>
                <a:sym typeface="Symbol" pitchFamily="18" charset="2"/>
              </a:rPr>
              <a:t>[</a:t>
            </a:r>
            <a:r>
              <a:rPr lang="it-IT" sz="1000" dirty="0">
                <a:solidFill>
                  <a:schemeClr val="tx1"/>
                </a:solidFill>
                <a:ea typeface="Times New Roman" pitchFamily="18" charset="0"/>
                <a:sym typeface="Symbol" pitchFamily="18" charset="2"/>
              </a:rPr>
              <a:t>1] Nuovo allaccio acqua/fognatura [nota intervista..: ci si riferisce a stipula di preventivo ed esecuzione di </a:t>
            </a:r>
            <a:r>
              <a:rPr lang="it-IT" sz="1000" dirty="0">
                <a:solidFill>
                  <a:schemeClr val="tx1"/>
                </a:solidFill>
                <a:ea typeface="Times New Roman" pitchFamily="18" charset="0"/>
                <a:sym typeface="Symbol" pitchFamily="18" charset="2"/>
              </a:rPr>
              <a:t>	opere</a:t>
            </a:r>
            <a:r>
              <a:rPr lang="it-IT" sz="1000" dirty="0">
                <a:solidFill>
                  <a:schemeClr val="tx1"/>
                </a:solidFill>
                <a:ea typeface="Times New Roman" pitchFamily="18" charset="0"/>
                <a:sym typeface="Symbol" pitchFamily="18" charset="2"/>
              </a:rPr>
              <a:t>]</a:t>
            </a:r>
          </a:p>
          <a:p>
            <a:pPr algn="just">
              <a:tabLst>
                <a:tab pos="384175" algn="l"/>
                <a:tab pos="571500" algn="l"/>
              </a:tabLst>
              <a:defRPr/>
            </a:pPr>
            <a:r>
              <a:rPr lang="it-IT" sz="1000" dirty="0">
                <a:solidFill>
                  <a:schemeClr val="tx1"/>
                </a:solidFill>
                <a:ea typeface="Times New Roman" pitchFamily="18" charset="0"/>
                <a:sym typeface="Symbol" pitchFamily="18" charset="2"/>
              </a:rPr>
              <a:t>[2] Modifica allacciamento esistente</a:t>
            </a:r>
          </a:p>
          <a:p>
            <a:pPr algn="just">
              <a:tabLst>
                <a:tab pos="384175" algn="l"/>
                <a:tab pos="571500" algn="l"/>
              </a:tabLst>
              <a:defRPr/>
            </a:pPr>
            <a:r>
              <a:rPr lang="it-IT" sz="1000" dirty="0">
                <a:solidFill>
                  <a:schemeClr val="tx1"/>
                </a:solidFill>
                <a:ea typeface="Times New Roman" pitchFamily="18" charset="0"/>
                <a:sym typeface="Symbol" pitchFamily="18" charset="2"/>
              </a:rPr>
              <a:t>[3] Installo contatore</a:t>
            </a:r>
          </a:p>
          <a:p>
            <a:pPr algn="just">
              <a:tabLst>
                <a:tab pos="384175" algn="l"/>
                <a:tab pos="571500" algn="l"/>
              </a:tabLst>
              <a:defRPr/>
            </a:pPr>
            <a:r>
              <a:rPr lang="it-IT" sz="1000" dirty="0">
                <a:solidFill>
                  <a:schemeClr val="tx1"/>
                </a:solidFill>
                <a:ea typeface="Times New Roman" pitchFamily="18" charset="0"/>
                <a:sym typeface="Symbol" pitchFamily="18" charset="2"/>
              </a:rPr>
              <a:t>[4] Richieste di verifica funzionamento contatore</a:t>
            </a:r>
          </a:p>
          <a:p>
            <a:pPr algn="just">
              <a:tabLst>
                <a:tab pos="384175" algn="l"/>
                <a:tab pos="571500" algn="l"/>
              </a:tabLst>
              <a:defRPr/>
            </a:pPr>
            <a:r>
              <a:rPr lang="it-IT" sz="1000" dirty="0">
                <a:solidFill>
                  <a:schemeClr val="tx1"/>
                </a:solidFill>
                <a:ea typeface="Times New Roman" pitchFamily="18" charset="0"/>
                <a:sym typeface="Symbol" pitchFamily="18" charset="2"/>
              </a:rPr>
              <a:t>[5] Richiesta verifica lettura</a:t>
            </a:r>
          </a:p>
          <a:p>
            <a:pPr algn="just">
              <a:tabLst>
                <a:tab pos="384175" algn="l"/>
                <a:tab pos="571500" algn="l"/>
              </a:tabLst>
              <a:defRPr/>
            </a:pPr>
            <a:r>
              <a:rPr lang="it-IT" sz="1000" dirty="0">
                <a:solidFill>
                  <a:schemeClr val="tx1"/>
                </a:solidFill>
                <a:ea typeface="Times New Roman" pitchFamily="18" charset="0"/>
                <a:sym typeface="Symbol" pitchFamily="18" charset="2"/>
              </a:rPr>
              <a:t>[6] Richiesta disdetta</a:t>
            </a:r>
          </a:p>
          <a:p>
            <a:pPr algn="just">
              <a:tabLst>
                <a:tab pos="384175" algn="l"/>
                <a:tab pos="571500" algn="l"/>
              </a:tabLst>
              <a:defRPr/>
            </a:pPr>
            <a:r>
              <a:rPr lang="it-IT" sz="1000" dirty="0">
                <a:solidFill>
                  <a:schemeClr val="tx1"/>
                </a:solidFill>
                <a:ea typeface="Times New Roman" pitchFamily="18" charset="0"/>
                <a:sym typeface="Symbol" pitchFamily="18" charset="2"/>
              </a:rPr>
              <a:t>[7] Richiesta di cambio contatore</a:t>
            </a:r>
          </a:p>
          <a:p>
            <a:pPr algn="just">
              <a:tabLst>
                <a:tab pos="384175" algn="l"/>
                <a:tab pos="571500" algn="l"/>
              </a:tabLst>
              <a:defRPr/>
            </a:pPr>
            <a:r>
              <a:rPr lang="it-IT" sz="1000" dirty="0">
                <a:solidFill>
                  <a:schemeClr val="tx1"/>
                </a:solidFill>
                <a:ea typeface="Times New Roman" pitchFamily="18" charset="0"/>
                <a:sym typeface="Symbol" pitchFamily="18" charset="2"/>
              </a:rPr>
              <a:t>[8] Segnalazione </a:t>
            </a:r>
            <a:r>
              <a:rPr lang="it-IT" sz="1000" dirty="0">
                <a:solidFill>
                  <a:schemeClr val="tx1"/>
                </a:solidFill>
                <a:ea typeface="Times New Roman" pitchFamily="18" charset="0"/>
                <a:sym typeface="Symbol" pitchFamily="18" charset="2"/>
              </a:rPr>
              <a:t>guasti (pronto intervento</a:t>
            </a:r>
            <a:r>
              <a:rPr lang="it-IT" sz="1000" dirty="0">
                <a:solidFill>
                  <a:schemeClr val="tx1"/>
                </a:solidFill>
                <a:ea typeface="Times New Roman" pitchFamily="18" charset="0"/>
                <a:sym typeface="Symbol" pitchFamily="18" charset="2"/>
              </a:rPr>
              <a:t>)</a:t>
            </a:r>
          </a:p>
          <a:p>
            <a:pPr algn="just">
              <a:tabLst>
                <a:tab pos="384175" algn="l"/>
                <a:tab pos="571500" algn="l"/>
              </a:tabLst>
              <a:defRPr/>
            </a:pPr>
            <a:r>
              <a:rPr lang="it-IT" sz="1000" dirty="0">
                <a:solidFill>
                  <a:schemeClr val="tx1"/>
                </a:solidFill>
                <a:ea typeface="Times New Roman" pitchFamily="18" charset="0"/>
                <a:sym typeface="Symbol" pitchFamily="18" charset="2"/>
              </a:rPr>
              <a:t>[9] ALTRO (specificare)</a:t>
            </a:r>
            <a:endParaRPr lang="it-IT" sz="1000" dirty="0">
              <a:solidFill>
                <a:schemeClr val="tx1"/>
              </a:solidFill>
              <a:ea typeface="Times New Roman" pitchFamily="18" charset="0"/>
              <a:sym typeface="Symbol" pitchFamily="18" charset="2"/>
            </a:endParaRPr>
          </a:p>
          <a:p>
            <a:pPr algn="just">
              <a:tabLst>
                <a:tab pos="384175" algn="l"/>
                <a:tab pos="571500" algn="l"/>
              </a:tabLst>
              <a:defRPr/>
            </a:pPr>
            <a:endParaRPr lang="it-IT" sz="1000" dirty="0">
              <a:solidFill>
                <a:schemeClr val="tx1"/>
              </a:solidFill>
              <a:ea typeface="Times New Roman" pitchFamily="18" charset="0"/>
              <a:sym typeface="Symbol" pitchFamily="18" charset="2"/>
            </a:endParaRPr>
          </a:p>
          <a:p>
            <a:pPr marL="355600" indent="-355600" defTabSz="685800" eaLnBrk="0" hangingPunct="0">
              <a:tabLst>
                <a:tab pos="355600" algn="l"/>
              </a:tabLst>
              <a:defRPr/>
            </a:pPr>
            <a:endParaRPr lang="it-IT" sz="1000" dirty="0">
              <a:solidFill>
                <a:schemeClr val="tx1"/>
              </a:solidFill>
              <a:latin typeface="Arial" charset="0"/>
              <a:cs typeface="Arial" charset="0"/>
            </a:endParaRPr>
          </a:p>
          <a:p>
            <a:pPr marL="355600" indent="-355600" defTabSz="685800" eaLnBrk="0" hangingPunct="0">
              <a:tabLst>
                <a:tab pos="355600" algn="l"/>
              </a:tabLst>
              <a:defRPr/>
            </a:pPr>
            <a:endParaRPr lang="it-IT" sz="1000" dirty="0">
              <a:solidFill>
                <a:schemeClr val="tx1"/>
              </a:solidFill>
              <a:latin typeface="Arial" charset="0"/>
              <a:cs typeface="Arial" charset="0"/>
            </a:endParaRPr>
          </a:p>
          <a:p>
            <a:pPr marL="355600" indent="-355600" defTabSz="685800" eaLnBrk="0" hangingPunct="0">
              <a:tabLst>
                <a:tab pos="355600" algn="l"/>
              </a:tabLst>
              <a:defRPr/>
            </a:pPr>
            <a:r>
              <a:rPr lang="it-IT" sz="1000" dirty="0">
                <a:solidFill>
                  <a:schemeClr val="tx1"/>
                </a:solidFill>
                <a:latin typeface="Arial" charset="0"/>
                <a:cs typeface="Arial" charset="0"/>
              </a:rPr>
              <a:t>A.2. Acquedotto del Fiora ha mandato un tecnico per dar seguito all’intervento? [ AMMESSO NON SA / NON RICORDO] Provi a pensarci bene…</a:t>
            </a:r>
          </a:p>
          <a:p>
            <a:pPr marL="355600" indent="-355600" defTabSz="685800" eaLnBrk="0" hangingPunct="0">
              <a:tabLst>
                <a:tab pos="355600" algn="l"/>
              </a:tabLst>
              <a:defRPr/>
            </a:pPr>
            <a:r>
              <a:rPr lang="it-IT" sz="1000" dirty="0">
                <a:solidFill>
                  <a:schemeClr val="tx1"/>
                </a:solidFill>
                <a:latin typeface="Arial" charset="0"/>
                <a:cs typeface="Arial" charset="0"/>
              </a:rPr>
              <a:t>	[ 1] Sì</a:t>
            </a:r>
          </a:p>
          <a:p>
            <a:pPr marL="355600" indent="-355600" defTabSz="685800" eaLnBrk="0" hangingPunct="0">
              <a:tabLst>
                <a:tab pos="355600" algn="l"/>
              </a:tabLst>
              <a:defRPr/>
            </a:pPr>
            <a:r>
              <a:rPr lang="it-IT" sz="1000" dirty="0">
                <a:solidFill>
                  <a:schemeClr val="tx1"/>
                </a:solidFill>
                <a:latin typeface="Arial" charset="0"/>
                <a:cs typeface="Arial" charset="0"/>
              </a:rPr>
              <a:t>	[ 2] No &gt; CHIUDERE</a:t>
            </a:r>
          </a:p>
        </p:txBody>
      </p:sp>
      <p:sp>
        <p:nvSpPr>
          <p:cNvPr id="3" name="Rettangolo 2"/>
          <p:cNvSpPr/>
          <p:nvPr/>
        </p:nvSpPr>
        <p:spPr>
          <a:xfrm>
            <a:off x="714375" y="142875"/>
            <a:ext cx="8286750" cy="276225"/>
          </a:xfrm>
          <a:prstGeom prst="rect">
            <a:avLst/>
          </a:prstGeom>
        </p:spPr>
        <p:txBody>
          <a:bodyPr>
            <a:spAutoFit/>
          </a:bodyPr>
          <a:lstStyle/>
          <a:p>
            <a:pPr algn="ctr">
              <a:buClr>
                <a:srgbClr val="000000"/>
              </a:buClr>
              <a:buSzPct val="100000"/>
              <a:buFont typeface="Times" pitchFamily="18" charset="0"/>
              <a:buNone/>
              <a:defRPr/>
            </a:pPr>
            <a:r>
              <a:rPr lang="it-IT" sz="1200" b="1" dirty="0">
                <a:solidFill>
                  <a:schemeClr val="tx1"/>
                </a:solidFill>
                <a:latin typeface="+mn-lt"/>
              </a:rPr>
              <a:t>QUESTIONARIO CALL BACK INTERVENTO TECNICO</a:t>
            </a:r>
            <a:endParaRPr lang="it-IT" sz="1200" dirty="0">
              <a:solidFill>
                <a:schemeClr val="tx1"/>
              </a:solidFill>
              <a:latin typeface="+mn-lt"/>
            </a:endParaRPr>
          </a:p>
        </p:txBody>
      </p:sp>
    </p:spTree>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29" name="Rectangle 3"/>
          <p:cNvSpPr>
            <a:spLocks noChangeArrowheads="1"/>
          </p:cNvSpPr>
          <p:nvPr/>
        </p:nvSpPr>
        <p:spPr bwMode="auto">
          <a:xfrm>
            <a:off x="857250" y="471488"/>
            <a:ext cx="8039100" cy="1016000"/>
          </a:xfrm>
          <a:prstGeom prst="rect">
            <a:avLst/>
          </a:prstGeom>
          <a:noFill/>
          <a:ln w="9525">
            <a:noFill/>
            <a:miter lim="800000"/>
            <a:headEnd/>
            <a:tailEnd/>
          </a:ln>
        </p:spPr>
        <p:txBody>
          <a:bodyPr lIns="92075" tIns="46038" rIns="92075" bIns="46038">
            <a:spAutoFit/>
          </a:bodyPr>
          <a:lstStyle/>
          <a:p>
            <a:pPr marL="355600" indent="-355600" defTabSz="685800" eaLnBrk="0" hangingPunct="0">
              <a:tabLst>
                <a:tab pos="355600" algn="l"/>
              </a:tabLst>
            </a:pPr>
            <a:endParaRPr lang="it-IT" sz="1000">
              <a:solidFill>
                <a:schemeClr val="tx1"/>
              </a:solidFill>
              <a:latin typeface="Arial" charset="0"/>
              <a:cs typeface="Arial" charset="0"/>
            </a:endParaRPr>
          </a:p>
          <a:p>
            <a:pPr marL="355600" indent="-355600" defTabSz="685800" eaLnBrk="0" hangingPunct="0">
              <a:buFont typeface="Times" pitchFamily="18" charset="0"/>
              <a:buNone/>
              <a:tabLst>
                <a:tab pos="355600" algn="l"/>
              </a:tabLst>
            </a:pPr>
            <a:r>
              <a:rPr lang="it-IT" sz="1000" b="1">
                <a:solidFill>
                  <a:schemeClr val="tx1"/>
                </a:solidFill>
                <a:latin typeface="Arial" charset="0"/>
                <a:cs typeface="Arial" charset="0"/>
              </a:rPr>
              <a:t>SEZIONE B CUSTOMER SATISFACTION INTERVENTO TECNICO</a:t>
            </a:r>
          </a:p>
          <a:p>
            <a:pPr marL="355600" indent="-355600" defTabSz="685800" eaLnBrk="0" hangingPunct="0">
              <a:buFont typeface="Times" pitchFamily="18" charset="0"/>
              <a:buNone/>
              <a:tabLst>
                <a:tab pos="355600" algn="l"/>
              </a:tabLst>
            </a:pPr>
            <a:r>
              <a:rPr lang="it-IT" sz="1000">
                <a:solidFill>
                  <a:schemeClr val="tx1"/>
                </a:solidFill>
                <a:latin typeface="Arial" charset="0"/>
                <a:cs typeface="Arial" charset="0"/>
              </a:rPr>
              <a:t> </a:t>
            </a:r>
          </a:p>
          <a:p>
            <a:pPr marL="355600" indent="-355600" defTabSz="685800" eaLnBrk="0" hangingPunct="0">
              <a:buFont typeface="Times" pitchFamily="18" charset="0"/>
              <a:buNone/>
              <a:tabLst>
                <a:tab pos="355600" algn="l"/>
              </a:tabLst>
            </a:pPr>
            <a:r>
              <a:rPr lang="it-IT" sz="1000">
                <a:solidFill>
                  <a:schemeClr val="tx1"/>
                </a:solidFill>
                <a:latin typeface="Arial" charset="0"/>
                <a:cs typeface="Arial" charset="0"/>
              </a:rPr>
              <a:t>B.1.	Le citerò ora alcuni aspetti relativi all’intervento tecnico da Lei ricevuto. Per ognuno degli aspetti mi dovrebbe dire, quanto è stato soddisfatto (utilizzando una scala di tipo scolastico da 1 a 10, dove 1 = per nulla soddisfatto e 10 =  Totalmente soddisfatto)</a:t>
            </a:r>
          </a:p>
          <a:p>
            <a:pPr marL="355600" indent="-355600" defTabSz="685800" eaLnBrk="0" hangingPunct="0">
              <a:tabLst>
                <a:tab pos="355600" algn="l"/>
              </a:tabLst>
            </a:pPr>
            <a:r>
              <a:rPr lang="it-IT" sz="1000">
                <a:solidFill>
                  <a:schemeClr val="tx1"/>
                </a:solidFill>
                <a:latin typeface="Arial" charset="0"/>
                <a:cs typeface="Arial" charset="0"/>
              </a:rPr>
              <a:t> </a:t>
            </a:r>
          </a:p>
        </p:txBody>
      </p:sp>
      <p:sp>
        <p:nvSpPr>
          <p:cNvPr id="3" name="Rettangolo 2"/>
          <p:cNvSpPr/>
          <p:nvPr/>
        </p:nvSpPr>
        <p:spPr>
          <a:xfrm>
            <a:off x="714375" y="142875"/>
            <a:ext cx="8286750" cy="276225"/>
          </a:xfrm>
          <a:prstGeom prst="rect">
            <a:avLst/>
          </a:prstGeom>
        </p:spPr>
        <p:txBody>
          <a:bodyPr>
            <a:spAutoFit/>
          </a:bodyPr>
          <a:lstStyle/>
          <a:p>
            <a:pPr algn="ctr">
              <a:buClr>
                <a:srgbClr val="000000"/>
              </a:buClr>
              <a:buSzPct val="100000"/>
              <a:buFont typeface="Times" pitchFamily="18" charset="0"/>
              <a:buNone/>
              <a:defRPr/>
            </a:pPr>
            <a:r>
              <a:rPr lang="it-IT" sz="1200" b="1" dirty="0">
                <a:solidFill>
                  <a:schemeClr val="tx1"/>
                </a:solidFill>
                <a:latin typeface="+mn-lt"/>
              </a:rPr>
              <a:t>QUESTIONARIO CALL BACK INTERVENTO TECNICO</a:t>
            </a:r>
            <a:endParaRPr lang="it-IT" sz="1200" dirty="0">
              <a:solidFill>
                <a:schemeClr val="tx1"/>
              </a:solidFill>
              <a:latin typeface="+mn-lt"/>
            </a:endParaRPr>
          </a:p>
        </p:txBody>
      </p:sp>
      <p:graphicFrame>
        <p:nvGraphicFramePr>
          <p:cNvPr id="4" name="Group 109"/>
          <p:cNvGraphicFramePr>
            <a:graphicFrameLocks noGrp="1"/>
          </p:cNvGraphicFramePr>
          <p:nvPr/>
        </p:nvGraphicFramePr>
        <p:xfrm>
          <a:off x="827088" y="1557338"/>
          <a:ext cx="7848600" cy="2232025"/>
        </p:xfrm>
        <a:graphic>
          <a:graphicData uri="http://schemas.openxmlformats.org/drawingml/2006/table">
            <a:tbl>
              <a:tblPr/>
              <a:tblGrid>
                <a:gridCol w="5383212"/>
                <a:gridCol w="2465388"/>
              </a:tblGrid>
              <a:tr h="704850">
                <a:tc>
                  <a:txBody>
                    <a:bodyPr/>
                    <a:lstStyle/>
                    <a:p>
                      <a:pPr marL="22225" marR="0" lvl="0" indent="0" algn="ctr" defTabSz="914400" rtl="0" eaLnBrk="1" fontAlgn="base" latinLnBrk="0" hangingPunct="1">
                        <a:lnSpc>
                          <a:spcPct val="100000"/>
                        </a:lnSpc>
                        <a:spcBef>
                          <a:spcPct val="0"/>
                        </a:spcBef>
                        <a:spcAft>
                          <a:spcPct val="0"/>
                        </a:spcAft>
                        <a:buClrTx/>
                        <a:buSzTx/>
                        <a:buFontTx/>
                        <a:buNone/>
                        <a:tabLst/>
                      </a:pPr>
                      <a:r>
                        <a:rPr kumimoji="0" lang="it-IT" sz="1000" b="1" i="0" u="none" strike="noStrike" cap="none" normalizeH="0" baseline="0" smtClean="0">
                          <a:ln>
                            <a:noFill/>
                          </a:ln>
                          <a:solidFill>
                            <a:schemeClr val="tx1"/>
                          </a:solidFill>
                          <a:effectLst/>
                          <a:latin typeface="Verdana" pitchFamily="34" charset="0"/>
                          <a:ea typeface="Times New Roman" pitchFamily="18" charset="0"/>
                          <a:cs typeface="Verdana" pitchFamily="34" charset="0"/>
                        </a:rPr>
                        <a:t>Aspetti del servizio di INTERVENTO TECNICO</a:t>
                      </a:r>
                      <a:endParaRPr kumimoji="0" lang="it-IT" sz="1000" b="0" i="0" u="none" strike="noStrike" cap="none" normalizeH="0" baseline="0" smtClean="0">
                        <a:ln>
                          <a:noFill/>
                        </a:ln>
                        <a:solidFill>
                          <a:schemeClr val="tx1"/>
                        </a:solidFill>
                        <a:effectLst/>
                        <a:latin typeface="Times New Roman" pitchFamily="18" charset="0"/>
                        <a:ea typeface="Times New Roman" pitchFamily="18" charset="0"/>
                        <a:cs typeface="Verdana" pitchFamily="34" charset="0"/>
                      </a:endParaRPr>
                    </a:p>
                    <a:p>
                      <a:pPr marL="22225" marR="0" lvl="0" indent="0" algn="ctr" defTabSz="914400" rtl="0" eaLnBrk="1" fontAlgn="base" latinLnBrk="0" hangingPunct="1">
                        <a:lnSpc>
                          <a:spcPct val="100000"/>
                        </a:lnSpc>
                        <a:spcBef>
                          <a:spcPct val="0"/>
                        </a:spcBef>
                        <a:spcAft>
                          <a:spcPct val="0"/>
                        </a:spcAft>
                        <a:buClrTx/>
                        <a:buSzTx/>
                        <a:buFontTx/>
                        <a:buNone/>
                        <a:tabLst/>
                      </a:pPr>
                      <a:r>
                        <a:rPr kumimoji="0" lang="it-IT" sz="1000" b="1" i="1" u="none" strike="noStrike" cap="none" normalizeH="0" baseline="0" smtClean="0">
                          <a:ln>
                            <a:noFill/>
                          </a:ln>
                          <a:solidFill>
                            <a:schemeClr val="tx1"/>
                          </a:solidFill>
                          <a:effectLst/>
                          <a:latin typeface="Verdana" pitchFamily="34" charset="0"/>
                          <a:ea typeface="Times New Roman" pitchFamily="18" charset="0"/>
                          <a:cs typeface="Verdana" pitchFamily="34" charset="0"/>
                        </a:rPr>
                        <a:t>(leggere gli aspetti con rotazione)</a:t>
                      </a:r>
                      <a:endParaRPr kumimoji="0" lang="it-IT" sz="1000" b="0" i="0" u="none" strike="noStrike" cap="none" normalizeH="0" baseline="0" smtClean="0">
                        <a:ln>
                          <a:noFill/>
                        </a:ln>
                        <a:solidFill>
                          <a:schemeClr val="tx1"/>
                        </a:solidFill>
                        <a:effectLst/>
                        <a:latin typeface="Times New Roman" pitchFamily="18" charset="0"/>
                        <a:ea typeface="Times New Roman" pitchFamily="18" charset="0"/>
                        <a:cs typeface="Verdana"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53975" marR="0" lvl="0" indent="-53975" algn="ctr" defTabSz="914400" rtl="0" eaLnBrk="1" fontAlgn="base" latinLnBrk="0" hangingPunct="1">
                        <a:lnSpc>
                          <a:spcPct val="100000"/>
                        </a:lnSpc>
                        <a:spcBef>
                          <a:spcPct val="0"/>
                        </a:spcBef>
                        <a:spcAft>
                          <a:spcPct val="0"/>
                        </a:spcAft>
                        <a:buClrTx/>
                        <a:buSzTx/>
                        <a:buFontTx/>
                        <a:buNone/>
                        <a:tabLst/>
                      </a:pPr>
                      <a:r>
                        <a:rPr kumimoji="0" lang="it-IT" sz="1000" b="1" i="0" u="none" strike="noStrike" cap="none" normalizeH="0" baseline="0" smtClean="0">
                          <a:ln>
                            <a:noFill/>
                          </a:ln>
                          <a:solidFill>
                            <a:schemeClr val="tx1"/>
                          </a:solidFill>
                          <a:effectLst/>
                          <a:latin typeface="Verdana" pitchFamily="34" charset="0"/>
                          <a:ea typeface="Times New Roman" pitchFamily="18" charset="0"/>
                          <a:cs typeface="Verdana" pitchFamily="34" charset="0"/>
                        </a:rPr>
                        <a:t>Quanto è stato soddisfatto di…. ?</a:t>
                      </a:r>
                      <a:endParaRPr kumimoji="0" lang="it-IT" sz="1000" b="0" i="0" u="none" strike="noStrike" cap="none" normalizeH="0" baseline="0" smtClean="0">
                        <a:ln>
                          <a:noFill/>
                        </a:ln>
                        <a:solidFill>
                          <a:schemeClr val="tx1"/>
                        </a:solidFill>
                        <a:effectLst/>
                        <a:latin typeface="Times New Roman" pitchFamily="18" charset="0"/>
                        <a:ea typeface="Times New Roman" pitchFamily="18" charset="0"/>
                        <a:cs typeface="Verdana"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73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chemeClr val="tx1"/>
                          </a:solidFill>
                          <a:effectLst/>
                          <a:latin typeface="Arial" charset="0"/>
                          <a:ea typeface="Times New Roman" pitchFamily="18" charset="0"/>
                          <a:cs typeface="Arial" charset="0"/>
                        </a:rPr>
                        <a:t>la rapidità con cui Acquedotto del Fiora ha effettuato l’intervento dopo la sua richiesta</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53975" marR="0" lvl="0" indent="-53975" algn="ctr" defTabSz="914400" rtl="0" eaLnBrk="1" fontAlgn="base" latinLnBrk="0" hangingPunct="1">
                        <a:lnSpc>
                          <a:spcPct val="100000"/>
                        </a:lnSpc>
                        <a:spcBef>
                          <a:spcPct val="0"/>
                        </a:spcBef>
                        <a:spcAft>
                          <a:spcPct val="0"/>
                        </a:spcAft>
                        <a:buClrTx/>
                        <a:buSzTx/>
                        <a:buFontTx/>
                        <a:buNone/>
                        <a:tabLst/>
                      </a:pPr>
                      <a:endParaRPr kumimoji="0" lang="it-IT" sz="1000" b="0" i="0" u="none" strike="noStrike" cap="none" normalizeH="0" baseline="0" smtClean="0">
                        <a:ln>
                          <a:noFill/>
                        </a:ln>
                        <a:solidFill>
                          <a:schemeClr val="tx1"/>
                        </a:solidFill>
                        <a:effectLst/>
                        <a:latin typeface="Verdana" pitchFamily="34" charset="0"/>
                        <a:ea typeface="Times New Roman" pitchFamily="18" charset="0"/>
                        <a:cs typeface="Verdana"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46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chemeClr val="tx1"/>
                          </a:solidFill>
                          <a:effectLst/>
                          <a:latin typeface="Arial" charset="0"/>
                          <a:ea typeface="Times New Roman" pitchFamily="18" charset="0"/>
                          <a:cs typeface="Arial" charset="0"/>
                        </a:rPr>
                        <a:t>il rispetto degli orari degli appuntamenti da parte dei tecnici</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53975" marR="0" lvl="0" indent="-53975" algn="ctr" defTabSz="914400" rtl="0" eaLnBrk="1" fontAlgn="base" latinLnBrk="0" hangingPunct="1">
                        <a:lnSpc>
                          <a:spcPct val="100000"/>
                        </a:lnSpc>
                        <a:spcBef>
                          <a:spcPct val="0"/>
                        </a:spcBef>
                        <a:spcAft>
                          <a:spcPct val="0"/>
                        </a:spcAft>
                        <a:buClrTx/>
                        <a:buSzTx/>
                        <a:buFontTx/>
                        <a:buNone/>
                        <a:tabLst/>
                      </a:pPr>
                      <a:endParaRPr kumimoji="0" lang="it-IT" sz="1000" b="0" i="0" u="none" strike="noStrike" cap="none" normalizeH="0" baseline="0" smtClean="0">
                        <a:ln>
                          <a:noFill/>
                        </a:ln>
                        <a:solidFill>
                          <a:schemeClr val="tx1"/>
                        </a:solidFill>
                        <a:effectLst/>
                        <a:latin typeface="Verdana" pitchFamily="34" charset="0"/>
                        <a:ea typeface="Times New Roman" pitchFamily="18" charset="0"/>
                        <a:cs typeface="Verdana"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25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chemeClr val="tx1"/>
                          </a:solidFill>
                          <a:effectLst/>
                          <a:latin typeface="Arial" charset="0"/>
                          <a:ea typeface="Times New Roman" pitchFamily="18" charset="0"/>
                          <a:cs typeface="Arial" charset="0"/>
                        </a:rPr>
                        <a:t>la cortesia dei tecnici che hanno svolto l’intervento</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53975" marR="0" lvl="0" indent="-53975" algn="ctr" defTabSz="914400" rtl="0" eaLnBrk="1" fontAlgn="base" latinLnBrk="0" hangingPunct="1">
                        <a:lnSpc>
                          <a:spcPct val="100000"/>
                        </a:lnSpc>
                        <a:spcBef>
                          <a:spcPct val="0"/>
                        </a:spcBef>
                        <a:spcAft>
                          <a:spcPct val="0"/>
                        </a:spcAft>
                        <a:buClrTx/>
                        <a:buSzTx/>
                        <a:buFontTx/>
                        <a:buNone/>
                        <a:tabLst/>
                      </a:pPr>
                      <a:endParaRPr kumimoji="0" lang="it-IT" sz="1000" b="0" i="0" u="none" strike="noStrike" cap="none" normalizeH="0" baseline="0" smtClean="0">
                        <a:ln>
                          <a:noFill/>
                        </a:ln>
                        <a:solidFill>
                          <a:schemeClr val="tx1"/>
                        </a:solidFill>
                        <a:effectLst/>
                        <a:latin typeface="Verdana" pitchFamily="34" charset="0"/>
                        <a:ea typeface="Times New Roman" pitchFamily="18" charset="0"/>
                        <a:cs typeface="Verdana"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25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chemeClr val="tx1"/>
                          </a:solidFill>
                          <a:effectLst/>
                          <a:latin typeface="Arial" charset="0"/>
                          <a:ea typeface="Times New Roman" pitchFamily="18" charset="0"/>
                          <a:cs typeface="Arial" charset="0"/>
                        </a:rPr>
                        <a:t>la risolutività e l’efficacia dell’intervento</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53975" marR="0" lvl="0" indent="-53975" algn="ctr" defTabSz="914400" rtl="0" eaLnBrk="1" fontAlgn="base" latinLnBrk="0" hangingPunct="1">
                        <a:lnSpc>
                          <a:spcPct val="100000"/>
                        </a:lnSpc>
                        <a:spcBef>
                          <a:spcPct val="0"/>
                        </a:spcBef>
                        <a:spcAft>
                          <a:spcPct val="0"/>
                        </a:spcAft>
                        <a:buClrTx/>
                        <a:buSzTx/>
                        <a:buFontTx/>
                        <a:buNone/>
                        <a:tabLst/>
                      </a:pPr>
                      <a:endParaRPr kumimoji="0" lang="it-IT" sz="1000" b="0" i="0" u="none" strike="noStrike" cap="none" normalizeH="0" baseline="0" smtClean="0">
                        <a:ln>
                          <a:noFill/>
                        </a:ln>
                        <a:solidFill>
                          <a:schemeClr val="tx1"/>
                        </a:solidFill>
                        <a:effectLst/>
                        <a:latin typeface="Verdana" pitchFamily="34" charset="0"/>
                        <a:ea typeface="Times New Roman" pitchFamily="18" charset="0"/>
                        <a:cs typeface="Verdana"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80951" name="Rectangle 3"/>
          <p:cNvSpPr>
            <a:spLocks noChangeArrowheads="1"/>
          </p:cNvSpPr>
          <p:nvPr/>
        </p:nvSpPr>
        <p:spPr bwMode="auto">
          <a:xfrm>
            <a:off x="755650" y="4076700"/>
            <a:ext cx="7896225" cy="2093913"/>
          </a:xfrm>
          <a:prstGeom prst="rect">
            <a:avLst/>
          </a:prstGeom>
          <a:noFill/>
          <a:ln w="9525">
            <a:noFill/>
            <a:miter lim="800000"/>
            <a:headEnd/>
            <a:tailEnd/>
          </a:ln>
        </p:spPr>
        <p:txBody>
          <a:bodyPr lIns="92075" tIns="46038" rIns="92075" bIns="46038">
            <a:spAutoFit/>
          </a:bodyPr>
          <a:lstStyle/>
          <a:p>
            <a:pPr marL="355600" indent="-355600" defTabSz="685800" eaLnBrk="0" hangingPunct="0">
              <a:tabLst>
                <a:tab pos="355600" algn="l"/>
              </a:tabLst>
            </a:pPr>
            <a:r>
              <a:rPr lang="it-IT" sz="1000">
                <a:solidFill>
                  <a:schemeClr val="tx1"/>
                </a:solidFill>
              </a:rPr>
              <a:t>B.2.	Quale dei seguenti aspetti sono per Lei i due più importanti? (multipla, max  2 risposte)</a:t>
            </a:r>
          </a:p>
          <a:p>
            <a:pPr marL="812800" lvl="1" indent="-355600" defTabSz="685800" eaLnBrk="0" hangingPunct="0">
              <a:buFont typeface="Verdana" pitchFamily="34" charset="0"/>
              <a:buAutoNum type="arabicPeriod"/>
              <a:tabLst>
                <a:tab pos="355600" algn="l"/>
              </a:tabLst>
            </a:pPr>
            <a:r>
              <a:rPr lang="it-IT" sz="1000">
                <a:solidFill>
                  <a:schemeClr val="tx1"/>
                </a:solidFill>
              </a:rPr>
              <a:t>la rapidità con cui Acquedotto del Fiora ha effettuato l’intervento dopo la sua richiesta</a:t>
            </a:r>
          </a:p>
          <a:p>
            <a:pPr marL="812800" lvl="1" indent="-355600" defTabSz="685800" eaLnBrk="0" hangingPunct="0">
              <a:buFont typeface="Verdana" pitchFamily="34" charset="0"/>
              <a:buAutoNum type="arabicPeriod"/>
              <a:tabLst>
                <a:tab pos="355600" algn="l"/>
              </a:tabLst>
            </a:pPr>
            <a:r>
              <a:rPr lang="it-IT" sz="1000">
                <a:solidFill>
                  <a:schemeClr val="tx1"/>
                </a:solidFill>
              </a:rPr>
              <a:t>il rispetto degli orari degli appuntamenti da parte dei tecnici</a:t>
            </a:r>
          </a:p>
          <a:p>
            <a:pPr marL="812800" lvl="1" indent="-355600" defTabSz="685800" eaLnBrk="0" hangingPunct="0">
              <a:buFont typeface="Verdana" pitchFamily="34" charset="0"/>
              <a:buAutoNum type="arabicPeriod"/>
              <a:tabLst>
                <a:tab pos="355600" algn="l"/>
              </a:tabLst>
            </a:pPr>
            <a:r>
              <a:rPr lang="it-IT" sz="1000">
                <a:solidFill>
                  <a:schemeClr val="tx1"/>
                </a:solidFill>
              </a:rPr>
              <a:t>la cortesia dei tecnici che hanno svolto l’intervento</a:t>
            </a:r>
          </a:p>
          <a:p>
            <a:pPr marL="812800" lvl="1" indent="-355600" defTabSz="685800" eaLnBrk="0" hangingPunct="0">
              <a:buFont typeface="Verdana" pitchFamily="34" charset="0"/>
              <a:buAutoNum type="arabicPeriod"/>
              <a:tabLst>
                <a:tab pos="355600" algn="l"/>
              </a:tabLst>
            </a:pPr>
            <a:r>
              <a:rPr lang="it-IT" sz="1000">
                <a:solidFill>
                  <a:schemeClr val="tx1"/>
                </a:solidFill>
              </a:rPr>
              <a:t>la risolutività e l’efficacia dell’intervento</a:t>
            </a:r>
          </a:p>
          <a:p>
            <a:pPr marL="355600" indent="-355600" defTabSz="685800" eaLnBrk="0" hangingPunct="0">
              <a:tabLst>
                <a:tab pos="355600" algn="l"/>
              </a:tabLst>
            </a:pPr>
            <a:endParaRPr lang="it-IT" sz="1000">
              <a:solidFill>
                <a:schemeClr val="tx1"/>
              </a:solidFill>
              <a:latin typeface="Arial" charset="0"/>
              <a:cs typeface="Arial" charset="0"/>
            </a:endParaRPr>
          </a:p>
          <a:p>
            <a:pPr marL="355600" indent="-355600" defTabSz="685800" eaLnBrk="0" hangingPunct="0">
              <a:tabLst>
                <a:tab pos="355600" algn="l"/>
              </a:tabLst>
            </a:pPr>
            <a:r>
              <a:rPr lang="it-IT" sz="1000">
                <a:solidFill>
                  <a:schemeClr val="tx1"/>
                </a:solidFill>
                <a:latin typeface="Arial" charset="0"/>
                <a:cs typeface="Arial" charset="0"/>
              </a:rPr>
              <a:t>B.3.	Considerando complessivamente l’intervento tecnico ricevuto, che voto dà ad Acquedotto del Fiora su una scala da 1 a 10 dove 1 è il minimo della qualità e 10 il massimo?</a:t>
            </a:r>
          </a:p>
          <a:p>
            <a:pPr marL="355600" indent="-355600" defTabSz="685800" eaLnBrk="0" hangingPunct="0">
              <a:tabLst>
                <a:tab pos="355600" algn="l"/>
              </a:tabLst>
            </a:pPr>
            <a:endParaRPr lang="it-IT" sz="1000">
              <a:solidFill>
                <a:schemeClr val="tx1"/>
              </a:solidFill>
              <a:latin typeface="Arial" charset="0"/>
              <a:cs typeface="Arial" charset="0"/>
            </a:endParaRPr>
          </a:p>
          <a:p>
            <a:pPr marL="355600" indent="-355600" defTabSz="685800" eaLnBrk="0" hangingPunct="0">
              <a:tabLst>
                <a:tab pos="355600" algn="l"/>
              </a:tabLst>
            </a:pPr>
            <a:r>
              <a:rPr lang="it-IT" sz="1000">
                <a:solidFill>
                  <a:schemeClr val="tx1"/>
                </a:solidFill>
                <a:latin typeface="Arial" charset="0"/>
                <a:cs typeface="Arial" charset="0"/>
              </a:rPr>
              <a:t>B.4.	Sempre considerando l’intervento tecnico ricevuto ritiene che il servizio avuto da Acquedotto del Fiora …</a:t>
            </a:r>
          </a:p>
          <a:p>
            <a:pPr marL="355600" indent="-355600" defTabSz="685800" eaLnBrk="0" hangingPunct="0">
              <a:tabLst>
                <a:tab pos="355600" algn="l"/>
              </a:tabLst>
            </a:pPr>
            <a:r>
              <a:rPr lang="it-IT" sz="1000">
                <a:solidFill>
                  <a:schemeClr val="tx1"/>
                </a:solidFill>
                <a:latin typeface="Arial" charset="0"/>
                <a:cs typeface="Arial" charset="0"/>
              </a:rPr>
              <a:t>	[ 1] delude le sue aspettative</a:t>
            </a:r>
          </a:p>
          <a:p>
            <a:pPr marL="355600" indent="-355600" defTabSz="685800" eaLnBrk="0" hangingPunct="0">
              <a:tabLst>
                <a:tab pos="355600" algn="l"/>
              </a:tabLst>
            </a:pPr>
            <a:r>
              <a:rPr lang="it-IT" sz="1000">
                <a:solidFill>
                  <a:schemeClr val="tx1"/>
                </a:solidFill>
                <a:latin typeface="Arial" charset="0"/>
                <a:cs typeface="Arial" charset="0"/>
              </a:rPr>
              <a:t>	[ 2] è in linea con le sue aspettative</a:t>
            </a:r>
          </a:p>
          <a:p>
            <a:pPr marL="355600" indent="-355600" defTabSz="685800" eaLnBrk="0" hangingPunct="0">
              <a:tabLst>
                <a:tab pos="355600" algn="l"/>
              </a:tabLst>
            </a:pPr>
            <a:r>
              <a:rPr lang="it-IT" sz="1000">
                <a:solidFill>
                  <a:schemeClr val="tx1"/>
                </a:solidFill>
                <a:latin typeface="Arial" charset="0"/>
                <a:cs typeface="Arial" charset="0"/>
              </a:rPr>
              <a:t>	[ 3] supera le sue aspettative</a:t>
            </a:r>
          </a:p>
        </p:txBody>
      </p:sp>
    </p:spTree>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3" name="Rectangle 3"/>
          <p:cNvSpPr>
            <a:spLocks noChangeArrowheads="1"/>
          </p:cNvSpPr>
          <p:nvPr/>
        </p:nvSpPr>
        <p:spPr bwMode="auto">
          <a:xfrm>
            <a:off x="857250" y="404813"/>
            <a:ext cx="7967663" cy="6402387"/>
          </a:xfrm>
          <a:prstGeom prst="rect">
            <a:avLst/>
          </a:prstGeom>
          <a:noFill/>
          <a:ln w="9525">
            <a:noFill/>
            <a:miter lim="800000"/>
            <a:headEnd/>
            <a:tailEnd/>
          </a:ln>
        </p:spPr>
        <p:txBody>
          <a:bodyPr lIns="92075" tIns="46038" rIns="92075" bIns="46038">
            <a:spAutoFit/>
          </a:bodyPr>
          <a:lstStyle/>
          <a:p>
            <a:pPr marL="355600" indent="-355600" defTabSz="685800" eaLnBrk="0" hangingPunct="0">
              <a:tabLst>
                <a:tab pos="355600" algn="l"/>
              </a:tabLst>
            </a:pPr>
            <a:r>
              <a:rPr lang="it-IT" sz="1000" b="1">
                <a:solidFill>
                  <a:schemeClr val="tx1"/>
                </a:solidFill>
                <a:latin typeface="Arial" charset="0"/>
                <a:cs typeface="Arial" charset="0"/>
              </a:rPr>
              <a:t>DOMANDE  ANAGRAFICHE</a:t>
            </a:r>
          </a:p>
          <a:p>
            <a:pPr marL="355600" indent="-355600" defTabSz="685800" eaLnBrk="0" hangingPunct="0">
              <a:tabLst>
                <a:tab pos="355600" algn="l"/>
              </a:tabLst>
            </a:pPr>
            <a:endParaRPr lang="it-IT" sz="1000" b="1">
              <a:solidFill>
                <a:schemeClr val="tx1"/>
              </a:solidFill>
              <a:latin typeface="Arial" charset="0"/>
              <a:cs typeface="Arial" charset="0"/>
            </a:endParaRPr>
          </a:p>
          <a:p>
            <a:pPr marL="355600" indent="-355600" defTabSz="685800" eaLnBrk="0" hangingPunct="0">
              <a:tabLst>
                <a:tab pos="355600" algn="l"/>
              </a:tabLst>
            </a:pPr>
            <a:r>
              <a:rPr lang="it-IT" sz="1000">
                <a:solidFill>
                  <a:schemeClr val="tx1"/>
                </a:solidFill>
                <a:latin typeface="Arial" charset="0"/>
                <a:cs typeface="Arial" charset="0"/>
              </a:rPr>
              <a:t>Z.1. 	Abbiamo quasi finito. Qual è la sua professione? &lt;AMMESSO NON SA&gt;</a:t>
            </a:r>
          </a:p>
          <a:p>
            <a:pPr marL="355600" indent="-355600" defTabSz="685800">
              <a:buClr>
                <a:srgbClr val="000000"/>
              </a:buClr>
              <a:buSzPct val="100000"/>
              <a:buFont typeface="Times" pitchFamily="18" charset="0"/>
              <a:buNone/>
              <a:tabLst>
                <a:tab pos="355600" algn="l"/>
              </a:tabLst>
            </a:pPr>
            <a:r>
              <a:rPr lang="it-IT" sz="1000">
                <a:solidFill>
                  <a:srgbClr val="000000"/>
                </a:solidFill>
                <a:latin typeface="Arial" charset="0"/>
                <a:ea typeface="Times New Roman" pitchFamily="18" charset="0"/>
                <a:cs typeface="Arial" charset="0"/>
              </a:rPr>
              <a:t>	[ 1] Operaio</a:t>
            </a:r>
          </a:p>
          <a:p>
            <a:pPr marL="355600" indent="-355600" defTabSz="685800">
              <a:buClr>
                <a:srgbClr val="000000"/>
              </a:buClr>
              <a:buSzPct val="100000"/>
              <a:buFont typeface="Times" pitchFamily="18" charset="0"/>
              <a:buNone/>
              <a:tabLst>
                <a:tab pos="355600" algn="l"/>
              </a:tabLst>
            </a:pPr>
            <a:r>
              <a:rPr lang="it-IT" sz="1000">
                <a:solidFill>
                  <a:srgbClr val="000000"/>
                </a:solidFill>
                <a:latin typeface="Arial" charset="0"/>
                <a:ea typeface="Times New Roman" pitchFamily="18" charset="0"/>
                <a:cs typeface="Arial" charset="0"/>
              </a:rPr>
              <a:t>	[ 2] Impiegato/quadro</a:t>
            </a:r>
          </a:p>
          <a:p>
            <a:pPr marL="355600" indent="-355600" defTabSz="685800">
              <a:buClr>
                <a:srgbClr val="000000"/>
              </a:buClr>
              <a:buSzPct val="100000"/>
              <a:buFont typeface="Times" pitchFamily="18" charset="0"/>
              <a:buNone/>
              <a:tabLst>
                <a:tab pos="355600" algn="l"/>
              </a:tabLst>
            </a:pPr>
            <a:r>
              <a:rPr lang="it-IT" sz="1000">
                <a:solidFill>
                  <a:srgbClr val="000000"/>
                </a:solidFill>
                <a:latin typeface="Arial" charset="0"/>
                <a:ea typeface="Times New Roman" pitchFamily="18" charset="0"/>
                <a:cs typeface="Arial" charset="0"/>
              </a:rPr>
              <a:t>	[ 3] Insegnate/docente universitario</a:t>
            </a:r>
          </a:p>
          <a:p>
            <a:pPr marL="355600" indent="-355600" defTabSz="685800">
              <a:buClr>
                <a:srgbClr val="000000"/>
              </a:buClr>
              <a:buSzPct val="100000"/>
              <a:buFont typeface="Times" pitchFamily="18" charset="0"/>
              <a:buNone/>
              <a:tabLst>
                <a:tab pos="355600" algn="l"/>
              </a:tabLst>
            </a:pPr>
            <a:r>
              <a:rPr lang="it-IT" sz="1000">
                <a:solidFill>
                  <a:srgbClr val="000000"/>
                </a:solidFill>
                <a:latin typeface="Arial" charset="0"/>
                <a:ea typeface="Times New Roman" pitchFamily="18" charset="0"/>
                <a:cs typeface="Arial" charset="0"/>
              </a:rPr>
              <a:t>	[ 4] Dirigente </a:t>
            </a:r>
          </a:p>
          <a:p>
            <a:pPr marL="355600" indent="-355600" defTabSz="685800">
              <a:buClr>
                <a:srgbClr val="000000"/>
              </a:buClr>
              <a:buSzPct val="100000"/>
              <a:buFont typeface="Times" pitchFamily="18" charset="0"/>
              <a:buNone/>
              <a:tabLst>
                <a:tab pos="355600" algn="l"/>
              </a:tabLst>
            </a:pPr>
            <a:r>
              <a:rPr lang="it-IT" sz="1000">
                <a:solidFill>
                  <a:srgbClr val="000000"/>
                </a:solidFill>
                <a:latin typeface="Arial" charset="0"/>
                <a:ea typeface="Times New Roman" pitchFamily="18" charset="0"/>
                <a:cs typeface="Arial" charset="0"/>
              </a:rPr>
              <a:t>	[ 5] Imprenditore</a:t>
            </a:r>
          </a:p>
          <a:p>
            <a:pPr marL="355600" indent="-355600" defTabSz="685800">
              <a:buClr>
                <a:srgbClr val="000000"/>
              </a:buClr>
              <a:buSzPct val="100000"/>
              <a:buFont typeface="Times" pitchFamily="18" charset="0"/>
              <a:buNone/>
              <a:tabLst>
                <a:tab pos="355600" algn="l"/>
              </a:tabLst>
            </a:pPr>
            <a:r>
              <a:rPr lang="it-IT" sz="1000">
                <a:solidFill>
                  <a:srgbClr val="000000"/>
                </a:solidFill>
                <a:latin typeface="Arial" charset="0"/>
                <a:ea typeface="Times New Roman" pitchFamily="18" charset="0"/>
                <a:cs typeface="Arial" charset="0"/>
              </a:rPr>
              <a:t>	[ 6] Consulente/libero professionista </a:t>
            </a:r>
          </a:p>
          <a:p>
            <a:pPr marL="355600" indent="-355600" defTabSz="685800">
              <a:buClr>
                <a:srgbClr val="000000"/>
              </a:buClr>
              <a:buSzPct val="100000"/>
              <a:buFont typeface="Times" pitchFamily="18" charset="0"/>
              <a:buNone/>
              <a:tabLst>
                <a:tab pos="355600" algn="l"/>
              </a:tabLst>
            </a:pPr>
            <a:r>
              <a:rPr lang="it-IT" sz="1000">
                <a:solidFill>
                  <a:srgbClr val="000000"/>
                </a:solidFill>
                <a:latin typeface="Arial" charset="0"/>
                <a:ea typeface="Times New Roman" pitchFamily="18" charset="0"/>
                <a:cs typeface="Arial" charset="0"/>
              </a:rPr>
              <a:t>	[ 7] Commerciante	 </a:t>
            </a:r>
          </a:p>
          <a:p>
            <a:pPr marL="355600" indent="-355600" defTabSz="685800">
              <a:buClr>
                <a:srgbClr val="000000"/>
              </a:buClr>
              <a:buSzPct val="100000"/>
              <a:buFont typeface="Times" pitchFamily="18" charset="0"/>
              <a:buNone/>
              <a:tabLst>
                <a:tab pos="355600" algn="l"/>
              </a:tabLst>
            </a:pPr>
            <a:r>
              <a:rPr lang="it-IT" sz="1000">
                <a:solidFill>
                  <a:srgbClr val="000000"/>
                </a:solidFill>
                <a:latin typeface="Arial" charset="0"/>
                <a:ea typeface="Times New Roman" pitchFamily="18" charset="0"/>
                <a:cs typeface="Arial" charset="0"/>
              </a:rPr>
              <a:t>	[ 8] </a:t>
            </a:r>
            <a:r>
              <a:rPr lang="it-IT" sz="1000">
                <a:solidFill>
                  <a:srgbClr val="000000"/>
                </a:solidFill>
                <a:latin typeface="Arial" charset="0"/>
                <a:cs typeface="Arial" charset="0"/>
              </a:rPr>
              <a:t>Artigiano</a:t>
            </a:r>
          </a:p>
          <a:p>
            <a:pPr marL="355600" indent="-355600" defTabSz="685800">
              <a:buClr>
                <a:srgbClr val="000000"/>
              </a:buClr>
              <a:buSzPct val="100000"/>
              <a:buFont typeface="Times" pitchFamily="18" charset="0"/>
              <a:buNone/>
              <a:tabLst>
                <a:tab pos="355600" algn="l"/>
              </a:tabLst>
            </a:pPr>
            <a:r>
              <a:rPr lang="it-IT" sz="1000">
                <a:solidFill>
                  <a:srgbClr val="000000"/>
                </a:solidFill>
                <a:latin typeface="Arial" charset="0"/>
                <a:cs typeface="Arial" charset="0"/>
              </a:rPr>
              <a:t>	[ 9] Agricoltore</a:t>
            </a:r>
          </a:p>
          <a:p>
            <a:pPr marL="355600" indent="-355600" defTabSz="685800">
              <a:buClr>
                <a:srgbClr val="000000"/>
              </a:buClr>
              <a:buSzPct val="100000"/>
              <a:buFont typeface="Times" pitchFamily="18" charset="0"/>
              <a:buNone/>
              <a:tabLst>
                <a:tab pos="355600" algn="l"/>
              </a:tabLst>
            </a:pPr>
            <a:r>
              <a:rPr lang="it-IT" sz="1000">
                <a:solidFill>
                  <a:srgbClr val="000000"/>
                </a:solidFill>
                <a:latin typeface="Arial" charset="0"/>
                <a:cs typeface="Arial" charset="0"/>
              </a:rPr>
              <a:t>	[10] Altro autonomo</a:t>
            </a:r>
          </a:p>
          <a:p>
            <a:pPr marL="355600" indent="-355600" defTabSz="685800">
              <a:buClr>
                <a:srgbClr val="000000"/>
              </a:buClr>
              <a:buSzPct val="100000"/>
              <a:buFont typeface="Times" pitchFamily="18" charset="0"/>
              <a:buNone/>
              <a:tabLst>
                <a:tab pos="355600" algn="l"/>
              </a:tabLst>
            </a:pPr>
            <a:r>
              <a:rPr lang="it-IT" sz="1000">
                <a:solidFill>
                  <a:srgbClr val="000000"/>
                </a:solidFill>
                <a:latin typeface="Arial" charset="0"/>
                <a:cs typeface="Arial" charset="0"/>
              </a:rPr>
              <a:t>	[11] Disoccupato/in cerca di prima occupazione</a:t>
            </a:r>
          </a:p>
          <a:p>
            <a:pPr marL="355600" indent="-355600" defTabSz="685800">
              <a:buClr>
                <a:srgbClr val="000000"/>
              </a:buClr>
              <a:buSzPct val="100000"/>
              <a:buFont typeface="Times" pitchFamily="18" charset="0"/>
              <a:buNone/>
              <a:tabLst>
                <a:tab pos="355600" algn="l"/>
              </a:tabLst>
            </a:pPr>
            <a:r>
              <a:rPr lang="it-IT" sz="1000">
                <a:solidFill>
                  <a:srgbClr val="000000"/>
                </a:solidFill>
                <a:latin typeface="Arial" charset="0"/>
                <a:cs typeface="Arial" charset="0"/>
              </a:rPr>
              <a:t>	[12] Casalinga</a:t>
            </a:r>
          </a:p>
          <a:p>
            <a:pPr marL="355600" indent="-355600" defTabSz="685800">
              <a:buClr>
                <a:srgbClr val="000000"/>
              </a:buClr>
              <a:buSzPct val="100000"/>
              <a:buFont typeface="Times" pitchFamily="18" charset="0"/>
              <a:buNone/>
              <a:tabLst>
                <a:tab pos="355600" algn="l"/>
              </a:tabLst>
            </a:pPr>
            <a:r>
              <a:rPr lang="it-IT" sz="1000">
                <a:solidFill>
                  <a:srgbClr val="000000"/>
                </a:solidFill>
                <a:latin typeface="Arial" charset="0"/>
                <a:cs typeface="Arial" charset="0"/>
              </a:rPr>
              <a:t>	[13] Pensionato</a:t>
            </a:r>
          </a:p>
          <a:p>
            <a:pPr marL="355600" indent="-355600" defTabSz="685800">
              <a:buClr>
                <a:srgbClr val="000000"/>
              </a:buClr>
              <a:buSzPct val="100000"/>
              <a:buFont typeface="Times" pitchFamily="18" charset="0"/>
              <a:buNone/>
              <a:tabLst>
                <a:tab pos="355600" algn="l"/>
              </a:tabLst>
            </a:pPr>
            <a:r>
              <a:rPr lang="it-IT" sz="1000">
                <a:solidFill>
                  <a:srgbClr val="000000"/>
                </a:solidFill>
                <a:latin typeface="Arial" charset="0"/>
                <a:cs typeface="Arial" charset="0"/>
              </a:rPr>
              <a:t>	[14] Altro, in condizione non professionale [studente, benestante..]</a:t>
            </a:r>
          </a:p>
          <a:p>
            <a:pPr marL="355600" indent="-355600" defTabSz="685800" eaLnBrk="0" hangingPunct="0">
              <a:tabLst>
                <a:tab pos="355600" algn="l"/>
              </a:tabLst>
            </a:pPr>
            <a:r>
              <a:rPr lang="it-IT" sz="1000">
                <a:solidFill>
                  <a:schemeClr val="tx1"/>
                </a:solidFill>
                <a:latin typeface="Arial" charset="0"/>
                <a:cs typeface="Arial" charset="0"/>
              </a:rPr>
              <a:t> </a:t>
            </a:r>
          </a:p>
          <a:p>
            <a:pPr marL="355600" indent="-355600" defTabSz="685800" eaLnBrk="0" hangingPunct="0">
              <a:tabLst>
                <a:tab pos="355600" algn="l"/>
              </a:tabLst>
            </a:pPr>
            <a:r>
              <a:rPr lang="it-IT" sz="1000">
                <a:solidFill>
                  <a:schemeClr val="tx1"/>
                </a:solidFill>
                <a:latin typeface="Arial" charset="0"/>
                <a:cs typeface="Arial" charset="0"/>
              </a:rPr>
              <a:t>Z.2 	Il suo ultimo titolo di studio è: [LEGGERE]; &lt;AMMESSO NON SA&gt;</a:t>
            </a:r>
          </a:p>
          <a:p>
            <a:pPr marL="355600" indent="-355600" defTabSz="685800" eaLnBrk="0" hangingPunct="0">
              <a:tabLst>
                <a:tab pos="355600" algn="l"/>
              </a:tabLst>
            </a:pPr>
            <a:r>
              <a:rPr lang="it-IT" sz="1000">
                <a:solidFill>
                  <a:schemeClr val="tx1"/>
                </a:solidFill>
                <a:latin typeface="Arial" charset="0"/>
                <a:cs typeface="Arial" charset="0"/>
              </a:rPr>
              <a:t>	[1] Laurea o titolo superiore</a:t>
            </a:r>
          </a:p>
          <a:p>
            <a:pPr marL="355600" indent="-355600" defTabSz="685800" eaLnBrk="0" hangingPunct="0">
              <a:tabLst>
                <a:tab pos="355600" algn="l"/>
              </a:tabLst>
            </a:pPr>
            <a:r>
              <a:rPr lang="it-IT" sz="1000">
                <a:solidFill>
                  <a:schemeClr val="tx1"/>
                </a:solidFill>
                <a:latin typeface="Arial" charset="0"/>
                <a:cs typeface="Arial" charset="0"/>
              </a:rPr>
              <a:t>	[2] Diploma superiore </a:t>
            </a:r>
          </a:p>
          <a:p>
            <a:pPr marL="355600" indent="-355600" defTabSz="685800" eaLnBrk="0" hangingPunct="0">
              <a:tabLst>
                <a:tab pos="355600" algn="l"/>
              </a:tabLst>
            </a:pPr>
            <a:r>
              <a:rPr lang="it-IT" sz="1000">
                <a:solidFill>
                  <a:schemeClr val="tx1"/>
                </a:solidFill>
                <a:latin typeface="Arial" charset="0"/>
                <a:cs typeface="Arial" charset="0"/>
              </a:rPr>
              <a:t>	[3] Diploma inferiore </a:t>
            </a:r>
          </a:p>
          <a:p>
            <a:pPr marL="355600" indent="-355600" defTabSz="685800" eaLnBrk="0" hangingPunct="0">
              <a:tabLst>
                <a:tab pos="355600" algn="l"/>
              </a:tabLst>
            </a:pPr>
            <a:r>
              <a:rPr lang="it-IT" sz="1000">
                <a:solidFill>
                  <a:schemeClr val="tx1"/>
                </a:solidFill>
                <a:latin typeface="Arial" charset="0"/>
                <a:cs typeface="Arial" charset="0"/>
              </a:rPr>
              <a:t>	[4] Licenza elementare/nessuna scuola </a:t>
            </a:r>
          </a:p>
          <a:p>
            <a:pPr marL="355600" indent="-355600" defTabSz="685800" eaLnBrk="0" hangingPunct="0">
              <a:tabLst>
                <a:tab pos="355600" algn="l"/>
              </a:tabLst>
            </a:pPr>
            <a:endParaRPr lang="it-IT" sz="1000">
              <a:solidFill>
                <a:schemeClr val="tx1"/>
              </a:solidFill>
              <a:latin typeface="Arial" charset="0"/>
              <a:cs typeface="Arial" charset="0"/>
            </a:endParaRPr>
          </a:p>
          <a:p>
            <a:pPr marL="355600" indent="-355600" defTabSz="685800" eaLnBrk="0" hangingPunct="0">
              <a:tabLst>
                <a:tab pos="355600" algn="l"/>
              </a:tabLst>
            </a:pPr>
            <a:r>
              <a:rPr lang="it-IT" sz="1000">
                <a:solidFill>
                  <a:schemeClr val="tx1"/>
                </a:solidFill>
                <a:latin typeface="Arial" charset="0"/>
                <a:cs typeface="Arial" charset="0"/>
              </a:rPr>
              <a:t>Z.3. 	Qual è la sua età? &lt;AMMESSO NON SA&gt;</a:t>
            </a:r>
          </a:p>
          <a:p>
            <a:pPr marL="355600" indent="-355600" defTabSz="685800" eaLnBrk="0" hangingPunct="0">
              <a:tabLst>
                <a:tab pos="355600" algn="l"/>
              </a:tabLst>
            </a:pPr>
            <a:r>
              <a:rPr lang="it-IT" sz="1000">
                <a:solidFill>
                  <a:schemeClr val="tx1"/>
                </a:solidFill>
                <a:latin typeface="Arial" charset="0"/>
                <a:cs typeface="Arial" charset="0"/>
              </a:rPr>
              <a:t>	[1] Da 18 a 24 anni </a:t>
            </a:r>
          </a:p>
          <a:p>
            <a:pPr marL="355600" indent="-355600" defTabSz="685800" eaLnBrk="0" hangingPunct="0">
              <a:tabLst>
                <a:tab pos="355600" algn="l"/>
              </a:tabLst>
            </a:pPr>
            <a:r>
              <a:rPr lang="it-IT" sz="1000">
                <a:solidFill>
                  <a:schemeClr val="tx1"/>
                </a:solidFill>
                <a:latin typeface="Arial" charset="0"/>
                <a:cs typeface="Arial" charset="0"/>
              </a:rPr>
              <a:t>	[2] Da 25 a 34</a:t>
            </a:r>
          </a:p>
          <a:p>
            <a:pPr marL="355600" indent="-355600" defTabSz="685800" eaLnBrk="0" hangingPunct="0">
              <a:tabLst>
                <a:tab pos="355600" algn="l"/>
              </a:tabLst>
            </a:pPr>
            <a:r>
              <a:rPr lang="it-IT" sz="1000">
                <a:solidFill>
                  <a:schemeClr val="tx1"/>
                </a:solidFill>
                <a:latin typeface="Arial" charset="0"/>
                <a:cs typeface="Arial" charset="0"/>
              </a:rPr>
              <a:t>	[4] Da 35 a 44</a:t>
            </a:r>
          </a:p>
          <a:p>
            <a:pPr marL="355600" indent="-355600" defTabSz="685800" eaLnBrk="0" hangingPunct="0">
              <a:tabLst>
                <a:tab pos="355600" algn="l"/>
              </a:tabLst>
            </a:pPr>
            <a:r>
              <a:rPr lang="it-IT" sz="1000">
                <a:solidFill>
                  <a:schemeClr val="tx1"/>
                </a:solidFill>
                <a:latin typeface="Arial" charset="0"/>
                <a:cs typeface="Arial" charset="0"/>
              </a:rPr>
              <a:t>	[5] Da 45 a 54</a:t>
            </a:r>
          </a:p>
          <a:p>
            <a:pPr marL="355600" indent="-355600" defTabSz="685800" eaLnBrk="0" hangingPunct="0">
              <a:tabLst>
                <a:tab pos="355600" algn="l"/>
              </a:tabLst>
            </a:pPr>
            <a:r>
              <a:rPr lang="it-IT" sz="1000">
                <a:solidFill>
                  <a:schemeClr val="tx1"/>
                </a:solidFill>
                <a:latin typeface="Arial" charset="0"/>
                <a:cs typeface="Arial" charset="0"/>
              </a:rPr>
              <a:t>	[6] Da 55 a 64</a:t>
            </a:r>
          </a:p>
          <a:p>
            <a:pPr marL="355600" indent="-355600" defTabSz="685800" eaLnBrk="0" hangingPunct="0">
              <a:tabLst>
                <a:tab pos="355600" algn="l"/>
              </a:tabLst>
            </a:pPr>
            <a:r>
              <a:rPr lang="it-IT" sz="1000">
                <a:solidFill>
                  <a:schemeClr val="tx1"/>
                </a:solidFill>
                <a:latin typeface="Arial" charset="0"/>
                <a:cs typeface="Arial" charset="0"/>
              </a:rPr>
              <a:t>	[7] Da 65 a 74</a:t>
            </a:r>
          </a:p>
          <a:p>
            <a:pPr marL="355600" indent="-355600" defTabSz="685800" eaLnBrk="0" hangingPunct="0">
              <a:tabLst>
                <a:tab pos="355600" algn="l"/>
              </a:tabLst>
            </a:pPr>
            <a:r>
              <a:rPr lang="it-IT" sz="1000">
                <a:solidFill>
                  <a:schemeClr val="tx1"/>
                </a:solidFill>
                <a:latin typeface="Arial" charset="0"/>
                <a:cs typeface="Arial" charset="0"/>
              </a:rPr>
              <a:t>	[8] 75 e oltre</a:t>
            </a:r>
          </a:p>
          <a:p>
            <a:pPr marL="355600" indent="-355600" defTabSz="685800" eaLnBrk="0" hangingPunct="0">
              <a:tabLst>
                <a:tab pos="355600" algn="l"/>
              </a:tabLst>
            </a:pPr>
            <a:r>
              <a:rPr lang="it-IT" sz="1000">
                <a:solidFill>
                  <a:schemeClr val="tx1"/>
                </a:solidFill>
                <a:latin typeface="Arial" charset="0"/>
                <a:cs typeface="Arial" charset="0"/>
              </a:rPr>
              <a:t> </a:t>
            </a:r>
          </a:p>
          <a:p>
            <a:pPr marL="355600" indent="-355600" defTabSz="685800" eaLnBrk="0" hangingPunct="0">
              <a:tabLst>
                <a:tab pos="355600" algn="l"/>
              </a:tabLst>
            </a:pPr>
            <a:r>
              <a:rPr lang="it-IT" sz="1000">
                <a:solidFill>
                  <a:schemeClr val="tx1"/>
                </a:solidFill>
                <a:latin typeface="Arial" charset="0"/>
                <a:cs typeface="Arial" charset="0"/>
              </a:rPr>
              <a:t>Z.4. Sesso</a:t>
            </a:r>
          </a:p>
          <a:p>
            <a:pPr marL="355600" indent="-355600" defTabSz="685800" eaLnBrk="0" hangingPunct="0">
              <a:tabLst>
                <a:tab pos="355600" algn="l"/>
              </a:tabLst>
            </a:pPr>
            <a:r>
              <a:rPr lang="it-IT" sz="1000">
                <a:solidFill>
                  <a:schemeClr val="tx1"/>
                </a:solidFill>
                <a:latin typeface="Arial" charset="0"/>
                <a:cs typeface="Arial" charset="0"/>
              </a:rPr>
              <a:t>	[1] Maschio</a:t>
            </a:r>
          </a:p>
          <a:p>
            <a:pPr marL="355600" indent="-355600" defTabSz="685800" eaLnBrk="0" hangingPunct="0">
              <a:tabLst>
                <a:tab pos="355600" algn="l"/>
              </a:tabLst>
            </a:pPr>
            <a:r>
              <a:rPr lang="it-IT" sz="1000">
                <a:solidFill>
                  <a:schemeClr val="tx1"/>
                </a:solidFill>
                <a:latin typeface="Arial" charset="0"/>
                <a:cs typeface="Arial" charset="0"/>
              </a:rPr>
              <a:t>	[2] Femmina</a:t>
            </a:r>
          </a:p>
          <a:p>
            <a:pPr marL="355600" indent="-355600" defTabSz="685800" eaLnBrk="0" hangingPunct="0">
              <a:tabLst>
                <a:tab pos="355600" algn="l"/>
              </a:tabLst>
            </a:pPr>
            <a:r>
              <a:rPr lang="it-IT" sz="1000">
                <a:solidFill>
                  <a:schemeClr val="tx1"/>
                </a:solidFill>
                <a:latin typeface="Arial" charset="0"/>
                <a:cs typeface="Arial" charset="0"/>
              </a:rPr>
              <a:t> </a:t>
            </a:r>
          </a:p>
          <a:p>
            <a:pPr marL="355600" indent="-355600" defTabSz="685800" eaLnBrk="0" hangingPunct="0">
              <a:tabLst>
                <a:tab pos="355600" algn="l"/>
              </a:tabLst>
            </a:pPr>
            <a:r>
              <a:rPr lang="it-IT" sz="1000">
                <a:solidFill>
                  <a:schemeClr val="tx1"/>
                </a:solidFill>
                <a:latin typeface="Arial" charset="0"/>
                <a:cs typeface="Arial" charset="0"/>
              </a:rPr>
              <a:t>La ringrazio della collaborazione e le auguro una buona serata.</a:t>
            </a:r>
          </a:p>
          <a:p>
            <a:pPr marL="355600" indent="-355600" defTabSz="685800" eaLnBrk="0" hangingPunct="0">
              <a:tabLst>
                <a:tab pos="355600" algn="l"/>
              </a:tabLst>
            </a:pPr>
            <a:endParaRPr lang="it-IT" sz="1000">
              <a:solidFill>
                <a:schemeClr val="tx1"/>
              </a:solidFill>
              <a:latin typeface="Arial" charset="0"/>
              <a:cs typeface="Arial" charset="0"/>
            </a:endParaRPr>
          </a:p>
          <a:p>
            <a:pPr marL="355600" indent="-355600" defTabSz="685800" eaLnBrk="0" hangingPunct="0">
              <a:tabLst>
                <a:tab pos="355600" algn="l"/>
              </a:tabLst>
            </a:pPr>
            <a:endParaRPr lang="it-IT" sz="1000">
              <a:solidFill>
                <a:schemeClr val="tx1"/>
              </a:solidFill>
              <a:latin typeface="Arial" charset="0"/>
              <a:cs typeface="Arial" charset="0"/>
            </a:endParaRPr>
          </a:p>
          <a:p>
            <a:pPr marL="355600" indent="-355600" defTabSz="685800" eaLnBrk="0" hangingPunct="0">
              <a:tabLst>
                <a:tab pos="355600" algn="l"/>
              </a:tabLst>
            </a:pPr>
            <a:endParaRPr lang="it-IT" sz="1000">
              <a:solidFill>
                <a:schemeClr val="tx1"/>
              </a:solidFill>
              <a:latin typeface="Arial" charset="0"/>
              <a:cs typeface="Arial" charset="0"/>
            </a:endParaRPr>
          </a:p>
        </p:txBody>
      </p:sp>
      <p:sp>
        <p:nvSpPr>
          <p:cNvPr id="4" name="Rettangolo 3"/>
          <p:cNvSpPr/>
          <p:nvPr/>
        </p:nvSpPr>
        <p:spPr>
          <a:xfrm>
            <a:off x="714375" y="142875"/>
            <a:ext cx="8286750" cy="276225"/>
          </a:xfrm>
          <a:prstGeom prst="rect">
            <a:avLst/>
          </a:prstGeom>
        </p:spPr>
        <p:txBody>
          <a:bodyPr>
            <a:spAutoFit/>
          </a:bodyPr>
          <a:lstStyle/>
          <a:p>
            <a:pPr algn="ctr">
              <a:buClr>
                <a:srgbClr val="000000"/>
              </a:buClr>
              <a:buSzPct val="100000"/>
              <a:buFont typeface="Times" pitchFamily="18" charset="0"/>
              <a:buNone/>
              <a:defRPr/>
            </a:pPr>
            <a:r>
              <a:rPr lang="it-IT" sz="1200" b="1" dirty="0">
                <a:solidFill>
                  <a:schemeClr val="tx1"/>
                </a:solidFill>
                <a:latin typeface="+mn-lt"/>
              </a:rPr>
              <a:t>QUESTIONARIO CALL BACK INTERVENTO TECNICO</a:t>
            </a:r>
            <a:endParaRPr lang="it-IT" sz="1200" dirty="0">
              <a:solidFill>
                <a:schemeClr val="tx1"/>
              </a:solidFill>
              <a:latin typeface="+mn-lt"/>
            </a:endParaRPr>
          </a:p>
        </p:txBody>
      </p:sp>
    </p:spTree>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0"/>
          </p:nvPr>
        </p:nvSpPr>
        <p:spPr/>
        <p:txBody>
          <a:bodyPr/>
          <a:lstStyle/>
          <a:p>
            <a:pPr>
              <a:defRPr/>
            </a:pPr>
            <a:fld id="{4D33F7EF-6891-4D6C-8E63-57405871FDDD}" type="slidenum">
              <a:rPr lang="it-IT" smtClean="0">
                <a:solidFill>
                  <a:srgbClr val="000000"/>
                </a:solidFill>
              </a:rPr>
              <a:pPr>
                <a:defRPr/>
              </a:pPr>
              <a:t>175</a:t>
            </a:fld>
            <a:endParaRPr lang="it-IT">
              <a:solidFill>
                <a:srgbClr val="000000"/>
              </a:solidFill>
            </a:endParaRPr>
          </a:p>
        </p:txBody>
      </p:sp>
      <p:sp>
        <p:nvSpPr>
          <p:cNvPr id="382978" name="Rectangle 2"/>
          <p:cNvSpPr>
            <a:spLocks noChangeArrowheads="1"/>
          </p:cNvSpPr>
          <p:nvPr/>
        </p:nvSpPr>
        <p:spPr bwMode="auto">
          <a:xfrm>
            <a:off x="755650" y="333375"/>
            <a:ext cx="8064500" cy="4246563"/>
          </a:xfrm>
          <a:prstGeom prst="rect">
            <a:avLst/>
          </a:prstGeom>
          <a:noFill/>
          <a:ln w="9525">
            <a:noFill/>
            <a:miter lim="800000"/>
            <a:headEnd/>
            <a:tailEnd/>
          </a:ln>
        </p:spPr>
        <p:txBody>
          <a:bodyPr anchor="ctr">
            <a:spAutoFit/>
          </a:bodyPr>
          <a:lstStyle/>
          <a:p>
            <a:pPr algn="just">
              <a:tabLst>
                <a:tab pos="252413" algn="l"/>
              </a:tabLst>
            </a:pPr>
            <a:r>
              <a:rPr lang="it-IT" sz="1000">
                <a:solidFill>
                  <a:srgbClr val="000000"/>
                </a:solidFill>
                <a:ea typeface="Calibri" pitchFamily="34" charset="0"/>
                <a:cs typeface="Arial" charset="0"/>
              </a:rPr>
              <a:t>Vorrei parlare con il signor/la sig.ra &lt;”</a:t>
            </a:r>
            <a:r>
              <a:rPr lang="it-IT" sz="1000" i="1">
                <a:solidFill>
                  <a:srgbClr val="000000"/>
                </a:solidFill>
                <a:ea typeface="Calibri" pitchFamily="34" charset="0"/>
                <a:cs typeface="Arial" charset="0"/>
              </a:rPr>
              <a:t>inserire nome da database</a:t>
            </a:r>
            <a:r>
              <a:rPr lang="it-IT" sz="1000">
                <a:solidFill>
                  <a:srgbClr val="000000"/>
                </a:solidFill>
                <a:ea typeface="Calibri" pitchFamily="34" charset="0"/>
                <a:cs typeface="Arial" charset="0"/>
              </a:rPr>
              <a:t>”&gt; che recentemente ha telefonato al Call Center SEGNALAZIONE GUASTI di Acquedotto del Fiora spa.</a:t>
            </a:r>
          </a:p>
          <a:p>
            <a:pPr algn="just" eaLnBrk="0" hangingPunct="0">
              <a:buFontTx/>
              <a:buChar char="•"/>
              <a:tabLst>
                <a:tab pos="252413" algn="l"/>
              </a:tabLst>
            </a:pPr>
            <a:r>
              <a:rPr lang="it-IT" sz="1000">
                <a:solidFill>
                  <a:srgbClr val="000000"/>
                </a:solidFill>
                <a:ea typeface="Calibri" pitchFamily="34" charset="0"/>
                <a:cs typeface="Arial" charset="0"/>
              </a:rPr>
              <a:t>Sono io</a:t>
            </a:r>
          </a:p>
          <a:p>
            <a:pPr algn="just" eaLnBrk="0" hangingPunct="0">
              <a:buFontTx/>
              <a:buChar char="•"/>
              <a:tabLst>
                <a:tab pos="252413" algn="l"/>
              </a:tabLst>
            </a:pPr>
            <a:r>
              <a:rPr lang="it-IT" sz="1000">
                <a:solidFill>
                  <a:srgbClr val="000000"/>
                </a:solidFill>
                <a:ea typeface="Calibri" pitchFamily="34" charset="0"/>
                <a:cs typeface="Arial" charset="0"/>
              </a:rPr>
              <a:t>Passa l’interessato </a:t>
            </a:r>
            <a:r>
              <a:rPr lang="it-IT" sz="1000" i="1">
                <a:solidFill>
                  <a:srgbClr val="000000"/>
                </a:solidFill>
                <a:ea typeface="Calibri" pitchFamily="34" charset="0"/>
                <a:cs typeface="Arial" charset="0"/>
              </a:rPr>
              <a:t>à presentazione</a:t>
            </a:r>
            <a:endParaRPr lang="it-IT" sz="1000">
              <a:solidFill>
                <a:srgbClr val="000000"/>
              </a:solidFill>
              <a:ea typeface="Calibri" pitchFamily="34" charset="0"/>
              <a:cs typeface="Arial" charset="0"/>
            </a:endParaRPr>
          </a:p>
          <a:p>
            <a:pPr algn="just" eaLnBrk="0" hangingPunct="0">
              <a:buFontTx/>
              <a:buChar char="•"/>
              <a:tabLst>
                <a:tab pos="252413" algn="l"/>
              </a:tabLst>
            </a:pPr>
            <a:r>
              <a:rPr lang="it-IT" sz="1000">
                <a:solidFill>
                  <a:srgbClr val="000000"/>
                </a:solidFill>
                <a:ea typeface="Calibri" pitchFamily="34" charset="0"/>
                <a:cs typeface="Arial" charset="0"/>
              </a:rPr>
              <a:t>Appuntamento</a:t>
            </a:r>
          </a:p>
          <a:p>
            <a:pPr algn="just" eaLnBrk="0" hangingPunct="0">
              <a:tabLst>
                <a:tab pos="252413" algn="l"/>
              </a:tabLst>
            </a:pPr>
            <a:endParaRPr lang="it-IT" sz="1000" b="1" i="1">
              <a:solidFill>
                <a:srgbClr val="000000"/>
              </a:solidFill>
              <a:ea typeface="Calibri" pitchFamily="34" charset="0"/>
            </a:endParaRPr>
          </a:p>
          <a:p>
            <a:pPr algn="just" eaLnBrk="0" hangingPunct="0">
              <a:tabLst>
                <a:tab pos="252413" algn="l"/>
              </a:tabLst>
            </a:pPr>
            <a:r>
              <a:rPr lang="it-IT" sz="1000" b="1" i="1">
                <a:solidFill>
                  <a:srgbClr val="000000"/>
                </a:solidFill>
                <a:ea typeface="Calibri" pitchFamily="34" charset="0"/>
              </a:rPr>
              <a:t>SEZIONE A – MOTIVI E MODALITA’ DI CONTATTO</a:t>
            </a:r>
            <a:endParaRPr lang="it-IT" sz="1000">
              <a:solidFill>
                <a:srgbClr val="000000"/>
              </a:solidFill>
              <a:ea typeface="Calibri" pitchFamily="34" charset="0"/>
              <a:cs typeface="Arial" charset="0"/>
            </a:endParaRPr>
          </a:p>
          <a:p>
            <a:pPr algn="just" eaLnBrk="0" hangingPunct="0">
              <a:tabLst>
                <a:tab pos="252413" algn="l"/>
              </a:tabLst>
            </a:pPr>
            <a:r>
              <a:rPr lang="it-IT" sz="1000">
                <a:solidFill>
                  <a:srgbClr val="000000"/>
                </a:solidFill>
              </a:rPr>
              <a:t>Parliamo del suo contatto più recente avvenuto presso CALL CENTER SEGNALAZIONE GUASTI di Acquedotto del Fiora spa.</a:t>
            </a:r>
          </a:p>
          <a:p>
            <a:pPr algn="just" eaLnBrk="0" hangingPunct="0">
              <a:tabLst>
                <a:tab pos="252413" algn="l"/>
              </a:tabLst>
            </a:pPr>
            <a:r>
              <a:rPr lang="it-IT" sz="1000">
                <a:solidFill>
                  <a:srgbClr val="000000"/>
                </a:solidFill>
              </a:rPr>
              <a:t> </a:t>
            </a:r>
          </a:p>
          <a:p>
            <a:pPr algn="just" eaLnBrk="0" hangingPunct="0">
              <a:tabLst>
                <a:tab pos="252413" algn="l"/>
              </a:tabLst>
            </a:pPr>
            <a:r>
              <a:rPr lang="it-IT" sz="1000">
                <a:solidFill>
                  <a:srgbClr val="000000"/>
                </a:solidFill>
              </a:rPr>
              <a:t>A.1. Per quali motivi ha chiamato il  CC guasti? [NON LEGGERE; MULTIPLA] </a:t>
            </a:r>
          </a:p>
          <a:p>
            <a:pPr eaLnBrk="0" hangingPunct="0">
              <a:tabLst>
                <a:tab pos="252413" algn="l"/>
              </a:tabLst>
            </a:pPr>
            <a:r>
              <a:rPr lang="it-IT" sz="1000">
                <a:solidFill>
                  <a:srgbClr val="000000"/>
                </a:solidFill>
              </a:rPr>
              <a:t>	[1]Segnalazione di guasti</a:t>
            </a:r>
            <a:br>
              <a:rPr lang="it-IT" sz="1000">
                <a:solidFill>
                  <a:srgbClr val="000000"/>
                </a:solidFill>
              </a:rPr>
            </a:br>
            <a:r>
              <a:rPr lang="it-IT" sz="1000">
                <a:solidFill>
                  <a:srgbClr val="000000"/>
                </a:solidFill>
              </a:rPr>
              <a:t>	[2]Richiesta informazioni sui guasti</a:t>
            </a:r>
            <a:br>
              <a:rPr lang="it-IT" sz="1000">
                <a:solidFill>
                  <a:srgbClr val="000000"/>
                </a:solidFill>
              </a:rPr>
            </a:br>
            <a:r>
              <a:rPr lang="it-IT" sz="1000">
                <a:solidFill>
                  <a:srgbClr val="000000"/>
                </a:solidFill>
              </a:rPr>
              <a:t>	[3] Altro [SPECIFICARE]</a:t>
            </a:r>
          </a:p>
          <a:p>
            <a:pPr algn="just" eaLnBrk="0" hangingPunct="0">
              <a:tabLst>
                <a:tab pos="252413" algn="l"/>
              </a:tabLst>
            </a:pPr>
            <a:r>
              <a:rPr lang="it-IT" sz="1000">
                <a:solidFill>
                  <a:srgbClr val="000000"/>
                </a:solidFill>
              </a:rPr>
              <a:t>A.2 Dove ha reperito il numero per contattare il CC SEGNALAZIONE GUASTI di Acquedotto del Fiora al quale ha telefonato? &lt;</a:t>
            </a:r>
            <a:r>
              <a:rPr lang="it-IT" sz="1000" i="1">
                <a:solidFill>
                  <a:srgbClr val="000000"/>
                </a:solidFill>
              </a:rPr>
              <a:t> AMMESSO NON SA/NON RICORDA</a:t>
            </a:r>
            <a:r>
              <a:rPr lang="it-IT" sz="1000">
                <a:solidFill>
                  <a:srgbClr val="000000"/>
                </a:solidFill>
              </a:rPr>
              <a:t>&gt;; [</a:t>
            </a:r>
            <a:r>
              <a:rPr lang="it-IT" sz="1000" i="1">
                <a:solidFill>
                  <a:srgbClr val="000000"/>
                </a:solidFill>
              </a:rPr>
              <a:t>NON LEGGERE; MULTIPLA</a:t>
            </a:r>
            <a:r>
              <a:rPr lang="it-IT" sz="1000">
                <a:solidFill>
                  <a:srgbClr val="000000"/>
                </a:solidFill>
              </a:rPr>
              <a:t>]</a:t>
            </a:r>
          </a:p>
          <a:p>
            <a:pPr algn="just" eaLnBrk="0" hangingPunct="0">
              <a:buFontTx/>
              <a:buChar char="•"/>
              <a:tabLst>
                <a:tab pos="252413" algn="l"/>
              </a:tabLst>
            </a:pPr>
            <a:r>
              <a:rPr lang="it-IT" sz="1000">
                <a:solidFill>
                  <a:srgbClr val="000000"/>
                </a:solidFill>
              </a:rPr>
              <a:t>bolletta</a:t>
            </a:r>
          </a:p>
          <a:p>
            <a:pPr algn="just" eaLnBrk="0" hangingPunct="0">
              <a:buFontTx/>
              <a:buChar char="•"/>
              <a:tabLst>
                <a:tab pos="252413" algn="l"/>
              </a:tabLst>
            </a:pPr>
            <a:r>
              <a:rPr lang="it-IT" sz="1000">
                <a:solidFill>
                  <a:srgbClr val="000000"/>
                </a:solidFill>
              </a:rPr>
              <a:t>pagine gialle</a:t>
            </a:r>
          </a:p>
          <a:p>
            <a:pPr algn="just" eaLnBrk="0" hangingPunct="0">
              <a:buFontTx/>
              <a:buChar char="•"/>
              <a:tabLst>
                <a:tab pos="252413" algn="l"/>
              </a:tabLst>
            </a:pPr>
            <a:r>
              <a:rPr lang="it-IT" sz="1000">
                <a:solidFill>
                  <a:srgbClr val="000000"/>
                </a:solidFill>
              </a:rPr>
              <a:t>sito internet Acquedotto del Fiora</a:t>
            </a:r>
          </a:p>
          <a:p>
            <a:pPr algn="just" eaLnBrk="0" hangingPunct="0">
              <a:buFontTx/>
              <a:buChar char="•"/>
              <a:tabLst>
                <a:tab pos="252413" algn="l"/>
              </a:tabLst>
            </a:pPr>
            <a:r>
              <a:rPr lang="it-IT" sz="1000">
                <a:solidFill>
                  <a:srgbClr val="000000"/>
                </a:solidFill>
              </a:rPr>
              <a:t>altro (specificare)</a:t>
            </a:r>
          </a:p>
          <a:p>
            <a:pPr algn="just" eaLnBrk="0" hangingPunct="0">
              <a:tabLst>
                <a:tab pos="252413" algn="l"/>
              </a:tabLst>
            </a:pPr>
            <a:endParaRPr lang="it-IT" sz="1000">
              <a:solidFill>
                <a:srgbClr val="000000"/>
              </a:solidFill>
            </a:endParaRPr>
          </a:p>
          <a:p>
            <a:pPr algn="just">
              <a:tabLst>
                <a:tab pos="252413" algn="l"/>
              </a:tabLst>
            </a:pPr>
            <a:r>
              <a:rPr lang="it-IT" sz="1000" b="1" i="1">
                <a:solidFill>
                  <a:srgbClr val="000000"/>
                </a:solidFill>
              </a:rPr>
              <a:t>SEZIONE E CUSTOMER SATISFACTION CALL CENTER SEGNALAZIONE GUASTI</a:t>
            </a:r>
            <a:endParaRPr lang="it-IT" sz="1000">
              <a:solidFill>
                <a:srgbClr val="000000"/>
              </a:solidFill>
            </a:endParaRPr>
          </a:p>
          <a:p>
            <a:pPr algn="just" eaLnBrk="0" hangingPunct="0">
              <a:tabLst>
                <a:tab pos="252413" algn="l"/>
              </a:tabLst>
            </a:pPr>
            <a:r>
              <a:rPr lang="it-IT" sz="1000">
                <a:solidFill>
                  <a:srgbClr val="000000"/>
                </a:solidFill>
              </a:rPr>
              <a:t>E.3.	Le citerò ora alcuni aspetti relativi al </a:t>
            </a:r>
            <a:r>
              <a:rPr lang="it-IT" sz="1000" b="1">
                <a:solidFill>
                  <a:srgbClr val="000000"/>
                </a:solidFill>
              </a:rPr>
              <a:t>servizio telefonico di segnalazione guasti </a:t>
            </a:r>
            <a:r>
              <a:rPr lang="it-IT" sz="1000">
                <a:solidFill>
                  <a:srgbClr val="000000"/>
                </a:solidFill>
              </a:rPr>
              <a:t>che lei ha contattato. Per ognuno degli aspetti mi dovrebbe dire, quanto è stato soddisfatto (utilizzando una scala di tipo scolastico da 1 a 10, dove 1=per nulla soddisfatto e 10=totalmente soddisfatto)	</a:t>
            </a:r>
          </a:p>
          <a:p>
            <a:pPr algn="just" eaLnBrk="0" hangingPunct="0">
              <a:tabLst>
                <a:tab pos="252413" algn="l"/>
              </a:tabLst>
            </a:pPr>
            <a:r>
              <a:rPr lang="it-IT" sz="1000">
                <a:solidFill>
                  <a:srgbClr val="000000"/>
                </a:solidFill>
              </a:rPr>
              <a:t>	</a:t>
            </a:r>
          </a:p>
          <a:p>
            <a:pPr algn="just" eaLnBrk="0" hangingPunct="0">
              <a:tabLst>
                <a:tab pos="252413" algn="l"/>
              </a:tabLst>
            </a:pPr>
            <a:endParaRPr lang="it-IT" sz="1000"/>
          </a:p>
          <a:p>
            <a:pPr algn="just" eaLnBrk="0" hangingPunct="0">
              <a:tabLst>
                <a:tab pos="252413" algn="l"/>
              </a:tabLst>
            </a:pPr>
            <a:endParaRPr lang="it-IT" sz="1000">
              <a:solidFill>
                <a:srgbClr val="000000"/>
              </a:solidFill>
            </a:endParaRPr>
          </a:p>
        </p:txBody>
      </p:sp>
      <p:graphicFrame>
        <p:nvGraphicFramePr>
          <p:cNvPr id="4" name="Tabella 3"/>
          <p:cNvGraphicFramePr>
            <a:graphicFrameLocks noGrp="1"/>
          </p:cNvGraphicFramePr>
          <p:nvPr/>
        </p:nvGraphicFramePr>
        <p:xfrm>
          <a:off x="827088" y="4208463"/>
          <a:ext cx="7705352" cy="1818505"/>
        </p:xfrm>
        <a:graphic>
          <a:graphicData uri="http://schemas.openxmlformats.org/drawingml/2006/table">
            <a:tbl>
              <a:tblPr/>
              <a:tblGrid>
                <a:gridCol w="5532047"/>
                <a:gridCol w="2173305"/>
              </a:tblGrid>
              <a:tr h="619904">
                <a:tc>
                  <a:txBody>
                    <a:bodyPr/>
                    <a:lstStyle/>
                    <a:p>
                      <a:pPr marL="22225" algn="ctr">
                        <a:lnSpc>
                          <a:spcPct val="115000"/>
                        </a:lnSpc>
                        <a:spcAft>
                          <a:spcPts val="0"/>
                        </a:spcAft>
                      </a:pPr>
                      <a:r>
                        <a:rPr lang="it-IT" sz="1000" b="1" dirty="0">
                          <a:solidFill>
                            <a:schemeClr val="tx1"/>
                          </a:solidFill>
                          <a:latin typeface="Verdana"/>
                          <a:ea typeface="Calibri"/>
                          <a:cs typeface="Verdana"/>
                        </a:rPr>
                        <a:t>Aspetto della relazione telefonica per la segnalazione dei guasti</a:t>
                      </a:r>
                      <a:endParaRPr lang="it-IT" sz="1100" dirty="0">
                        <a:solidFill>
                          <a:schemeClr val="tx1"/>
                        </a:solidFill>
                        <a:latin typeface="Calibri"/>
                        <a:ea typeface="Calibri"/>
                        <a:cs typeface="Times New Roman"/>
                      </a:endParaRPr>
                    </a:p>
                    <a:p>
                      <a:pPr marL="22225" algn="ctr">
                        <a:lnSpc>
                          <a:spcPct val="115000"/>
                        </a:lnSpc>
                        <a:spcAft>
                          <a:spcPts val="0"/>
                        </a:spcAft>
                      </a:pPr>
                      <a:r>
                        <a:rPr lang="it-IT" sz="1000" b="1" i="1" dirty="0">
                          <a:solidFill>
                            <a:schemeClr val="tx1"/>
                          </a:solidFill>
                          <a:latin typeface="Verdana"/>
                          <a:ea typeface="Calibri"/>
                          <a:cs typeface="Verdana"/>
                        </a:rPr>
                        <a:t>(leggere gli aspetti con rotazione)</a:t>
                      </a:r>
                      <a:endParaRPr lang="it-IT" sz="1100" dirty="0">
                        <a:solidFill>
                          <a:schemeClr val="tx1"/>
                        </a:solidFill>
                        <a:latin typeface="Calibri"/>
                        <a:ea typeface="Calibri"/>
                        <a:cs typeface="Times New Roman"/>
                      </a:endParaRPr>
                    </a:p>
                  </a:txBody>
                  <a:tcPr marL="42745" marR="427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975" indent="-53975" algn="ctr">
                        <a:lnSpc>
                          <a:spcPct val="115000"/>
                        </a:lnSpc>
                        <a:spcAft>
                          <a:spcPts val="0"/>
                        </a:spcAft>
                      </a:pPr>
                      <a:r>
                        <a:rPr lang="it-IT" sz="1000" b="1">
                          <a:solidFill>
                            <a:schemeClr val="tx1"/>
                          </a:solidFill>
                          <a:latin typeface="Verdana"/>
                          <a:ea typeface="Calibri"/>
                          <a:cs typeface="Verdana"/>
                        </a:rPr>
                        <a:t>Quanto è stato soddisfatto di…. ?</a:t>
                      </a:r>
                      <a:endParaRPr lang="it-IT" sz="1100">
                        <a:solidFill>
                          <a:schemeClr val="tx1"/>
                        </a:solidFill>
                        <a:latin typeface="Calibri"/>
                        <a:ea typeface="Calibri"/>
                        <a:cs typeface="Times New Roman"/>
                      </a:endParaRPr>
                    </a:p>
                  </a:txBody>
                  <a:tcPr marL="42745" marR="427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4683">
                <a:tc>
                  <a:txBody>
                    <a:bodyPr/>
                    <a:lstStyle/>
                    <a:p>
                      <a:pPr marL="21590">
                        <a:lnSpc>
                          <a:spcPct val="115000"/>
                        </a:lnSpc>
                        <a:spcAft>
                          <a:spcPts val="0"/>
                        </a:spcAft>
                      </a:pPr>
                      <a:r>
                        <a:rPr lang="it-IT" sz="1000" b="0" dirty="0" smtClean="0">
                          <a:solidFill>
                            <a:schemeClr val="tx1"/>
                          </a:solidFill>
                          <a:latin typeface="Verdana"/>
                          <a:ea typeface="Calibri"/>
                          <a:cs typeface="Verdana"/>
                        </a:rPr>
                        <a:t>La facilità di trovare libera la linea </a:t>
                      </a:r>
                      <a:endParaRPr lang="it-IT" sz="1100" b="0" strike="sngStrike" dirty="0">
                        <a:solidFill>
                          <a:schemeClr val="tx1"/>
                        </a:solidFill>
                        <a:latin typeface="Calibri"/>
                        <a:ea typeface="Calibri"/>
                        <a:cs typeface="Times New Roman"/>
                      </a:endParaRPr>
                    </a:p>
                  </a:txBody>
                  <a:tcPr marL="42745" marR="427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975" indent="-53975" algn="ctr">
                        <a:lnSpc>
                          <a:spcPct val="115000"/>
                        </a:lnSpc>
                        <a:spcAft>
                          <a:spcPts val="0"/>
                        </a:spcAft>
                      </a:pPr>
                      <a:endParaRPr lang="it-IT" sz="1000">
                        <a:solidFill>
                          <a:schemeClr val="tx1"/>
                        </a:solidFill>
                        <a:latin typeface="Verdana"/>
                        <a:ea typeface="Calibri"/>
                        <a:cs typeface="Verdana"/>
                      </a:endParaRPr>
                    </a:p>
                  </a:txBody>
                  <a:tcPr marL="42745" marR="427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2792">
                <a:tc>
                  <a:txBody>
                    <a:bodyPr/>
                    <a:lstStyle/>
                    <a:p>
                      <a:pPr marL="21590">
                        <a:lnSpc>
                          <a:spcPct val="115000"/>
                        </a:lnSpc>
                        <a:spcAft>
                          <a:spcPts val="0"/>
                        </a:spcAft>
                      </a:pPr>
                      <a:r>
                        <a:rPr lang="it-IT" sz="1000" b="0" dirty="0">
                          <a:solidFill>
                            <a:schemeClr val="tx1"/>
                          </a:solidFill>
                          <a:latin typeface="Verdana"/>
                          <a:ea typeface="Calibri"/>
                          <a:cs typeface="Verdana"/>
                        </a:rPr>
                        <a:t>i tempi di attesa al telefono per parlare con l’operatore</a:t>
                      </a:r>
                      <a:endParaRPr lang="it-IT" sz="1100" b="0" dirty="0">
                        <a:solidFill>
                          <a:schemeClr val="tx1"/>
                        </a:solidFill>
                        <a:latin typeface="Calibri"/>
                        <a:ea typeface="Calibri"/>
                        <a:cs typeface="Times New Roman"/>
                      </a:endParaRPr>
                    </a:p>
                  </a:txBody>
                  <a:tcPr marL="42745" marR="427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975" indent="-53975" algn="ctr">
                        <a:lnSpc>
                          <a:spcPct val="115000"/>
                        </a:lnSpc>
                        <a:spcAft>
                          <a:spcPts val="0"/>
                        </a:spcAft>
                      </a:pPr>
                      <a:endParaRPr lang="it-IT" sz="1000">
                        <a:solidFill>
                          <a:schemeClr val="tx1"/>
                        </a:solidFill>
                        <a:latin typeface="Verdana"/>
                        <a:ea typeface="Calibri"/>
                        <a:cs typeface="Verdana"/>
                      </a:endParaRPr>
                    </a:p>
                  </a:txBody>
                  <a:tcPr marL="42745" marR="427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1760">
                <a:tc>
                  <a:txBody>
                    <a:bodyPr/>
                    <a:lstStyle/>
                    <a:p>
                      <a:pPr marL="21590">
                        <a:lnSpc>
                          <a:spcPct val="115000"/>
                        </a:lnSpc>
                        <a:spcAft>
                          <a:spcPts val="0"/>
                        </a:spcAft>
                      </a:pPr>
                      <a:r>
                        <a:rPr lang="it-IT" sz="1000" b="0" dirty="0" smtClean="0">
                          <a:solidFill>
                            <a:schemeClr val="tx1"/>
                          </a:solidFill>
                          <a:latin typeface="Verdana"/>
                          <a:ea typeface="Calibri"/>
                          <a:cs typeface="Times New Roman"/>
                        </a:rPr>
                        <a:t>la</a:t>
                      </a:r>
                      <a:r>
                        <a:rPr lang="it-IT" sz="1000" b="0" baseline="0" dirty="0" smtClean="0">
                          <a:solidFill>
                            <a:schemeClr val="tx1"/>
                          </a:solidFill>
                          <a:latin typeface="Verdana"/>
                          <a:ea typeface="Calibri"/>
                          <a:cs typeface="Times New Roman"/>
                        </a:rPr>
                        <a:t> facilità di seguire le indicazioni date dal risponditore automatico</a:t>
                      </a:r>
                      <a:endParaRPr lang="it-IT" sz="1100" b="0" dirty="0">
                        <a:solidFill>
                          <a:schemeClr val="tx1"/>
                        </a:solidFill>
                        <a:latin typeface="Calibri"/>
                        <a:ea typeface="Calibri"/>
                        <a:cs typeface="Times New Roman"/>
                      </a:endParaRPr>
                    </a:p>
                  </a:txBody>
                  <a:tcPr marL="42745" marR="427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975" indent="-53975" algn="ctr">
                        <a:lnSpc>
                          <a:spcPct val="115000"/>
                        </a:lnSpc>
                        <a:spcAft>
                          <a:spcPts val="0"/>
                        </a:spcAft>
                      </a:pPr>
                      <a:endParaRPr lang="it-IT" sz="1000" dirty="0">
                        <a:solidFill>
                          <a:schemeClr val="tx1"/>
                        </a:solidFill>
                        <a:latin typeface="Verdana"/>
                        <a:ea typeface="Calibri"/>
                        <a:cs typeface="Verdana"/>
                      </a:endParaRPr>
                    </a:p>
                  </a:txBody>
                  <a:tcPr marL="42745" marR="427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4683">
                <a:tc>
                  <a:txBody>
                    <a:bodyPr/>
                    <a:lstStyle/>
                    <a:p>
                      <a:pPr marL="21590">
                        <a:lnSpc>
                          <a:spcPct val="115000"/>
                        </a:lnSpc>
                        <a:spcAft>
                          <a:spcPts val="0"/>
                        </a:spcAft>
                      </a:pPr>
                      <a:r>
                        <a:rPr lang="it-IT" sz="1100" dirty="0" smtClean="0">
                          <a:solidFill>
                            <a:schemeClr val="tx1"/>
                          </a:solidFill>
                          <a:latin typeface="Calibri"/>
                          <a:ea typeface="Calibri"/>
                          <a:cs typeface="Times New Roman"/>
                        </a:rPr>
                        <a:t>la chiarezza e le correttezza delle informazioni fornite dall’addetto che le ha risposto al telefono</a:t>
                      </a:r>
                      <a:endParaRPr lang="it-IT" sz="1100" dirty="0">
                        <a:solidFill>
                          <a:schemeClr val="tx1"/>
                        </a:solidFill>
                        <a:latin typeface="Calibri"/>
                        <a:ea typeface="Calibri"/>
                        <a:cs typeface="Times New Roman"/>
                      </a:endParaRPr>
                    </a:p>
                  </a:txBody>
                  <a:tcPr marL="42745" marR="427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975" indent="-53975" algn="ctr">
                        <a:lnSpc>
                          <a:spcPct val="115000"/>
                        </a:lnSpc>
                        <a:spcAft>
                          <a:spcPts val="0"/>
                        </a:spcAft>
                      </a:pPr>
                      <a:endParaRPr lang="it-IT" sz="1000" dirty="0">
                        <a:solidFill>
                          <a:schemeClr val="tx1"/>
                        </a:solidFill>
                        <a:latin typeface="Verdana"/>
                        <a:ea typeface="Calibri"/>
                        <a:cs typeface="Verdana"/>
                      </a:endParaRPr>
                    </a:p>
                  </a:txBody>
                  <a:tcPr marL="42745" marR="427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4683">
                <a:tc>
                  <a:txBody>
                    <a:bodyPr/>
                    <a:lstStyle/>
                    <a:p>
                      <a:pPr marL="21590">
                        <a:lnSpc>
                          <a:spcPct val="115000"/>
                        </a:lnSpc>
                        <a:spcAft>
                          <a:spcPts val="0"/>
                        </a:spcAft>
                      </a:pPr>
                      <a:r>
                        <a:rPr lang="it-IT" sz="1000" dirty="0">
                          <a:solidFill>
                            <a:schemeClr val="tx1"/>
                          </a:solidFill>
                          <a:latin typeface="Verdana"/>
                          <a:ea typeface="Calibri"/>
                          <a:cs typeface="Verdana"/>
                        </a:rPr>
                        <a:t>la cortesia dell’operatore che ha risposto al telefono</a:t>
                      </a:r>
                      <a:endParaRPr lang="it-IT" sz="1100" dirty="0">
                        <a:solidFill>
                          <a:schemeClr val="tx1"/>
                        </a:solidFill>
                        <a:latin typeface="Calibri"/>
                        <a:ea typeface="Calibri"/>
                        <a:cs typeface="Times New Roman"/>
                      </a:endParaRPr>
                    </a:p>
                  </a:txBody>
                  <a:tcPr marL="42745" marR="427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975" indent="-53975" algn="ctr">
                        <a:lnSpc>
                          <a:spcPct val="115000"/>
                        </a:lnSpc>
                        <a:spcAft>
                          <a:spcPts val="0"/>
                        </a:spcAft>
                      </a:pPr>
                      <a:endParaRPr lang="it-IT" sz="1000" dirty="0">
                        <a:solidFill>
                          <a:schemeClr val="tx1"/>
                        </a:solidFill>
                        <a:latin typeface="Verdana"/>
                        <a:ea typeface="Calibri"/>
                        <a:cs typeface="Verdana"/>
                      </a:endParaRPr>
                    </a:p>
                  </a:txBody>
                  <a:tcPr marL="42745" marR="427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82980" name="Rettangolo 4"/>
          <p:cNvSpPr>
            <a:spLocks noChangeArrowheads="1"/>
          </p:cNvSpPr>
          <p:nvPr/>
        </p:nvSpPr>
        <p:spPr bwMode="auto">
          <a:xfrm>
            <a:off x="714375" y="142875"/>
            <a:ext cx="8286750" cy="276225"/>
          </a:xfrm>
          <a:prstGeom prst="rect">
            <a:avLst/>
          </a:prstGeom>
          <a:noFill/>
          <a:ln w="9525">
            <a:noFill/>
            <a:miter lim="800000"/>
            <a:headEnd/>
            <a:tailEnd/>
          </a:ln>
        </p:spPr>
        <p:txBody>
          <a:bodyPr>
            <a:spAutoFit/>
          </a:bodyPr>
          <a:lstStyle/>
          <a:p>
            <a:pPr algn="ctr">
              <a:buClr>
                <a:srgbClr val="000000"/>
              </a:buClr>
              <a:buSzPct val="100000"/>
              <a:buFont typeface="Times" pitchFamily="18" charset="0"/>
              <a:buNone/>
            </a:pPr>
            <a:r>
              <a:rPr lang="it-IT" sz="1200" b="1">
                <a:solidFill>
                  <a:srgbClr val="000000"/>
                </a:solidFill>
              </a:rPr>
              <a:t>QUESTIONARIO CALL BACK SEGNALAZIONE GUASTI</a:t>
            </a:r>
            <a:endParaRPr lang="it-IT" sz="1200">
              <a:solidFill>
                <a:srgbClr val="000000"/>
              </a:solidFill>
            </a:endParaRPr>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0"/>
          </p:nvPr>
        </p:nvSpPr>
        <p:spPr/>
        <p:txBody>
          <a:bodyPr/>
          <a:lstStyle/>
          <a:p>
            <a:pPr>
              <a:defRPr/>
            </a:pPr>
            <a:fld id="{C2AC0E4A-E6BC-418C-A53E-B8F87D2CADD3}" type="slidenum">
              <a:rPr lang="it-IT" smtClean="0">
                <a:solidFill>
                  <a:srgbClr val="000000"/>
                </a:solidFill>
              </a:rPr>
              <a:pPr>
                <a:defRPr/>
              </a:pPr>
              <a:t>176</a:t>
            </a:fld>
            <a:endParaRPr lang="it-IT">
              <a:solidFill>
                <a:srgbClr val="000000"/>
              </a:solidFill>
            </a:endParaRPr>
          </a:p>
        </p:txBody>
      </p:sp>
      <p:sp>
        <p:nvSpPr>
          <p:cNvPr id="3" name="Rectangle 3"/>
          <p:cNvSpPr>
            <a:spLocks noChangeArrowheads="1"/>
          </p:cNvSpPr>
          <p:nvPr/>
        </p:nvSpPr>
        <p:spPr bwMode="auto">
          <a:xfrm>
            <a:off x="900113" y="663575"/>
            <a:ext cx="7848600" cy="3908425"/>
          </a:xfrm>
          <a:prstGeom prst="rect">
            <a:avLst/>
          </a:prstGeom>
          <a:noFill/>
          <a:ln w="9525">
            <a:noFill/>
            <a:miter lim="800000"/>
            <a:headEnd/>
            <a:tailEnd/>
          </a:ln>
          <a:effectLst/>
        </p:spPr>
        <p:txBody>
          <a:bodyPr anchor="ctr">
            <a:spAutoFit/>
          </a:bodyPr>
          <a:lstStyle/>
          <a:p>
            <a:pPr marL="355600" indent="-355600" defTabSz="685800" eaLnBrk="0" hangingPunct="0">
              <a:tabLst>
                <a:tab pos="355600" algn="l"/>
              </a:tabLst>
              <a:defRPr/>
            </a:pPr>
            <a:r>
              <a:rPr lang="it-IT" sz="1000" dirty="0">
                <a:solidFill>
                  <a:schemeClr val="tx1"/>
                </a:solidFill>
              </a:rPr>
              <a:t>E.4.</a:t>
            </a:r>
            <a:r>
              <a:rPr lang="it-IT" sz="1000" dirty="0">
                <a:solidFill>
                  <a:schemeClr val="tx1"/>
                </a:solidFill>
              </a:rPr>
              <a:t>	Quale dei seguenti aspetti sono per Lei i due più importanti? (multipla, </a:t>
            </a:r>
            <a:r>
              <a:rPr lang="it-IT" sz="1000" dirty="0" err="1">
                <a:solidFill>
                  <a:schemeClr val="tx1"/>
                </a:solidFill>
              </a:rPr>
              <a:t>max</a:t>
            </a:r>
            <a:r>
              <a:rPr lang="it-IT" sz="1000" dirty="0">
                <a:solidFill>
                  <a:schemeClr val="tx1"/>
                </a:solidFill>
              </a:rPr>
              <a:t>  2 risposte)</a:t>
            </a:r>
          </a:p>
          <a:p>
            <a:pPr marL="228600" indent="-228600" fontAlgn="ctr">
              <a:buFont typeface="+mj-lt"/>
              <a:buAutoNum type="arabicPeriod"/>
              <a:defRPr/>
            </a:pPr>
            <a:r>
              <a:rPr lang="it-IT" sz="1000" dirty="0">
                <a:solidFill>
                  <a:schemeClr val="tx1"/>
                </a:solidFill>
                <a:ea typeface="Calibri" pitchFamily="34" charset="0"/>
                <a:cs typeface="Verdana" pitchFamily="34" charset="0"/>
              </a:rPr>
              <a:t>La facilità di trovare libera la linea </a:t>
            </a:r>
          </a:p>
          <a:p>
            <a:pPr marL="228600" indent="-228600" fontAlgn="ctr">
              <a:buFont typeface="+mj-lt"/>
              <a:buAutoNum type="arabicPeriod"/>
              <a:defRPr/>
            </a:pPr>
            <a:r>
              <a:rPr lang="it-IT" sz="1000" dirty="0">
                <a:solidFill>
                  <a:schemeClr val="tx1"/>
                </a:solidFill>
                <a:ea typeface="Calibri" pitchFamily="34" charset="0"/>
                <a:cs typeface="Verdana" pitchFamily="34" charset="0"/>
              </a:rPr>
              <a:t>i tempi di attesa al telefono per parlare con l’operatore</a:t>
            </a:r>
          </a:p>
          <a:p>
            <a:pPr marL="228600" indent="-228600" fontAlgn="ctr">
              <a:buFont typeface="+mj-lt"/>
              <a:buAutoNum type="arabicPeriod"/>
              <a:defRPr/>
            </a:pPr>
            <a:r>
              <a:rPr lang="it-IT" sz="1000" dirty="0">
                <a:solidFill>
                  <a:schemeClr val="tx1"/>
                </a:solidFill>
                <a:ea typeface="Calibri" pitchFamily="34" charset="0"/>
                <a:cs typeface="Verdana" pitchFamily="34" charset="0"/>
              </a:rPr>
              <a:t>la facilità di seguire le indicazioni date dal risponditore automatico</a:t>
            </a:r>
          </a:p>
          <a:p>
            <a:pPr marL="228600" indent="-228600" fontAlgn="ctr">
              <a:buFont typeface="+mj-lt"/>
              <a:buAutoNum type="arabicPeriod"/>
              <a:defRPr/>
            </a:pPr>
            <a:r>
              <a:rPr lang="it-IT" sz="1000" dirty="0">
                <a:solidFill>
                  <a:schemeClr val="tx1"/>
                </a:solidFill>
                <a:ea typeface="Calibri" pitchFamily="34" charset="0"/>
                <a:cs typeface="Verdana" pitchFamily="34" charset="0"/>
              </a:rPr>
              <a:t>la chiarezza e le correttezza delle informazioni fornite dall’addetto che le ha risposto al telefono</a:t>
            </a:r>
          </a:p>
          <a:p>
            <a:pPr marL="228600" indent="-228600" fontAlgn="ctr">
              <a:buFont typeface="+mj-lt"/>
              <a:buAutoNum type="arabicPeriod"/>
              <a:defRPr/>
            </a:pPr>
            <a:r>
              <a:rPr lang="it-IT" sz="1000" dirty="0">
                <a:solidFill>
                  <a:schemeClr val="tx1"/>
                </a:solidFill>
                <a:ea typeface="Calibri" pitchFamily="34" charset="0"/>
                <a:cs typeface="Verdana" pitchFamily="34" charset="0"/>
              </a:rPr>
              <a:t>la cortesia dell’operatore </a:t>
            </a:r>
            <a:r>
              <a:rPr lang="it-IT" sz="1000" dirty="0">
                <a:solidFill>
                  <a:srgbClr val="000000"/>
                </a:solidFill>
                <a:ea typeface="Calibri" pitchFamily="34" charset="0"/>
                <a:cs typeface="Verdana" pitchFamily="34" charset="0"/>
              </a:rPr>
              <a:t>che ha risposto al telefono</a:t>
            </a:r>
          </a:p>
          <a:p>
            <a:pPr algn="just" eaLnBrk="0" hangingPunct="0">
              <a:tabLst>
                <a:tab pos="384175" algn="l"/>
                <a:tab pos="571500" algn="l"/>
              </a:tabLst>
              <a:defRPr/>
            </a:pPr>
            <a:endParaRPr lang="it-IT" sz="1000" dirty="0">
              <a:solidFill>
                <a:srgbClr val="000000"/>
              </a:solidFill>
              <a:ea typeface="Calibri" pitchFamily="34" charset="0"/>
              <a:cs typeface="Verdana" pitchFamily="34" charset="0"/>
            </a:endParaRPr>
          </a:p>
          <a:p>
            <a:pPr algn="just" eaLnBrk="0" hangingPunct="0">
              <a:tabLst>
                <a:tab pos="384175" algn="l"/>
                <a:tab pos="571500" algn="l"/>
              </a:tabLst>
              <a:defRPr/>
            </a:pPr>
            <a:endParaRPr lang="it-IT" sz="1000" dirty="0">
              <a:solidFill>
                <a:srgbClr val="000000"/>
              </a:solidFill>
              <a:ea typeface="Calibri" pitchFamily="34" charset="0"/>
              <a:cs typeface="Verdana" pitchFamily="34" charset="0"/>
            </a:endParaRPr>
          </a:p>
          <a:p>
            <a:pPr algn="just" eaLnBrk="0" hangingPunct="0">
              <a:tabLst>
                <a:tab pos="384175" algn="l"/>
                <a:tab pos="571500" algn="l"/>
              </a:tabLst>
              <a:defRPr/>
            </a:pPr>
            <a:r>
              <a:rPr lang="it-IT" sz="1000" dirty="0">
                <a:solidFill>
                  <a:srgbClr val="000000"/>
                </a:solidFill>
                <a:ea typeface="Calibri" pitchFamily="34" charset="0"/>
                <a:cs typeface="Verdana" pitchFamily="34" charset="0"/>
              </a:rPr>
              <a:t>E.5.</a:t>
            </a:r>
            <a:r>
              <a:rPr lang="it-IT" sz="1000" dirty="0">
                <a:solidFill>
                  <a:srgbClr val="000000"/>
                </a:solidFill>
                <a:ea typeface="Calibri" pitchFamily="34" charset="0"/>
                <a:cs typeface="Verdana" pitchFamily="34" charset="0"/>
              </a:rPr>
              <a:t>	Considerando complessivamente </a:t>
            </a:r>
            <a:r>
              <a:rPr lang="it-IT" sz="1000" b="1" dirty="0">
                <a:solidFill>
                  <a:srgbClr val="000000"/>
                </a:solidFill>
                <a:ea typeface="Calibri" pitchFamily="34" charset="0"/>
                <a:cs typeface="Verdana" pitchFamily="34" charset="0"/>
              </a:rPr>
              <a:t>la relazione telefonica per la segnalazione guasti</a:t>
            </a:r>
            <a:r>
              <a:rPr lang="it-IT" sz="1000" dirty="0">
                <a:solidFill>
                  <a:srgbClr val="000000"/>
                </a:solidFill>
                <a:ea typeface="Calibri" pitchFamily="34" charset="0"/>
                <a:cs typeface="Verdana" pitchFamily="34" charset="0"/>
              </a:rPr>
              <a:t>, negli ultimi 6 mesi, che voto dà ad </a:t>
            </a:r>
            <a:r>
              <a:rPr lang="it-IT" sz="1000" dirty="0">
                <a:solidFill>
                  <a:srgbClr val="000000"/>
                </a:solidFill>
                <a:cs typeface="Arial" pitchFamily="34" charset="0"/>
              </a:rPr>
              <a:t>Acquedotto del </a:t>
            </a:r>
            <a:r>
              <a:rPr lang="it-IT" sz="1000" dirty="0" err="1">
                <a:solidFill>
                  <a:srgbClr val="000000"/>
                </a:solidFill>
                <a:cs typeface="Arial" pitchFamily="34" charset="0"/>
              </a:rPr>
              <a:t>Fiora</a:t>
            </a:r>
            <a:r>
              <a:rPr lang="it-IT" sz="1000" dirty="0">
                <a:solidFill>
                  <a:srgbClr val="000000"/>
                </a:solidFill>
                <a:cs typeface="Arial" pitchFamily="34" charset="0"/>
              </a:rPr>
              <a:t> spa </a:t>
            </a:r>
            <a:r>
              <a:rPr lang="it-IT" sz="1000" dirty="0">
                <a:solidFill>
                  <a:srgbClr val="000000"/>
                </a:solidFill>
                <a:ea typeface="Calibri" pitchFamily="34" charset="0"/>
                <a:cs typeface="Verdana" pitchFamily="34" charset="0"/>
              </a:rPr>
              <a:t>su una scala da 1 a 10 dove 1 è il minimo della qualità e 10 il massimo?</a:t>
            </a:r>
          </a:p>
          <a:p>
            <a:pPr algn="just" eaLnBrk="0" hangingPunct="0">
              <a:tabLst>
                <a:tab pos="384175" algn="l"/>
                <a:tab pos="571500" algn="l"/>
              </a:tabLst>
              <a:defRPr/>
            </a:pPr>
            <a:endParaRPr lang="it-IT" sz="1000" dirty="0">
              <a:solidFill>
                <a:srgbClr val="000000"/>
              </a:solidFill>
            </a:endParaRPr>
          </a:p>
          <a:p>
            <a:pPr>
              <a:defRPr/>
            </a:pPr>
            <a:r>
              <a:rPr lang="it-IT" sz="1000" dirty="0">
                <a:solidFill>
                  <a:srgbClr val="000000"/>
                </a:solidFill>
                <a:ea typeface="Calibri" pitchFamily="34" charset="0"/>
                <a:cs typeface="Verdana" pitchFamily="34" charset="0"/>
              </a:rPr>
              <a:t>E.6. </a:t>
            </a:r>
            <a:r>
              <a:rPr lang="it-IT" sz="1000" dirty="0">
                <a:solidFill>
                  <a:srgbClr val="000000"/>
                </a:solidFill>
                <a:ea typeface="Calibri" pitchFamily="34" charset="0"/>
                <a:cs typeface="Verdana" pitchFamily="34" charset="0"/>
              </a:rPr>
              <a:t>Sempre considerando gli aspetti di relazione telefonica per la </a:t>
            </a:r>
            <a:r>
              <a:rPr lang="it-IT" sz="1000" b="1" dirty="0">
                <a:solidFill>
                  <a:srgbClr val="000000"/>
                </a:solidFill>
                <a:ea typeface="Calibri" pitchFamily="34" charset="0"/>
                <a:cs typeface="Verdana" pitchFamily="34" charset="0"/>
              </a:rPr>
              <a:t>segnalazione guasti</a:t>
            </a:r>
            <a:r>
              <a:rPr lang="it-IT" sz="1000" dirty="0">
                <a:solidFill>
                  <a:srgbClr val="000000"/>
                </a:solidFill>
                <a:ea typeface="Calibri" pitchFamily="34" charset="0"/>
                <a:cs typeface="Verdana" pitchFamily="34" charset="0"/>
              </a:rPr>
              <a:t>, ritiene che il </a:t>
            </a:r>
            <a:r>
              <a:rPr lang="it-IT" sz="1000" dirty="0" err="1">
                <a:solidFill>
                  <a:srgbClr val="000000"/>
                </a:solidFill>
                <a:ea typeface="Calibri" pitchFamily="34" charset="0"/>
                <a:cs typeface="Verdana" pitchFamily="34" charset="0"/>
              </a:rPr>
              <a:t>servizio…</a:t>
            </a:r>
            <a:endParaRPr lang="it-IT" sz="1000" dirty="0">
              <a:solidFill>
                <a:srgbClr val="000000"/>
              </a:solidFill>
              <a:ea typeface="Calibri" pitchFamily="34" charset="0"/>
              <a:cs typeface="Verdana" pitchFamily="34" charset="0"/>
            </a:endParaRPr>
          </a:p>
          <a:p>
            <a:pPr>
              <a:defRPr/>
            </a:pPr>
            <a:r>
              <a:rPr lang="it-IT" sz="1000" dirty="0">
                <a:solidFill>
                  <a:srgbClr val="000000"/>
                </a:solidFill>
                <a:ea typeface="Calibri" pitchFamily="34" charset="0"/>
                <a:cs typeface="Verdana" pitchFamily="34" charset="0"/>
              </a:rPr>
              <a:t>1. delude le sue aspettative</a:t>
            </a:r>
          </a:p>
          <a:p>
            <a:pPr>
              <a:defRPr/>
            </a:pPr>
            <a:r>
              <a:rPr lang="it-IT" sz="1000" dirty="0">
                <a:solidFill>
                  <a:srgbClr val="000000"/>
                </a:solidFill>
                <a:ea typeface="Calibri" pitchFamily="34" charset="0"/>
                <a:cs typeface="Verdana" pitchFamily="34" charset="0"/>
              </a:rPr>
              <a:t>2. è in linea con le sue aspettative</a:t>
            </a:r>
          </a:p>
          <a:p>
            <a:pPr>
              <a:defRPr/>
            </a:pPr>
            <a:r>
              <a:rPr lang="it-IT" sz="1000" dirty="0">
                <a:solidFill>
                  <a:srgbClr val="000000"/>
                </a:solidFill>
                <a:ea typeface="Calibri" pitchFamily="34" charset="0"/>
                <a:cs typeface="Verdana" pitchFamily="34" charset="0"/>
              </a:rPr>
              <a:t>3. supera le sue aspettative</a:t>
            </a:r>
          </a:p>
          <a:p>
            <a:pPr>
              <a:defRPr/>
            </a:pPr>
            <a:endParaRPr lang="it-IT" sz="1000" dirty="0">
              <a:solidFill>
                <a:srgbClr val="000000"/>
              </a:solidFill>
            </a:endParaRPr>
          </a:p>
          <a:p>
            <a:pPr algn="just">
              <a:tabLst>
                <a:tab pos="384175" algn="l"/>
                <a:tab pos="571500" algn="l"/>
              </a:tabLst>
              <a:defRPr/>
            </a:pPr>
            <a:r>
              <a:rPr lang="it-IT" sz="1000" dirty="0">
                <a:solidFill>
                  <a:srgbClr val="000000"/>
                </a:solidFill>
              </a:rPr>
              <a:t>E.7. </a:t>
            </a:r>
            <a:r>
              <a:rPr lang="it-IT" sz="1000" dirty="0">
                <a:solidFill>
                  <a:srgbClr val="000000"/>
                </a:solidFill>
              </a:rPr>
              <a:t>Passando invece all’aspetto tecnico di gestione della sua segnalazione </a:t>
            </a:r>
            <a:r>
              <a:rPr lang="it-IT" sz="1000" dirty="0">
                <a:solidFill>
                  <a:srgbClr val="000000"/>
                </a:solidFill>
                <a:ea typeface="Times New Roman" pitchFamily="18" charset="0"/>
                <a:sym typeface="Symbol" pitchFamily="18" charset="2"/>
              </a:rPr>
              <a:t>di un guasto (perdita idrica, rottura di un contatore, </a:t>
            </a:r>
            <a:r>
              <a:rPr lang="it-IT" sz="1000" dirty="0" err="1">
                <a:solidFill>
                  <a:srgbClr val="000000"/>
                </a:solidFill>
                <a:ea typeface="Times New Roman" pitchFamily="18" charset="0"/>
                <a:sym typeface="Symbol" pitchFamily="18" charset="2"/>
              </a:rPr>
              <a:t>sversamento</a:t>
            </a:r>
            <a:r>
              <a:rPr lang="it-IT" sz="1000" dirty="0">
                <a:solidFill>
                  <a:srgbClr val="000000"/>
                </a:solidFill>
                <a:ea typeface="Times New Roman" pitchFamily="18" charset="0"/>
                <a:sym typeface="Symbol" pitchFamily="18" charset="2"/>
              </a:rPr>
              <a:t> fognario ecc.) mi dovrebbe dire, quanto è stato soddisfatto della rapidità con cui Acquedotto del Fiora ha effettuato l’intervento e quanto considera quell’aspetto importante (utilizzando una scala di tipo scolastico da 1 a 10, dove 1=per nulla soddisfatto o per nulla importante e 10=totalmente soddisfatto o assolutamente importante)</a:t>
            </a:r>
          </a:p>
          <a:p>
            <a:pPr algn="just">
              <a:tabLst>
                <a:tab pos="384175" algn="l"/>
                <a:tab pos="571500" algn="l"/>
              </a:tabLst>
              <a:defRPr/>
            </a:pPr>
            <a:endParaRPr lang="it-IT" sz="1000" b="1" dirty="0">
              <a:solidFill>
                <a:srgbClr val="FF0000"/>
              </a:solidFill>
              <a:ea typeface="Times New Roman" pitchFamily="18" charset="0"/>
              <a:sym typeface="Symbol" pitchFamily="18" charset="2"/>
            </a:endParaRPr>
          </a:p>
          <a:p>
            <a:pPr algn="just">
              <a:tabLst>
                <a:tab pos="384175" algn="l"/>
                <a:tab pos="571500" algn="l"/>
              </a:tabLst>
              <a:defRPr/>
            </a:pPr>
            <a:endParaRPr lang="it-IT" sz="1000" b="1" dirty="0">
              <a:solidFill>
                <a:srgbClr val="FF0000"/>
              </a:solidFill>
              <a:ea typeface="Times New Roman" pitchFamily="18" charset="0"/>
              <a:sym typeface="Symbol" pitchFamily="18" charset="2"/>
            </a:endParaRPr>
          </a:p>
          <a:p>
            <a:pPr algn="just">
              <a:tabLst>
                <a:tab pos="384175" algn="l"/>
                <a:tab pos="571500" algn="l"/>
              </a:tabLst>
              <a:defRPr/>
            </a:pPr>
            <a:endParaRPr lang="it-IT" sz="1000" b="1" dirty="0">
              <a:solidFill>
                <a:srgbClr val="FF0000"/>
              </a:solidFill>
              <a:ea typeface="Times New Roman" pitchFamily="18" charset="0"/>
              <a:sym typeface="Symbol" pitchFamily="18" charset="2"/>
            </a:endParaRPr>
          </a:p>
          <a:p>
            <a:pPr algn="just" eaLnBrk="0" hangingPunct="0">
              <a:tabLst>
                <a:tab pos="384175" algn="l"/>
                <a:tab pos="571500" algn="l"/>
              </a:tabLst>
              <a:defRPr/>
            </a:pPr>
            <a:endParaRPr lang="it-IT" sz="1000" dirty="0">
              <a:solidFill>
                <a:srgbClr val="000000"/>
              </a:solidFill>
            </a:endParaRPr>
          </a:p>
        </p:txBody>
      </p:sp>
      <p:sp>
        <p:nvSpPr>
          <p:cNvPr id="384003" name="Rettangolo 3"/>
          <p:cNvSpPr>
            <a:spLocks noChangeArrowheads="1"/>
          </p:cNvSpPr>
          <p:nvPr/>
        </p:nvSpPr>
        <p:spPr bwMode="auto">
          <a:xfrm>
            <a:off x="714375" y="31750"/>
            <a:ext cx="8286750" cy="276225"/>
          </a:xfrm>
          <a:prstGeom prst="rect">
            <a:avLst/>
          </a:prstGeom>
          <a:noFill/>
          <a:ln w="9525">
            <a:noFill/>
            <a:miter lim="800000"/>
            <a:headEnd/>
            <a:tailEnd/>
          </a:ln>
        </p:spPr>
        <p:txBody>
          <a:bodyPr>
            <a:spAutoFit/>
          </a:bodyPr>
          <a:lstStyle/>
          <a:p>
            <a:pPr algn="ctr">
              <a:buClr>
                <a:srgbClr val="000000"/>
              </a:buClr>
              <a:buSzPct val="100000"/>
              <a:buFont typeface="Times" pitchFamily="18" charset="0"/>
              <a:buNone/>
            </a:pPr>
            <a:r>
              <a:rPr lang="it-IT" sz="1200" b="1">
                <a:solidFill>
                  <a:srgbClr val="000000"/>
                </a:solidFill>
              </a:rPr>
              <a:t>QUESTIONARIO CALL BACK SEGNALAZIONE GUASTI</a:t>
            </a:r>
            <a:endParaRPr lang="it-IT" sz="1200">
              <a:solidFill>
                <a:srgbClr val="000000"/>
              </a:solidFill>
            </a:endParaRPr>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0"/>
          </p:nvPr>
        </p:nvSpPr>
        <p:spPr/>
        <p:txBody>
          <a:bodyPr/>
          <a:lstStyle/>
          <a:p>
            <a:pPr>
              <a:defRPr/>
            </a:pPr>
            <a:fld id="{39F8CFA3-B901-48C4-8549-62996D91FCCB}" type="slidenum">
              <a:rPr lang="it-IT" smtClean="0">
                <a:solidFill>
                  <a:srgbClr val="000000"/>
                </a:solidFill>
              </a:rPr>
              <a:pPr>
                <a:defRPr/>
              </a:pPr>
              <a:t>177</a:t>
            </a:fld>
            <a:endParaRPr lang="it-IT">
              <a:solidFill>
                <a:srgbClr val="000000"/>
              </a:solidFill>
            </a:endParaRPr>
          </a:p>
        </p:txBody>
      </p:sp>
      <p:sp>
        <p:nvSpPr>
          <p:cNvPr id="385026" name="Rectangle 3"/>
          <p:cNvSpPr>
            <a:spLocks noChangeArrowheads="1"/>
          </p:cNvSpPr>
          <p:nvPr/>
        </p:nvSpPr>
        <p:spPr bwMode="auto">
          <a:xfrm>
            <a:off x="684213" y="1222375"/>
            <a:ext cx="7848600" cy="706438"/>
          </a:xfrm>
          <a:prstGeom prst="rect">
            <a:avLst/>
          </a:prstGeom>
          <a:noFill/>
          <a:ln w="9525">
            <a:noFill/>
            <a:miter lim="800000"/>
            <a:headEnd/>
            <a:tailEnd/>
          </a:ln>
        </p:spPr>
        <p:txBody>
          <a:bodyPr anchor="ctr">
            <a:spAutoFit/>
          </a:bodyPr>
          <a:lstStyle/>
          <a:p>
            <a:pPr algn="just">
              <a:tabLst>
                <a:tab pos="384175" algn="l"/>
                <a:tab pos="571500" algn="l"/>
              </a:tabLst>
            </a:pPr>
            <a:endParaRPr lang="it-IT" sz="1000" b="1">
              <a:solidFill>
                <a:srgbClr val="FF0000"/>
              </a:solidFill>
              <a:cs typeface="Times New Roman" pitchFamily="18" charset="0"/>
              <a:sym typeface="Symbol" pitchFamily="18" charset="2"/>
            </a:endParaRPr>
          </a:p>
          <a:p>
            <a:pPr algn="just">
              <a:tabLst>
                <a:tab pos="384175" algn="l"/>
                <a:tab pos="571500" algn="l"/>
              </a:tabLst>
            </a:pPr>
            <a:endParaRPr lang="it-IT" sz="1000" b="1">
              <a:solidFill>
                <a:srgbClr val="FF0000"/>
              </a:solidFill>
              <a:cs typeface="Times New Roman" pitchFamily="18" charset="0"/>
              <a:sym typeface="Symbol" pitchFamily="18" charset="2"/>
            </a:endParaRPr>
          </a:p>
          <a:p>
            <a:pPr algn="just">
              <a:tabLst>
                <a:tab pos="384175" algn="l"/>
                <a:tab pos="571500" algn="l"/>
              </a:tabLst>
            </a:pPr>
            <a:endParaRPr lang="it-IT" sz="1000" b="1">
              <a:solidFill>
                <a:srgbClr val="FF0000"/>
              </a:solidFill>
              <a:cs typeface="Times New Roman" pitchFamily="18" charset="0"/>
              <a:sym typeface="Symbol" pitchFamily="18" charset="2"/>
            </a:endParaRPr>
          </a:p>
          <a:p>
            <a:pPr algn="just" eaLnBrk="0" hangingPunct="0">
              <a:tabLst>
                <a:tab pos="384175" algn="l"/>
                <a:tab pos="571500" algn="l"/>
              </a:tabLst>
            </a:pPr>
            <a:endParaRPr lang="it-IT" sz="1000">
              <a:solidFill>
                <a:srgbClr val="000000"/>
              </a:solidFill>
            </a:endParaRPr>
          </a:p>
        </p:txBody>
      </p:sp>
      <p:sp>
        <p:nvSpPr>
          <p:cNvPr id="385027" name="Rettangolo 3"/>
          <p:cNvSpPr>
            <a:spLocks noChangeArrowheads="1"/>
          </p:cNvSpPr>
          <p:nvPr/>
        </p:nvSpPr>
        <p:spPr bwMode="auto">
          <a:xfrm>
            <a:off x="714375" y="31750"/>
            <a:ext cx="8286750" cy="276225"/>
          </a:xfrm>
          <a:prstGeom prst="rect">
            <a:avLst/>
          </a:prstGeom>
          <a:noFill/>
          <a:ln w="9525">
            <a:noFill/>
            <a:miter lim="800000"/>
            <a:headEnd/>
            <a:tailEnd/>
          </a:ln>
        </p:spPr>
        <p:txBody>
          <a:bodyPr>
            <a:spAutoFit/>
          </a:bodyPr>
          <a:lstStyle/>
          <a:p>
            <a:pPr algn="ctr">
              <a:buClr>
                <a:srgbClr val="000000"/>
              </a:buClr>
              <a:buSzPct val="100000"/>
              <a:buFont typeface="Times" pitchFamily="18" charset="0"/>
              <a:buNone/>
            </a:pPr>
            <a:r>
              <a:rPr lang="it-IT" sz="1200" b="1">
                <a:solidFill>
                  <a:srgbClr val="000000"/>
                </a:solidFill>
              </a:rPr>
              <a:t>QUESTIONARIO CALL BACK SEGNALAZIONE GUASTI</a:t>
            </a:r>
            <a:endParaRPr lang="it-IT" sz="1200">
              <a:solidFill>
                <a:srgbClr val="000000"/>
              </a:solidFill>
            </a:endParaRPr>
          </a:p>
        </p:txBody>
      </p:sp>
      <p:sp>
        <p:nvSpPr>
          <p:cNvPr id="385028" name="Rectangle 1"/>
          <p:cNvSpPr>
            <a:spLocks noChangeArrowheads="1"/>
          </p:cNvSpPr>
          <p:nvPr/>
        </p:nvSpPr>
        <p:spPr bwMode="auto">
          <a:xfrm>
            <a:off x="868363" y="620713"/>
            <a:ext cx="7777162" cy="5324475"/>
          </a:xfrm>
          <a:prstGeom prst="rect">
            <a:avLst/>
          </a:prstGeom>
          <a:noFill/>
          <a:ln w="9525">
            <a:noFill/>
            <a:miter lim="800000"/>
            <a:headEnd/>
            <a:tailEnd/>
          </a:ln>
        </p:spPr>
        <p:txBody>
          <a:bodyPr>
            <a:spAutoFit/>
          </a:bodyPr>
          <a:lstStyle/>
          <a:p>
            <a:pPr algn="just">
              <a:tabLst>
                <a:tab pos="252413" algn="l"/>
              </a:tabLst>
            </a:pPr>
            <a:r>
              <a:rPr lang="it-IT" sz="1000" b="1" i="1">
                <a:solidFill>
                  <a:srgbClr val="000000"/>
                </a:solidFill>
                <a:ea typeface="Calibri" pitchFamily="34" charset="0"/>
                <a:cs typeface="Verdana" pitchFamily="34" charset="0"/>
              </a:rPr>
              <a:t>DOMANDE  ANAGRAFICHE</a:t>
            </a:r>
            <a:endParaRPr lang="it-IT" sz="1000">
              <a:solidFill>
                <a:srgbClr val="000000"/>
              </a:solidFill>
              <a:ea typeface="Calibri" pitchFamily="34" charset="0"/>
              <a:cs typeface="Verdana" pitchFamily="34" charset="0"/>
            </a:endParaRPr>
          </a:p>
          <a:p>
            <a:pPr algn="just" eaLnBrk="0" hangingPunct="0">
              <a:tabLst>
                <a:tab pos="252413" algn="l"/>
              </a:tabLst>
            </a:pPr>
            <a:r>
              <a:rPr lang="it-IT" sz="1000">
                <a:solidFill>
                  <a:srgbClr val="000000"/>
                </a:solidFill>
                <a:ea typeface="Calibri" pitchFamily="34" charset="0"/>
                <a:cs typeface="Verdana" pitchFamily="34" charset="0"/>
              </a:rPr>
              <a:t>Z.1. Abbiamo quasi finito. Qual è la sua professione? &lt;</a:t>
            </a:r>
            <a:r>
              <a:rPr lang="it-IT" sz="1000" i="1">
                <a:solidFill>
                  <a:srgbClr val="000000"/>
                </a:solidFill>
                <a:ea typeface="Calibri" pitchFamily="34" charset="0"/>
                <a:cs typeface="Verdana" pitchFamily="34" charset="0"/>
              </a:rPr>
              <a:t>AMMESSO NON SA</a:t>
            </a:r>
            <a:r>
              <a:rPr lang="it-IT" sz="1000">
                <a:solidFill>
                  <a:srgbClr val="000000"/>
                </a:solidFill>
                <a:ea typeface="Calibri" pitchFamily="34" charset="0"/>
                <a:cs typeface="Verdana" pitchFamily="34" charset="0"/>
              </a:rPr>
              <a:t>&gt;</a:t>
            </a:r>
          </a:p>
          <a:p>
            <a:pPr algn="just" eaLnBrk="0" hangingPunct="0">
              <a:tabLst>
                <a:tab pos="252413" algn="l"/>
              </a:tabLst>
            </a:pPr>
            <a:endParaRPr lang="it-IT" sz="1000">
              <a:solidFill>
                <a:srgbClr val="000000"/>
              </a:solidFill>
              <a:ea typeface="Calibri" pitchFamily="34" charset="0"/>
              <a:cs typeface="Verdana" pitchFamily="34" charset="0"/>
            </a:endParaRPr>
          </a:p>
          <a:p>
            <a:pPr algn="just" eaLnBrk="0" hangingPunct="0">
              <a:tabLst>
                <a:tab pos="252413" algn="l"/>
              </a:tabLst>
            </a:pPr>
            <a:endParaRPr lang="it-IT" sz="1000">
              <a:solidFill>
                <a:srgbClr val="000000"/>
              </a:solidFill>
              <a:ea typeface="Calibri" pitchFamily="34" charset="0"/>
              <a:cs typeface="Verdana" pitchFamily="34" charset="0"/>
            </a:endParaRPr>
          </a:p>
          <a:p>
            <a:pPr algn="just" eaLnBrk="0" hangingPunct="0">
              <a:tabLst>
                <a:tab pos="252413" algn="l"/>
              </a:tabLst>
            </a:pPr>
            <a:endParaRPr lang="it-IT" sz="1000">
              <a:solidFill>
                <a:srgbClr val="000000"/>
              </a:solidFill>
              <a:ea typeface="Calibri" pitchFamily="34" charset="0"/>
              <a:cs typeface="Verdana" pitchFamily="34" charset="0"/>
            </a:endParaRPr>
          </a:p>
          <a:p>
            <a:pPr algn="just" eaLnBrk="0" hangingPunct="0">
              <a:tabLst>
                <a:tab pos="252413" algn="l"/>
              </a:tabLst>
            </a:pPr>
            <a:endParaRPr lang="it-IT" sz="1000">
              <a:solidFill>
                <a:srgbClr val="000000"/>
              </a:solidFill>
              <a:ea typeface="Calibri" pitchFamily="34" charset="0"/>
              <a:cs typeface="Verdana" pitchFamily="34" charset="0"/>
            </a:endParaRPr>
          </a:p>
          <a:p>
            <a:pPr algn="just" eaLnBrk="0" hangingPunct="0">
              <a:tabLst>
                <a:tab pos="252413" algn="l"/>
              </a:tabLst>
            </a:pPr>
            <a:endParaRPr lang="it-IT" sz="1000">
              <a:solidFill>
                <a:srgbClr val="000000"/>
              </a:solidFill>
              <a:ea typeface="Calibri" pitchFamily="34" charset="0"/>
              <a:cs typeface="Verdana" pitchFamily="34" charset="0"/>
            </a:endParaRPr>
          </a:p>
          <a:p>
            <a:pPr algn="just" eaLnBrk="0" hangingPunct="0">
              <a:tabLst>
                <a:tab pos="252413" algn="l"/>
              </a:tabLst>
            </a:pPr>
            <a:endParaRPr lang="it-IT" sz="1000">
              <a:solidFill>
                <a:srgbClr val="000000"/>
              </a:solidFill>
              <a:ea typeface="Calibri" pitchFamily="34" charset="0"/>
              <a:cs typeface="Verdana" pitchFamily="34" charset="0"/>
            </a:endParaRPr>
          </a:p>
          <a:p>
            <a:pPr algn="just" eaLnBrk="0" hangingPunct="0">
              <a:tabLst>
                <a:tab pos="252413" algn="l"/>
              </a:tabLst>
            </a:pPr>
            <a:endParaRPr lang="it-IT" sz="1000">
              <a:solidFill>
                <a:srgbClr val="000000"/>
              </a:solidFill>
              <a:ea typeface="Calibri" pitchFamily="34" charset="0"/>
              <a:cs typeface="Verdana" pitchFamily="34" charset="0"/>
            </a:endParaRPr>
          </a:p>
          <a:p>
            <a:pPr algn="just" eaLnBrk="0" hangingPunct="0">
              <a:tabLst>
                <a:tab pos="252413" algn="l"/>
              </a:tabLst>
            </a:pPr>
            <a:endParaRPr lang="it-IT" sz="1000">
              <a:solidFill>
                <a:srgbClr val="000000"/>
              </a:solidFill>
              <a:ea typeface="Calibri" pitchFamily="34" charset="0"/>
              <a:cs typeface="Verdana" pitchFamily="34" charset="0"/>
            </a:endParaRPr>
          </a:p>
          <a:p>
            <a:pPr algn="just" eaLnBrk="0" hangingPunct="0">
              <a:tabLst>
                <a:tab pos="252413" algn="l"/>
              </a:tabLst>
            </a:pPr>
            <a:endParaRPr lang="it-IT" sz="1000">
              <a:solidFill>
                <a:srgbClr val="000000"/>
              </a:solidFill>
              <a:ea typeface="Calibri" pitchFamily="34" charset="0"/>
              <a:cs typeface="Verdana" pitchFamily="34" charset="0"/>
            </a:endParaRPr>
          </a:p>
          <a:p>
            <a:pPr algn="just" eaLnBrk="0" hangingPunct="0">
              <a:tabLst>
                <a:tab pos="252413" algn="l"/>
              </a:tabLst>
            </a:pPr>
            <a:endParaRPr lang="it-IT" sz="1000">
              <a:solidFill>
                <a:srgbClr val="000000"/>
              </a:solidFill>
              <a:ea typeface="Calibri" pitchFamily="34" charset="0"/>
              <a:cs typeface="Verdana" pitchFamily="34" charset="0"/>
            </a:endParaRPr>
          </a:p>
          <a:p>
            <a:pPr algn="just" eaLnBrk="0" hangingPunct="0">
              <a:tabLst>
                <a:tab pos="252413" algn="l"/>
              </a:tabLst>
            </a:pPr>
            <a:endParaRPr lang="it-IT" sz="1000">
              <a:solidFill>
                <a:srgbClr val="000000"/>
              </a:solidFill>
              <a:ea typeface="Calibri" pitchFamily="34" charset="0"/>
              <a:cs typeface="Verdana" pitchFamily="34" charset="0"/>
            </a:endParaRPr>
          </a:p>
          <a:p>
            <a:pPr algn="just" eaLnBrk="0" hangingPunct="0">
              <a:tabLst>
                <a:tab pos="252413" algn="l"/>
              </a:tabLst>
            </a:pPr>
            <a:endParaRPr lang="it-IT" sz="1000">
              <a:solidFill>
                <a:srgbClr val="000000"/>
              </a:solidFill>
              <a:ea typeface="Calibri" pitchFamily="34" charset="0"/>
              <a:cs typeface="Verdana" pitchFamily="34" charset="0"/>
            </a:endParaRPr>
          </a:p>
          <a:p>
            <a:pPr algn="just" eaLnBrk="0" hangingPunct="0">
              <a:tabLst>
                <a:tab pos="252413" algn="l"/>
              </a:tabLst>
            </a:pPr>
            <a:endParaRPr lang="it-IT" sz="1000">
              <a:solidFill>
                <a:srgbClr val="000000"/>
              </a:solidFill>
              <a:ea typeface="Calibri" pitchFamily="34" charset="0"/>
              <a:cs typeface="Verdana" pitchFamily="34" charset="0"/>
            </a:endParaRPr>
          </a:p>
          <a:p>
            <a:pPr algn="just" eaLnBrk="0" hangingPunct="0">
              <a:tabLst>
                <a:tab pos="252413" algn="l"/>
              </a:tabLst>
            </a:pPr>
            <a:endParaRPr lang="it-IT" sz="1000">
              <a:solidFill>
                <a:srgbClr val="000000"/>
              </a:solidFill>
              <a:ea typeface="Calibri" pitchFamily="34" charset="0"/>
              <a:cs typeface="Verdana" pitchFamily="34" charset="0"/>
            </a:endParaRPr>
          </a:p>
          <a:p>
            <a:pPr algn="just" eaLnBrk="0" hangingPunct="0">
              <a:tabLst>
                <a:tab pos="252413" algn="l"/>
              </a:tabLst>
            </a:pPr>
            <a:endParaRPr lang="it-IT" sz="1000">
              <a:solidFill>
                <a:srgbClr val="000000"/>
              </a:solidFill>
              <a:ea typeface="Calibri" pitchFamily="34" charset="0"/>
              <a:cs typeface="Verdana" pitchFamily="34" charset="0"/>
            </a:endParaRPr>
          </a:p>
          <a:p>
            <a:pPr algn="just" eaLnBrk="0" hangingPunct="0">
              <a:tabLst>
                <a:tab pos="252413" algn="l"/>
              </a:tabLst>
            </a:pPr>
            <a:r>
              <a:rPr lang="it-IT" sz="1000">
                <a:solidFill>
                  <a:srgbClr val="000000"/>
                </a:solidFill>
                <a:ea typeface="Calibri" pitchFamily="34" charset="0"/>
                <a:cs typeface="Verdana" pitchFamily="34" charset="0"/>
              </a:rPr>
              <a:t>Z.2 Il suo ultimo titolo di studio è: </a:t>
            </a:r>
            <a:r>
              <a:rPr lang="it-IT" sz="1000" i="1">
                <a:solidFill>
                  <a:srgbClr val="000000"/>
                </a:solidFill>
                <a:ea typeface="Calibri" pitchFamily="34" charset="0"/>
                <a:cs typeface="Verdana" pitchFamily="34" charset="0"/>
              </a:rPr>
              <a:t>[LEGGERE]; &lt;AMMESSO NON SA&gt;</a:t>
            </a:r>
            <a:endParaRPr lang="it-IT" sz="1000">
              <a:solidFill>
                <a:srgbClr val="000000"/>
              </a:solidFill>
              <a:ea typeface="Calibri" pitchFamily="34" charset="0"/>
              <a:cs typeface="Verdana" pitchFamily="34" charset="0"/>
            </a:endParaRPr>
          </a:p>
          <a:p>
            <a:pPr algn="just" eaLnBrk="0" hangingPunct="0">
              <a:buFontTx/>
              <a:buChar char="•"/>
              <a:tabLst>
                <a:tab pos="252413" algn="l"/>
              </a:tabLst>
            </a:pPr>
            <a:r>
              <a:rPr lang="it-IT" sz="1000">
                <a:solidFill>
                  <a:srgbClr val="000000"/>
                </a:solidFill>
                <a:ea typeface="Calibri" pitchFamily="34" charset="0"/>
                <a:cs typeface="Verdana" pitchFamily="34" charset="0"/>
              </a:rPr>
              <a:t>Laurea o titolo superiore</a:t>
            </a:r>
          </a:p>
          <a:p>
            <a:pPr algn="just" eaLnBrk="0" hangingPunct="0">
              <a:buFontTx/>
              <a:buChar char="•"/>
              <a:tabLst>
                <a:tab pos="252413" algn="l"/>
              </a:tabLst>
            </a:pPr>
            <a:r>
              <a:rPr lang="it-IT" sz="1000">
                <a:solidFill>
                  <a:srgbClr val="000000"/>
                </a:solidFill>
                <a:ea typeface="Calibri" pitchFamily="34" charset="0"/>
                <a:cs typeface="Verdana" pitchFamily="34" charset="0"/>
              </a:rPr>
              <a:t>Diploma superiore </a:t>
            </a:r>
          </a:p>
          <a:p>
            <a:pPr algn="just" eaLnBrk="0" hangingPunct="0">
              <a:buFontTx/>
              <a:buChar char="•"/>
              <a:tabLst>
                <a:tab pos="252413" algn="l"/>
              </a:tabLst>
            </a:pPr>
            <a:r>
              <a:rPr lang="it-IT" sz="1000">
                <a:solidFill>
                  <a:srgbClr val="000000"/>
                </a:solidFill>
                <a:ea typeface="Calibri" pitchFamily="34" charset="0"/>
                <a:cs typeface="Verdana" pitchFamily="34" charset="0"/>
              </a:rPr>
              <a:t>Diploma inferiore </a:t>
            </a:r>
          </a:p>
          <a:p>
            <a:pPr algn="just" eaLnBrk="0" hangingPunct="0">
              <a:buFontTx/>
              <a:buChar char="•"/>
              <a:tabLst>
                <a:tab pos="252413" algn="l"/>
              </a:tabLst>
            </a:pPr>
            <a:r>
              <a:rPr lang="it-IT" sz="1000">
                <a:solidFill>
                  <a:srgbClr val="000000"/>
                </a:solidFill>
                <a:ea typeface="Calibri" pitchFamily="34" charset="0"/>
                <a:cs typeface="Verdana" pitchFamily="34" charset="0"/>
              </a:rPr>
              <a:t>Licenza elementare/nessuna scuola </a:t>
            </a:r>
          </a:p>
          <a:p>
            <a:pPr algn="just" eaLnBrk="0" hangingPunct="0">
              <a:tabLst>
                <a:tab pos="252413" algn="l"/>
              </a:tabLst>
            </a:pPr>
            <a:r>
              <a:rPr lang="it-IT" sz="1000">
                <a:solidFill>
                  <a:srgbClr val="000000"/>
                </a:solidFill>
                <a:ea typeface="Calibri" pitchFamily="34" charset="0"/>
                <a:cs typeface="Verdana" pitchFamily="34" charset="0"/>
              </a:rPr>
              <a:t>Z.3. Qual è la sua età? &lt;</a:t>
            </a:r>
            <a:r>
              <a:rPr lang="it-IT" sz="1000" i="1">
                <a:solidFill>
                  <a:srgbClr val="000000"/>
                </a:solidFill>
                <a:ea typeface="Calibri" pitchFamily="34" charset="0"/>
                <a:cs typeface="Verdana" pitchFamily="34" charset="0"/>
              </a:rPr>
              <a:t>AMMESSO NON SA</a:t>
            </a:r>
            <a:r>
              <a:rPr lang="it-IT" sz="1000">
                <a:solidFill>
                  <a:srgbClr val="000000"/>
                </a:solidFill>
                <a:ea typeface="Calibri" pitchFamily="34" charset="0"/>
                <a:cs typeface="Verdana" pitchFamily="34" charset="0"/>
              </a:rPr>
              <a:t>&gt;</a:t>
            </a:r>
          </a:p>
          <a:p>
            <a:pPr algn="just" eaLnBrk="0" hangingPunct="0">
              <a:buFontTx/>
              <a:buChar char="•"/>
              <a:tabLst>
                <a:tab pos="252413" algn="l"/>
              </a:tabLst>
            </a:pPr>
            <a:r>
              <a:rPr lang="it-IT" sz="1000">
                <a:solidFill>
                  <a:srgbClr val="000000"/>
                </a:solidFill>
                <a:ea typeface="Calibri" pitchFamily="34" charset="0"/>
                <a:cs typeface="Verdana" pitchFamily="34" charset="0"/>
              </a:rPr>
              <a:t>Da 18 a 24 anni </a:t>
            </a:r>
          </a:p>
          <a:p>
            <a:pPr algn="just" eaLnBrk="0" hangingPunct="0">
              <a:buFontTx/>
              <a:buChar char="•"/>
              <a:tabLst>
                <a:tab pos="252413" algn="l"/>
              </a:tabLst>
            </a:pPr>
            <a:r>
              <a:rPr lang="it-IT" sz="1000">
                <a:solidFill>
                  <a:srgbClr val="000000"/>
                </a:solidFill>
                <a:ea typeface="Calibri" pitchFamily="34" charset="0"/>
                <a:cs typeface="Verdana" pitchFamily="34" charset="0"/>
              </a:rPr>
              <a:t>Da 25 a 34</a:t>
            </a:r>
          </a:p>
          <a:p>
            <a:pPr algn="just" eaLnBrk="0" hangingPunct="0">
              <a:buFontTx/>
              <a:buChar char="•"/>
              <a:tabLst>
                <a:tab pos="252413" algn="l"/>
              </a:tabLst>
            </a:pPr>
            <a:r>
              <a:rPr lang="pt-BR" sz="1000">
                <a:solidFill>
                  <a:srgbClr val="000000"/>
                </a:solidFill>
                <a:ea typeface="Calibri" pitchFamily="34" charset="0"/>
                <a:cs typeface="Verdana" pitchFamily="34" charset="0"/>
              </a:rPr>
              <a:t>Da 35 a 44</a:t>
            </a:r>
            <a:endParaRPr lang="it-IT" sz="1000">
              <a:solidFill>
                <a:srgbClr val="000000"/>
              </a:solidFill>
              <a:ea typeface="Calibri" pitchFamily="34" charset="0"/>
              <a:cs typeface="Verdana" pitchFamily="34" charset="0"/>
            </a:endParaRPr>
          </a:p>
          <a:p>
            <a:pPr algn="just" eaLnBrk="0" hangingPunct="0">
              <a:buFontTx/>
              <a:buChar char="•"/>
              <a:tabLst>
                <a:tab pos="252413" algn="l"/>
              </a:tabLst>
            </a:pPr>
            <a:r>
              <a:rPr lang="pt-BR" sz="1000">
                <a:solidFill>
                  <a:srgbClr val="000000"/>
                </a:solidFill>
                <a:ea typeface="Calibri" pitchFamily="34" charset="0"/>
                <a:cs typeface="Verdana" pitchFamily="34" charset="0"/>
              </a:rPr>
              <a:t>Da 45 a 54</a:t>
            </a:r>
            <a:endParaRPr lang="it-IT" sz="1000">
              <a:solidFill>
                <a:srgbClr val="000000"/>
              </a:solidFill>
              <a:ea typeface="Calibri" pitchFamily="34" charset="0"/>
              <a:cs typeface="Verdana" pitchFamily="34" charset="0"/>
            </a:endParaRPr>
          </a:p>
          <a:p>
            <a:pPr algn="just" eaLnBrk="0" hangingPunct="0">
              <a:buFontTx/>
              <a:buChar char="•"/>
              <a:tabLst>
                <a:tab pos="252413" algn="l"/>
              </a:tabLst>
            </a:pPr>
            <a:r>
              <a:rPr lang="pt-BR" sz="1000">
                <a:solidFill>
                  <a:srgbClr val="000000"/>
                </a:solidFill>
                <a:ea typeface="Calibri" pitchFamily="34" charset="0"/>
                <a:cs typeface="Verdana" pitchFamily="34" charset="0"/>
              </a:rPr>
              <a:t>Da 55 a 64</a:t>
            </a:r>
            <a:endParaRPr lang="it-IT" sz="1000">
              <a:solidFill>
                <a:srgbClr val="000000"/>
              </a:solidFill>
              <a:ea typeface="Calibri" pitchFamily="34" charset="0"/>
              <a:cs typeface="Verdana" pitchFamily="34" charset="0"/>
            </a:endParaRPr>
          </a:p>
          <a:p>
            <a:pPr algn="just" eaLnBrk="0" hangingPunct="0">
              <a:buFontTx/>
              <a:buChar char="•"/>
              <a:tabLst>
                <a:tab pos="252413" algn="l"/>
              </a:tabLst>
            </a:pPr>
            <a:r>
              <a:rPr lang="pt-BR" sz="1000">
                <a:solidFill>
                  <a:srgbClr val="000000"/>
                </a:solidFill>
                <a:ea typeface="Calibri" pitchFamily="34" charset="0"/>
                <a:cs typeface="Verdana" pitchFamily="34" charset="0"/>
              </a:rPr>
              <a:t>Da 65 a 74</a:t>
            </a:r>
            <a:endParaRPr lang="it-IT" sz="1000">
              <a:solidFill>
                <a:srgbClr val="000000"/>
              </a:solidFill>
              <a:ea typeface="Calibri" pitchFamily="34" charset="0"/>
              <a:cs typeface="Verdana" pitchFamily="34" charset="0"/>
            </a:endParaRPr>
          </a:p>
          <a:p>
            <a:pPr algn="just" eaLnBrk="0" hangingPunct="0">
              <a:buFontTx/>
              <a:buChar char="•"/>
              <a:tabLst>
                <a:tab pos="252413" algn="l"/>
              </a:tabLst>
            </a:pPr>
            <a:r>
              <a:rPr lang="it-IT" sz="1000">
                <a:solidFill>
                  <a:srgbClr val="000000"/>
                </a:solidFill>
                <a:ea typeface="Calibri" pitchFamily="34" charset="0"/>
                <a:cs typeface="Verdana" pitchFamily="34" charset="0"/>
              </a:rPr>
              <a:t>75 e oltre</a:t>
            </a:r>
          </a:p>
          <a:p>
            <a:pPr algn="just" eaLnBrk="0" hangingPunct="0">
              <a:tabLst>
                <a:tab pos="252413" algn="l"/>
              </a:tabLst>
            </a:pPr>
            <a:r>
              <a:rPr lang="it-IT" sz="1000">
                <a:solidFill>
                  <a:srgbClr val="000000"/>
                </a:solidFill>
                <a:ea typeface="Calibri" pitchFamily="34" charset="0"/>
                <a:cs typeface="Verdana" pitchFamily="34" charset="0"/>
              </a:rPr>
              <a:t>Z.4 Sesso</a:t>
            </a:r>
          </a:p>
          <a:p>
            <a:pPr algn="just" eaLnBrk="0" hangingPunct="0">
              <a:tabLst>
                <a:tab pos="252413" algn="l"/>
              </a:tabLst>
            </a:pPr>
            <a:r>
              <a:rPr lang="it-IT" sz="1000">
                <a:solidFill>
                  <a:srgbClr val="000000"/>
                </a:solidFill>
                <a:ea typeface="Calibri" pitchFamily="34" charset="0"/>
                <a:cs typeface="Verdana" pitchFamily="34" charset="0"/>
              </a:rPr>
              <a:t>[1] Maschio</a:t>
            </a:r>
          </a:p>
          <a:p>
            <a:pPr algn="just" eaLnBrk="0" hangingPunct="0">
              <a:tabLst>
                <a:tab pos="252413" algn="l"/>
              </a:tabLst>
            </a:pPr>
            <a:r>
              <a:rPr lang="it-IT" sz="1000">
                <a:solidFill>
                  <a:srgbClr val="000000"/>
                </a:solidFill>
                <a:ea typeface="Calibri" pitchFamily="34" charset="0"/>
                <a:cs typeface="Verdana" pitchFamily="34" charset="0"/>
              </a:rPr>
              <a:t>[2] Femmina</a:t>
            </a:r>
          </a:p>
          <a:p>
            <a:pPr algn="just" eaLnBrk="0" hangingPunct="0">
              <a:tabLst>
                <a:tab pos="252413" algn="l"/>
              </a:tabLst>
            </a:pPr>
            <a:endParaRPr lang="it-IT" sz="1000">
              <a:solidFill>
                <a:srgbClr val="000000"/>
              </a:solidFill>
              <a:ea typeface="Calibri" pitchFamily="34" charset="0"/>
              <a:cs typeface="Verdana" pitchFamily="34" charset="0"/>
            </a:endParaRPr>
          </a:p>
        </p:txBody>
      </p:sp>
      <p:sp>
        <p:nvSpPr>
          <p:cNvPr id="6" name="Rettangolo 5"/>
          <p:cNvSpPr/>
          <p:nvPr/>
        </p:nvSpPr>
        <p:spPr>
          <a:xfrm>
            <a:off x="971600" y="1052736"/>
            <a:ext cx="4572000" cy="1323439"/>
          </a:xfrm>
          <a:prstGeom prst="rect">
            <a:avLst/>
          </a:prstGeom>
        </p:spPr>
        <p:txBody>
          <a:bodyPr numCol="2">
            <a:spAutoFit/>
          </a:bodyPr>
          <a:lstStyle/>
          <a:p>
            <a:pPr algn="just" eaLnBrk="0" hangingPunct="0">
              <a:buFontTx/>
              <a:buChar char="•"/>
              <a:tabLst>
                <a:tab pos="252413" algn="l"/>
              </a:tabLst>
              <a:defRPr/>
            </a:pPr>
            <a:r>
              <a:rPr lang="it-IT" sz="1000" dirty="0">
                <a:solidFill>
                  <a:srgbClr val="000000"/>
                </a:solidFill>
                <a:ea typeface="Calibri" pitchFamily="34" charset="0"/>
                <a:cs typeface="Verdana" pitchFamily="34" charset="0"/>
              </a:rPr>
              <a:t>Operaio </a:t>
            </a:r>
            <a:endParaRPr lang="it-IT" sz="1000" dirty="0">
              <a:solidFill>
                <a:srgbClr val="000000"/>
              </a:solidFill>
            </a:endParaRPr>
          </a:p>
          <a:p>
            <a:pPr algn="just" eaLnBrk="0" hangingPunct="0">
              <a:buFontTx/>
              <a:buChar char="•"/>
              <a:tabLst>
                <a:tab pos="252413" algn="l"/>
              </a:tabLst>
              <a:defRPr/>
            </a:pPr>
            <a:r>
              <a:rPr lang="it-IT" sz="1000" dirty="0">
                <a:solidFill>
                  <a:srgbClr val="000000"/>
                </a:solidFill>
                <a:ea typeface="Calibri" pitchFamily="34" charset="0"/>
                <a:cs typeface="Verdana" pitchFamily="34" charset="0"/>
              </a:rPr>
              <a:t>Impiegato/quadro </a:t>
            </a:r>
            <a:endParaRPr lang="it-IT" sz="1000" dirty="0">
              <a:solidFill>
                <a:srgbClr val="000000"/>
              </a:solidFill>
            </a:endParaRPr>
          </a:p>
          <a:p>
            <a:pPr algn="just" eaLnBrk="0" hangingPunct="0">
              <a:buFontTx/>
              <a:buChar char="•"/>
              <a:tabLst>
                <a:tab pos="252413" algn="l"/>
              </a:tabLst>
              <a:defRPr/>
            </a:pPr>
            <a:r>
              <a:rPr lang="it-IT" sz="1000" dirty="0">
                <a:solidFill>
                  <a:srgbClr val="000000"/>
                </a:solidFill>
                <a:ea typeface="Calibri" pitchFamily="34" charset="0"/>
                <a:cs typeface="Verdana" pitchFamily="34" charset="0"/>
              </a:rPr>
              <a:t>Insegnante/docente universitario </a:t>
            </a:r>
            <a:endParaRPr lang="it-IT" sz="1000" dirty="0">
              <a:solidFill>
                <a:srgbClr val="000000"/>
              </a:solidFill>
            </a:endParaRPr>
          </a:p>
          <a:p>
            <a:pPr algn="just" eaLnBrk="0" hangingPunct="0">
              <a:buFontTx/>
              <a:buChar char="•"/>
              <a:tabLst>
                <a:tab pos="252413" algn="l"/>
              </a:tabLst>
              <a:defRPr/>
            </a:pPr>
            <a:r>
              <a:rPr lang="it-IT" sz="1000" dirty="0">
                <a:solidFill>
                  <a:srgbClr val="000000"/>
                </a:solidFill>
                <a:ea typeface="Calibri" pitchFamily="34" charset="0"/>
                <a:cs typeface="Verdana" pitchFamily="34" charset="0"/>
              </a:rPr>
              <a:t>Dirigente </a:t>
            </a:r>
            <a:endParaRPr lang="it-IT" sz="1000" dirty="0">
              <a:solidFill>
                <a:srgbClr val="000000"/>
              </a:solidFill>
            </a:endParaRPr>
          </a:p>
          <a:p>
            <a:pPr algn="just" eaLnBrk="0" hangingPunct="0">
              <a:buFontTx/>
              <a:buChar char="•"/>
              <a:tabLst>
                <a:tab pos="252413" algn="l"/>
              </a:tabLst>
              <a:defRPr/>
            </a:pPr>
            <a:r>
              <a:rPr lang="it-IT" sz="1000" dirty="0">
                <a:solidFill>
                  <a:srgbClr val="000000"/>
                </a:solidFill>
                <a:ea typeface="Calibri" pitchFamily="34" charset="0"/>
                <a:cs typeface="Verdana" pitchFamily="34" charset="0"/>
              </a:rPr>
              <a:t>Imprenditore </a:t>
            </a:r>
            <a:endParaRPr lang="it-IT" sz="1000" dirty="0">
              <a:solidFill>
                <a:srgbClr val="000000"/>
              </a:solidFill>
            </a:endParaRPr>
          </a:p>
          <a:p>
            <a:pPr algn="just" eaLnBrk="0" hangingPunct="0">
              <a:buFontTx/>
              <a:buChar char="•"/>
              <a:tabLst>
                <a:tab pos="252413" algn="l"/>
              </a:tabLst>
              <a:defRPr/>
            </a:pPr>
            <a:r>
              <a:rPr lang="it-IT" sz="1000" dirty="0">
                <a:solidFill>
                  <a:srgbClr val="000000"/>
                </a:solidFill>
                <a:ea typeface="Calibri" pitchFamily="34" charset="0"/>
                <a:cs typeface="Verdana" pitchFamily="34" charset="0"/>
              </a:rPr>
              <a:t>Consulente/Libero professionista </a:t>
            </a:r>
            <a:endParaRPr lang="it-IT" sz="1000" dirty="0">
              <a:solidFill>
                <a:srgbClr val="000000"/>
              </a:solidFill>
            </a:endParaRPr>
          </a:p>
          <a:p>
            <a:pPr algn="just" eaLnBrk="0" hangingPunct="0">
              <a:buFontTx/>
              <a:buChar char="•"/>
              <a:tabLst>
                <a:tab pos="252413" algn="l"/>
              </a:tabLst>
              <a:defRPr/>
            </a:pPr>
            <a:r>
              <a:rPr lang="it-IT" sz="1000" dirty="0">
                <a:solidFill>
                  <a:srgbClr val="000000"/>
                </a:solidFill>
                <a:ea typeface="Calibri" pitchFamily="34" charset="0"/>
                <a:cs typeface="Verdana" pitchFamily="34" charset="0"/>
              </a:rPr>
              <a:t>Commerciante </a:t>
            </a:r>
            <a:endParaRPr lang="it-IT" sz="1000" dirty="0">
              <a:solidFill>
                <a:srgbClr val="000000"/>
              </a:solidFill>
            </a:endParaRPr>
          </a:p>
          <a:p>
            <a:pPr algn="just" eaLnBrk="0" hangingPunct="0">
              <a:buFontTx/>
              <a:buChar char="•"/>
              <a:tabLst>
                <a:tab pos="252413" algn="l"/>
              </a:tabLst>
              <a:defRPr/>
            </a:pPr>
            <a:r>
              <a:rPr lang="it-IT" sz="1000" dirty="0">
                <a:solidFill>
                  <a:srgbClr val="000000"/>
                </a:solidFill>
                <a:ea typeface="Calibri" pitchFamily="34" charset="0"/>
                <a:cs typeface="Verdana" pitchFamily="34" charset="0"/>
              </a:rPr>
              <a:t>Artigiano </a:t>
            </a:r>
            <a:endParaRPr lang="it-IT" sz="1000" dirty="0">
              <a:solidFill>
                <a:srgbClr val="000000"/>
              </a:solidFill>
            </a:endParaRPr>
          </a:p>
          <a:p>
            <a:pPr algn="just" eaLnBrk="0" hangingPunct="0">
              <a:buFontTx/>
              <a:buChar char="•"/>
              <a:tabLst>
                <a:tab pos="252413" algn="l"/>
              </a:tabLst>
              <a:defRPr/>
            </a:pPr>
            <a:r>
              <a:rPr lang="it-IT" sz="1000" dirty="0">
                <a:solidFill>
                  <a:srgbClr val="000000"/>
                </a:solidFill>
                <a:ea typeface="Calibri" pitchFamily="34" charset="0"/>
                <a:cs typeface="Verdana" pitchFamily="34" charset="0"/>
              </a:rPr>
              <a:t>Agricoltore </a:t>
            </a:r>
            <a:endParaRPr lang="it-IT" sz="1000" dirty="0">
              <a:solidFill>
                <a:srgbClr val="000000"/>
              </a:solidFill>
            </a:endParaRPr>
          </a:p>
          <a:p>
            <a:pPr algn="just" eaLnBrk="0" hangingPunct="0">
              <a:buFontTx/>
              <a:buChar char="•"/>
              <a:tabLst>
                <a:tab pos="252413" algn="l"/>
              </a:tabLst>
              <a:defRPr/>
            </a:pPr>
            <a:r>
              <a:rPr lang="it-IT" sz="1000" dirty="0">
                <a:solidFill>
                  <a:srgbClr val="000000"/>
                </a:solidFill>
                <a:ea typeface="Calibri" pitchFamily="34" charset="0"/>
                <a:cs typeface="Verdana" pitchFamily="34" charset="0"/>
              </a:rPr>
              <a:t>Altro Autonomo </a:t>
            </a:r>
            <a:endParaRPr lang="it-IT" sz="1000" dirty="0">
              <a:solidFill>
                <a:srgbClr val="000000"/>
              </a:solidFill>
            </a:endParaRPr>
          </a:p>
          <a:p>
            <a:pPr algn="just" eaLnBrk="0" hangingPunct="0">
              <a:buFontTx/>
              <a:buChar char="•"/>
              <a:tabLst>
                <a:tab pos="252413" algn="l"/>
              </a:tabLst>
              <a:defRPr/>
            </a:pPr>
            <a:r>
              <a:rPr lang="it-IT" sz="1000" dirty="0">
                <a:solidFill>
                  <a:srgbClr val="000000"/>
                </a:solidFill>
                <a:ea typeface="Calibri" pitchFamily="34" charset="0"/>
                <a:cs typeface="Verdana" pitchFamily="34" charset="0"/>
              </a:rPr>
              <a:t>Disoccupato/in cerca di prima occupazione </a:t>
            </a:r>
            <a:endParaRPr lang="it-IT" sz="1000" dirty="0">
              <a:solidFill>
                <a:srgbClr val="000000"/>
              </a:solidFill>
            </a:endParaRPr>
          </a:p>
          <a:p>
            <a:pPr algn="just" eaLnBrk="0" hangingPunct="0">
              <a:buFontTx/>
              <a:buChar char="•"/>
              <a:tabLst>
                <a:tab pos="252413" algn="l"/>
              </a:tabLst>
              <a:defRPr/>
            </a:pPr>
            <a:r>
              <a:rPr lang="it-IT" sz="1000" dirty="0">
                <a:solidFill>
                  <a:srgbClr val="000000"/>
                </a:solidFill>
                <a:ea typeface="Calibri" pitchFamily="34" charset="0"/>
                <a:cs typeface="Verdana" pitchFamily="34" charset="0"/>
              </a:rPr>
              <a:t>Casalinga, </a:t>
            </a:r>
            <a:endParaRPr lang="it-IT" sz="1000" dirty="0">
              <a:solidFill>
                <a:srgbClr val="000000"/>
              </a:solidFill>
            </a:endParaRPr>
          </a:p>
          <a:p>
            <a:pPr algn="just" eaLnBrk="0" hangingPunct="0">
              <a:buFontTx/>
              <a:buChar char="•"/>
              <a:tabLst>
                <a:tab pos="252413" algn="l"/>
              </a:tabLst>
              <a:defRPr/>
            </a:pPr>
            <a:r>
              <a:rPr lang="it-IT" sz="1000" dirty="0">
                <a:solidFill>
                  <a:srgbClr val="000000"/>
                </a:solidFill>
                <a:ea typeface="Calibri" pitchFamily="34" charset="0"/>
                <a:cs typeface="Verdana" pitchFamily="34" charset="0"/>
              </a:rPr>
              <a:t>Pensionato, </a:t>
            </a:r>
            <a:endParaRPr lang="it-IT" sz="1000" dirty="0">
              <a:solidFill>
                <a:srgbClr val="000000"/>
              </a:solidFill>
            </a:endParaRPr>
          </a:p>
          <a:p>
            <a:pPr algn="just" eaLnBrk="0" hangingPunct="0">
              <a:buFontTx/>
              <a:buChar char="•"/>
              <a:tabLst>
                <a:tab pos="252413" algn="l"/>
              </a:tabLst>
              <a:defRPr/>
            </a:pPr>
            <a:r>
              <a:rPr lang="it-IT" sz="1000" dirty="0">
                <a:solidFill>
                  <a:srgbClr val="000000"/>
                </a:solidFill>
                <a:ea typeface="Calibri" pitchFamily="34" charset="0"/>
                <a:cs typeface="Verdana" pitchFamily="34" charset="0"/>
              </a:rPr>
              <a:t>Altro in condizione non professionale [</a:t>
            </a:r>
            <a:r>
              <a:rPr lang="it-IT" sz="1000" i="1" dirty="0">
                <a:solidFill>
                  <a:srgbClr val="000000"/>
                </a:solidFill>
                <a:ea typeface="Calibri" pitchFamily="34" charset="0"/>
                <a:cs typeface="Verdana" pitchFamily="34" charset="0"/>
              </a:rPr>
              <a:t>studente, benestante,...</a:t>
            </a:r>
            <a:r>
              <a:rPr lang="it-IT" sz="1000" dirty="0">
                <a:solidFill>
                  <a:srgbClr val="000000"/>
                </a:solidFill>
                <a:ea typeface="Calibri" pitchFamily="34" charset="0"/>
                <a:cs typeface="Verdana" pitchFamily="34" charset="0"/>
              </a:rPr>
              <a:t>]</a:t>
            </a:r>
            <a:endParaRPr lang="it-IT" sz="1000" dirty="0">
              <a:solidFill>
                <a:srgbClr val="000000"/>
              </a:solidFill>
            </a:endParaRPr>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10" name="Rectangle 3"/>
          <p:cNvSpPr>
            <a:spLocks noChangeArrowheads="1"/>
          </p:cNvSpPr>
          <p:nvPr/>
        </p:nvSpPr>
        <p:spPr bwMode="auto">
          <a:xfrm>
            <a:off x="709613" y="428625"/>
            <a:ext cx="8221662" cy="5632450"/>
          </a:xfrm>
          <a:prstGeom prst="rect">
            <a:avLst/>
          </a:prstGeom>
          <a:noFill/>
          <a:ln w="9525">
            <a:noFill/>
            <a:miter lim="800000"/>
            <a:headEnd/>
            <a:tailEnd/>
          </a:ln>
        </p:spPr>
        <p:txBody>
          <a:bodyPr lIns="92075" tIns="46038" rIns="92075" bIns="46038">
            <a:spAutoFit/>
          </a:bodyPr>
          <a:lstStyle/>
          <a:p>
            <a:pPr defTabSz="685800" eaLnBrk="0" hangingPunct="0">
              <a:defRPr/>
            </a:pPr>
            <a:r>
              <a:rPr lang="it-IT" sz="1000" dirty="0">
                <a:solidFill>
                  <a:srgbClr val="000000"/>
                </a:solidFill>
                <a:cs typeface="Arial" pitchFamily="34" charset="0"/>
              </a:rPr>
              <a:t>Vorrei parlare con il signor/la sig.ra &lt;”inserire nome da database”&gt; oppure se mancante &lt;“con la persona”&gt; che recentemente ha telefonato al numero verde 800887755 o al numero  a pagamento 199.114407 del servizio clienti di Acquedotto del Fiora spa. </a:t>
            </a:r>
          </a:p>
          <a:p>
            <a:pPr defTabSz="685800" eaLnBrk="0" hangingPunct="0">
              <a:tabLst>
                <a:tab pos="357188" algn="l"/>
              </a:tabLst>
              <a:defRPr/>
            </a:pPr>
            <a:r>
              <a:rPr lang="it-IT" sz="1000" dirty="0">
                <a:solidFill>
                  <a:srgbClr val="000000"/>
                </a:solidFill>
                <a:cs typeface="Arial" pitchFamily="34" charset="0"/>
              </a:rPr>
              <a:t>	[ 1] Sono io</a:t>
            </a:r>
          </a:p>
          <a:p>
            <a:pPr defTabSz="685800" eaLnBrk="0" hangingPunct="0">
              <a:tabLst>
                <a:tab pos="357188" algn="l"/>
              </a:tabLst>
              <a:defRPr/>
            </a:pPr>
            <a:r>
              <a:rPr lang="it-IT" sz="1000" dirty="0">
                <a:solidFill>
                  <a:srgbClr val="000000"/>
                </a:solidFill>
                <a:cs typeface="Arial" pitchFamily="34" charset="0"/>
              </a:rPr>
              <a:t>	[ 2] Passa l’interessato  presentazione</a:t>
            </a:r>
          </a:p>
          <a:p>
            <a:pPr defTabSz="685800" eaLnBrk="0" hangingPunct="0">
              <a:tabLst>
                <a:tab pos="357188" algn="l"/>
              </a:tabLst>
              <a:defRPr/>
            </a:pPr>
            <a:r>
              <a:rPr lang="it-IT" sz="1000" dirty="0">
                <a:solidFill>
                  <a:srgbClr val="000000"/>
                </a:solidFill>
                <a:cs typeface="Arial" pitchFamily="34" charset="0"/>
              </a:rPr>
              <a:t>	[ 3] Appuntamento</a:t>
            </a:r>
          </a:p>
          <a:p>
            <a:pPr defTabSz="685800" eaLnBrk="0" hangingPunct="0">
              <a:tabLst>
                <a:tab pos="357188" algn="l"/>
              </a:tabLst>
              <a:defRPr/>
            </a:pPr>
            <a:r>
              <a:rPr lang="it-IT" sz="1000" dirty="0">
                <a:solidFill>
                  <a:srgbClr val="000000"/>
                </a:solidFill>
                <a:cs typeface="Arial" pitchFamily="34" charset="0"/>
              </a:rPr>
              <a:t>	[ 4] Non ho mai telefonato al Numero Verde di Acque </a:t>
            </a:r>
            <a:r>
              <a:rPr lang="it-IT" sz="1000" dirty="0">
                <a:solidFill>
                  <a:srgbClr val="000000"/>
                </a:solidFill>
                <a:cs typeface="Arial" pitchFamily="34" charset="0"/>
                <a:sym typeface="Wingdings" pitchFamily="2" charset="2"/>
              </a:rPr>
              <a:t></a:t>
            </a:r>
            <a:r>
              <a:rPr lang="it-IT" sz="1000" dirty="0">
                <a:solidFill>
                  <a:srgbClr val="000000"/>
                </a:solidFill>
                <a:cs typeface="Arial" pitchFamily="34" charset="0"/>
              </a:rPr>
              <a:t> CHIUDERE</a:t>
            </a:r>
          </a:p>
          <a:p>
            <a:pPr marL="355600" indent="-355600" defTabSz="685800" eaLnBrk="0" hangingPunct="0">
              <a:tabLst>
                <a:tab pos="355600" algn="l"/>
              </a:tabLst>
              <a:defRPr/>
            </a:pPr>
            <a:r>
              <a:rPr lang="it-IT" sz="1000" dirty="0">
                <a:solidFill>
                  <a:srgbClr val="000000"/>
                </a:solidFill>
                <a:cs typeface="Arial" pitchFamily="34" charset="0"/>
              </a:rPr>
              <a:t> </a:t>
            </a:r>
          </a:p>
          <a:p>
            <a:pPr marL="355600" indent="-355600" defTabSz="685800" eaLnBrk="0" hangingPunct="0">
              <a:tabLst>
                <a:tab pos="355600" algn="l"/>
              </a:tabLst>
              <a:defRPr/>
            </a:pPr>
            <a:r>
              <a:rPr lang="it-IT" sz="1000" b="1" dirty="0">
                <a:solidFill>
                  <a:srgbClr val="000000"/>
                </a:solidFill>
                <a:cs typeface="Arial" pitchFamily="34" charset="0"/>
              </a:rPr>
              <a:t>SEZIONE A – MOTIVI E MODALITÀ </a:t>
            </a:r>
            <a:r>
              <a:rPr lang="it-IT" sz="1000" b="1" dirty="0" err="1">
                <a:solidFill>
                  <a:srgbClr val="000000"/>
                </a:solidFill>
                <a:cs typeface="Arial" pitchFamily="34" charset="0"/>
              </a:rPr>
              <a:t>DI</a:t>
            </a:r>
            <a:r>
              <a:rPr lang="it-IT" sz="1000" b="1" dirty="0">
                <a:solidFill>
                  <a:srgbClr val="000000"/>
                </a:solidFill>
                <a:cs typeface="Arial" pitchFamily="34" charset="0"/>
              </a:rPr>
              <a:t> CONTATTO</a:t>
            </a:r>
          </a:p>
          <a:p>
            <a:pPr marL="355600" indent="-355600" defTabSz="685800" eaLnBrk="0" hangingPunct="0">
              <a:tabLst>
                <a:tab pos="355600" algn="l"/>
              </a:tabLst>
              <a:defRPr/>
            </a:pPr>
            <a:r>
              <a:rPr lang="it-IT" sz="1000" dirty="0">
                <a:solidFill>
                  <a:srgbClr val="000000"/>
                </a:solidFill>
                <a:cs typeface="Arial" pitchFamily="34" charset="0"/>
              </a:rPr>
              <a:t> </a:t>
            </a:r>
          </a:p>
          <a:p>
            <a:pPr marL="355600" indent="-355600" defTabSz="685800" eaLnBrk="0" hangingPunct="0">
              <a:tabLst>
                <a:tab pos="355600" algn="l"/>
              </a:tabLst>
              <a:defRPr/>
            </a:pPr>
            <a:r>
              <a:rPr lang="it-IT" sz="1000" dirty="0">
                <a:solidFill>
                  <a:srgbClr val="000000"/>
                </a:solidFill>
                <a:cs typeface="Arial" pitchFamily="34" charset="0"/>
              </a:rPr>
              <a:t>A.1.	Parliamo della sua ultima telefonata al </a:t>
            </a:r>
            <a:r>
              <a:rPr lang="it-IT" sz="1000" dirty="0" err="1">
                <a:solidFill>
                  <a:srgbClr val="000000"/>
                </a:solidFill>
                <a:cs typeface="Arial" pitchFamily="34" charset="0"/>
              </a:rPr>
              <a:t>Call</a:t>
            </a:r>
            <a:r>
              <a:rPr lang="it-IT" sz="1000" dirty="0">
                <a:solidFill>
                  <a:srgbClr val="000000"/>
                </a:solidFill>
                <a:cs typeface="Arial" pitchFamily="34" charset="0"/>
              </a:rPr>
              <a:t> Center di Acquedotto del Fiora Spa. Per quali motivi ha chiamato il </a:t>
            </a:r>
            <a:r>
              <a:rPr lang="it-IT" sz="1000" dirty="0" err="1">
                <a:solidFill>
                  <a:srgbClr val="000000"/>
                </a:solidFill>
                <a:cs typeface="Arial" pitchFamily="34" charset="0"/>
              </a:rPr>
              <a:t>Call</a:t>
            </a:r>
            <a:r>
              <a:rPr lang="it-IT" sz="1000" dirty="0">
                <a:solidFill>
                  <a:srgbClr val="000000"/>
                </a:solidFill>
                <a:cs typeface="Arial" pitchFamily="34" charset="0"/>
              </a:rPr>
              <a:t> Center? [NON LEGGERE; MULTIPLA]</a:t>
            </a:r>
          </a:p>
          <a:p>
            <a:pPr defTabSz="685800" eaLnBrk="0" hangingPunct="0">
              <a:tabLst>
                <a:tab pos="355600" algn="l"/>
              </a:tabLst>
              <a:defRPr/>
            </a:pPr>
            <a:r>
              <a:rPr lang="it-IT" sz="1000" dirty="0">
                <a:solidFill>
                  <a:srgbClr val="000000"/>
                </a:solidFill>
                <a:cs typeface="Arial" pitchFamily="34" charset="0"/>
              </a:rPr>
              <a:t>	</a:t>
            </a:r>
            <a:r>
              <a:rPr lang="it-IT" sz="1000" dirty="0">
                <a:solidFill>
                  <a:srgbClr val="000000"/>
                </a:solidFill>
                <a:ea typeface="Times New Roman" pitchFamily="18" charset="0"/>
                <a:cs typeface="Arial" charset="0"/>
              </a:rPr>
              <a:t>[1]	</a:t>
            </a:r>
            <a:r>
              <a:rPr lang="it-IT" sz="1000" dirty="0">
                <a:solidFill>
                  <a:srgbClr val="000000"/>
                </a:solidFill>
              </a:rPr>
              <a:t>Richiesta di nuovo contratto, variazione di un contratto, disdetta </a:t>
            </a:r>
          </a:p>
          <a:p>
            <a:pPr defTabSz="685800" eaLnBrk="0" hangingPunct="0">
              <a:tabLst>
                <a:tab pos="355600" algn="l"/>
              </a:tabLst>
              <a:defRPr/>
            </a:pPr>
            <a:r>
              <a:rPr lang="it-IT" sz="1000" dirty="0">
                <a:solidFill>
                  <a:srgbClr val="000000"/>
                </a:solidFill>
                <a:ea typeface="Times New Roman" pitchFamily="18" charset="0"/>
                <a:cs typeface="Arial" charset="0"/>
              </a:rPr>
              <a:t>	[2]	</a:t>
            </a:r>
            <a:r>
              <a:rPr lang="it-IT" sz="1000" dirty="0">
                <a:solidFill>
                  <a:srgbClr val="000000"/>
                </a:solidFill>
              </a:rPr>
              <a:t>Modifica dati anagrafici (</a:t>
            </a:r>
            <a:r>
              <a:rPr lang="it-IT" sz="1000" i="1" dirty="0">
                <a:solidFill>
                  <a:srgbClr val="000000"/>
                </a:solidFill>
              </a:rPr>
              <a:t>nota di </a:t>
            </a:r>
            <a:r>
              <a:rPr lang="it-IT" sz="1000" i="1" dirty="0" err="1">
                <a:solidFill>
                  <a:srgbClr val="000000"/>
                </a:solidFill>
              </a:rPr>
              <a:t>brief</a:t>
            </a:r>
            <a:r>
              <a:rPr lang="it-IT" sz="1000" i="1" dirty="0">
                <a:solidFill>
                  <a:srgbClr val="000000"/>
                </a:solidFill>
              </a:rPr>
              <a:t>: es. indirizzo, residenza</a:t>
            </a:r>
            <a:r>
              <a:rPr lang="it-IT" sz="1000" dirty="0">
                <a:solidFill>
                  <a:srgbClr val="000000"/>
                </a:solidFill>
              </a:rPr>
              <a:t>)</a:t>
            </a:r>
          </a:p>
          <a:p>
            <a:pPr defTabSz="685800" eaLnBrk="0" hangingPunct="0">
              <a:tabLst>
                <a:tab pos="355600" algn="l"/>
              </a:tabLst>
              <a:defRPr/>
            </a:pPr>
            <a:r>
              <a:rPr lang="it-IT" sz="1000" dirty="0">
                <a:solidFill>
                  <a:srgbClr val="000000"/>
                </a:solidFill>
                <a:ea typeface="Times New Roman" pitchFamily="18" charset="0"/>
                <a:cs typeface="Arial" charset="0"/>
              </a:rPr>
              <a:t>	[3]	</a:t>
            </a:r>
            <a:r>
              <a:rPr lang="it-IT" sz="1000" dirty="0">
                <a:solidFill>
                  <a:srgbClr val="000000"/>
                </a:solidFill>
              </a:rPr>
              <a:t>Richiesta di nuovo allacciamento o interventi di vario genere sul contatore (</a:t>
            </a:r>
            <a:r>
              <a:rPr lang="it-IT" sz="1000" i="1" dirty="0">
                <a:solidFill>
                  <a:srgbClr val="000000"/>
                </a:solidFill>
              </a:rPr>
              <a:t>nota di </a:t>
            </a:r>
            <a:r>
              <a:rPr lang="it-IT" sz="1000" i="1" dirty="0" err="1">
                <a:solidFill>
                  <a:srgbClr val="000000"/>
                </a:solidFill>
              </a:rPr>
              <a:t>brief</a:t>
            </a:r>
            <a:r>
              <a:rPr lang="it-IT" sz="1000" i="1" dirty="0">
                <a:solidFill>
                  <a:srgbClr val="000000"/>
                </a:solidFill>
              </a:rPr>
              <a:t>: es. cambio contatore, 	spostamento contatore,</a:t>
            </a:r>
            <a:r>
              <a:rPr lang="it-IT" sz="1000" i="1" u="sng" dirty="0">
                <a:solidFill>
                  <a:srgbClr val="000000"/>
                </a:solidFill>
              </a:rPr>
              <a:t> verifica della lettura </a:t>
            </a:r>
            <a:r>
              <a:rPr lang="it-IT" sz="1000" i="1" dirty="0" err="1">
                <a:solidFill>
                  <a:srgbClr val="000000"/>
                </a:solidFill>
              </a:rPr>
              <a:t>etc</a:t>
            </a:r>
            <a:r>
              <a:rPr lang="it-IT" sz="1000" i="1" dirty="0">
                <a:solidFill>
                  <a:srgbClr val="000000"/>
                </a:solidFill>
              </a:rPr>
              <a:t>)</a:t>
            </a:r>
            <a:endParaRPr lang="it-IT" sz="1000" dirty="0">
              <a:solidFill>
                <a:srgbClr val="000000"/>
              </a:solidFill>
            </a:endParaRPr>
          </a:p>
          <a:p>
            <a:pPr defTabSz="685800" eaLnBrk="0" hangingPunct="0">
              <a:tabLst>
                <a:tab pos="355600" algn="l"/>
              </a:tabLst>
              <a:defRPr/>
            </a:pPr>
            <a:r>
              <a:rPr lang="it-IT" sz="1000" dirty="0">
                <a:solidFill>
                  <a:srgbClr val="000000"/>
                </a:solidFill>
                <a:ea typeface="Times New Roman" pitchFamily="18" charset="0"/>
                <a:cs typeface="Arial" charset="0"/>
              </a:rPr>
              <a:t>	[4]	</a:t>
            </a:r>
            <a:r>
              <a:rPr lang="it-IT" sz="1000" dirty="0">
                <a:solidFill>
                  <a:srgbClr val="000000"/>
                </a:solidFill>
              </a:rPr>
              <a:t>Rateizzazione</a:t>
            </a:r>
          </a:p>
          <a:p>
            <a:pPr defTabSz="685800" eaLnBrk="0" hangingPunct="0">
              <a:tabLst>
                <a:tab pos="355600" algn="l"/>
              </a:tabLst>
              <a:defRPr/>
            </a:pPr>
            <a:r>
              <a:rPr lang="it-IT" sz="1000" dirty="0">
                <a:solidFill>
                  <a:srgbClr val="000000"/>
                </a:solidFill>
                <a:ea typeface="Times New Roman" pitchFamily="18" charset="0"/>
                <a:cs typeface="Arial" charset="0"/>
              </a:rPr>
              <a:t>	[5]	</a:t>
            </a:r>
            <a:r>
              <a:rPr lang="it-IT" sz="1000" u="sng" dirty="0">
                <a:solidFill>
                  <a:srgbClr val="000000"/>
                </a:solidFill>
              </a:rPr>
              <a:t>Informazioni sul recupero del credito o coattivo</a:t>
            </a:r>
            <a:endParaRPr lang="it-IT" sz="1000" dirty="0">
              <a:solidFill>
                <a:srgbClr val="000000"/>
              </a:solidFill>
            </a:endParaRPr>
          </a:p>
          <a:p>
            <a:pPr defTabSz="685800" eaLnBrk="0" hangingPunct="0">
              <a:tabLst>
                <a:tab pos="355600" algn="l"/>
              </a:tabLst>
              <a:defRPr/>
            </a:pPr>
            <a:r>
              <a:rPr lang="it-IT" sz="1000" dirty="0">
                <a:solidFill>
                  <a:srgbClr val="000000"/>
                </a:solidFill>
                <a:ea typeface="Times New Roman" pitchFamily="18" charset="0"/>
                <a:cs typeface="Arial" charset="0"/>
              </a:rPr>
              <a:t>	[6]	</a:t>
            </a:r>
            <a:r>
              <a:rPr lang="it-IT" sz="1000" dirty="0">
                <a:solidFill>
                  <a:srgbClr val="000000"/>
                </a:solidFill>
              </a:rPr>
              <a:t>Informazioni su bollette </a:t>
            </a:r>
          </a:p>
          <a:p>
            <a:pPr defTabSz="685800" eaLnBrk="0" hangingPunct="0">
              <a:tabLst>
                <a:tab pos="355600" algn="l"/>
              </a:tabLst>
              <a:defRPr/>
            </a:pPr>
            <a:r>
              <a:rPr lang="it-IT" sz="1000" dirty="0">
                <a:solidFill>
                  <a:srgbClr val="000000"/>
                </a:solidFill>
                <a:ea typeface="Times New Roman" pitchFamily="18" charset="0"/>
                <a:cs typeface="Arial" charset="0"/>
              </a:rPr>
              <a:t>	[7]	</a:t>
            </a:r>
            <a:r>
              <a:rPr lang="it-IT" sz="1000" dirty="0">
                <a:solidFill>
                  <a:srgbClr val="000000"/>
                </a:solidFill>
              </a:rPr>
              <a:t> Rettifica bollette o richieste di duplicato</a:t>
            </a:r>
          </a:p>
          <a:p>
            <a:pPr defTabSz="685800" eaLnBrk="0" hangingPunct="0">
              <a:tabLst>
                <a:tab pos="355600" algn="l"/>
              </a:tabLst>
              <a:defRPr/>
            </a:pPr>
            <a:r>
              <a:rPr lang="it-IT" sz="1000" dirty="0">
                <a:solidFill>
                  <a:srgbClr val="000000"/>
                </a:solidFill>
                <a:ea typeface="Times New Roman" pitchFamily="18" charset="0"/>
                <a:cs typeface="Arial" charset="0"/>
              </a:rPr>
              <a:t>	[8]	 [11]	Altro [SPECIFICARE]</a:t>
            </a:r>
          </a:p>
          <a:p>
            <a:pPr defTabSz="685800" eaLnBrk="0" hangingPunct="0">
              <a:tabLst>
                <a:tab pos="355600" algn="l"/>
              </a:tabLst>
              <a:defRPr/>
            </a:pPr>
            <a:r>
              <a:rPr lang="it-IT" sz="1000" dirty="0">
                <a:solidFill>
                  <a:srgbClr val="000000"/>
                </a:solidFill>
                <a:ea typeface="Times New Roman" pitchFamily="18" charset="0"/>
                <a:cs typeface="Arial" charset="0"/>
              </a:rPr>
              <a:t>	[9]	Non sa CHIUDERE</a:t>
            </a:r>
          </a:p>
          <a:p>
            <a:pPr marL="355600" indent="-355600" defTabSz="685800" eaLnBrk="0" hangingPunct="0">
              <a:tabLst>
                <a:tab pos="355600" algn="l"/>
              </a:tabLst>
              <a:defRPr/>
            </a:pPr>
            <a:endParaRPr lang="it-IT" sz="1000" dirty="0">
              <a:solidFill>
                <a:srgbClr val="000000"/>
              </a:solidFill>
              <a:cs typeface="Arial" pitchFamily="34" charset="0"/>
            </a:endParaRPr>
          </a:p>
          <a:p>
            <a:pPr marL="355600" indent="-355600" defTabSz="685800" eaLnBrk="0" hangingPunct="0">
              <a:tabLst>
                <a:tab pos="355600" algn="l"/>
              </a:tabLst>
              <a:defRPr/>
            </a:pPr>
            <a:r>
              <a:rPr lang="it-IT" sz="1000" dirty="0">
                <a:solidFill>
                  <a:srgbClr val="000000"/>
                </a:solidFill>
                <a:cs typeface="Arial" pitchFamily="34" charset="0"/>
              </a:rPr>
              <a:t>A.2 	 Dove ha reperito il numero verde o a pagamento di Acquedotto del Fiora Spa al quale ha telefonato? &lt; AMMESSO NON SA/NON RICORDA&gt;; [NON LEGGERE; MULTIPLA]</a:t>
            </a:r>
          </a:p>
          <a:p>
            <a:pPr marL="355600" indent="-355600" defTabSz="685800" eaLnBrk="0" hangingPunct="0">
              <a:tabLst>
                <a:tab pos="355600" algn="l"/>
              </a:tabLst>
              <a:defRPr/>
            </a:pPr>
            <a:r>
              <a:rPr lang="it-IT" sz="1000" dirty="0">
                <a:solidFill>
                  <a:srgbClr val="000000"/>
                </a:solidFill>
                <a:cs typeface="Arial" pitchFamily="34" charset="0"/>
              </a:rPr>
              <a:t>	[ 1] bolletta</a:t>
            </a:r>
          </a:p>
          <a:p>
            <a:pPr marL="355600" indent="-355600" defTabSz="685800" eaLnBrk="0" hangingPunct="0">
              <a:tabLst>
                <a:tab pos="355600" algn="l"/>
              </a:tabLst>
              <a:defRPr/>
            </a:pPr>
            <a:r>
              <a:rPr lang="it-IT" sz="1000" dirty="0">
                <a:solidFill>
                  <a:srgbClr val="000000"/>
                </a:solidFill>
                <a:cs typeface="Arial" pitchFamily="34" charset="0"/>
              </a:rPr>
              <a:t>	[ 2] pagine gialle</a:t>
            </a:r>
          </a:p>
          <a:p>
            <a:pPr marL="355600" indent="-355600" defTabSz="685800" eaLnBrk="0" hangingPunct="0">
              <a:tabLst>
                <a:tab pos="355600" algn="l"/>
              </a:tabLst>
              <a:defRPr/>
            </a:pPr>
            <a:r>
              <a:rPr lang="it-IT" sz="1000" dirty="0">
                <a:solidFill>
                  <a:srgbClr val="000000"/>
                </a:solidFill>
                <a:cs typeface="Arial" pitchFamily="34" charset="0"/>
              </a:rPr>
              <a:t>	[ 3] sito internet</a:t>
            </a:r>
          </a:p>
          <a:p>
            <a:pPr marL="355600" indent="-355600" defTabSz="685800" eaLnBrk="0" hangingPunct="0">
              <a:tabLst>
                <a:tab pos="355600" algn="l"/>
              </a:tabLst>
              <a:defRPr/>
            </a:pPr>
            <a:r>
              <a:rPr lang="it-IT" sz="1000" dirty="0">
                <a:solidFill>
                  <a:srgbClr val="000000"/>
                </a:solidFill>
                <a:cs typeface="Arial" pitchFamily="34" charset="0"/>
              </a:rPr>
              <a:t>	[ 4] altro (specificare)</a:t>
            </a:r>
          </a:p>
          <a:p>
            <a:pPr marL="355600" indent="-355600" defTabSz="685800" eaLnBrk="0" hangingPunct="0">
              <a:tabLst>
                <a:tab pos="355600" algn="l"/>
              </a:tabLst>
              <a:defRPr/>
            </a:pPr>
            <a:endParaRPr lang="it-IT" sz="1000" dirty="0">
              <a:solidFill>
                <a:srgbClr val="000000"/>
              </a:solidFill>
              <a:cs typeface="Arial" pitchFamily="34" charset="0"/>
            </a:endParaRPr>
          </a:p>
          <a:p>
            <a:pPr marL="363538" indent="-363538" algn="just">
              <a:buClr>
                <a:srgbClr val="000000"/>
              </a:buClr>
              <a:buSzPct val="100000"/>
              <a:tabLst>
                <a:tab pos="363538" algn="l"/>
              </a:tabLst>
              <a:defRPr/>
            </a:pPr>
            <a:r>
              <a:rPr lang="it-IT" sz="1000" dirty="0">
                <a:solidFill>
                  <a:srgbClr val="000000"/>
                </a:solidFill>
                <a:cs typeface="Arial" pitchFamily="34" charset="0"/>
              </a:rPr>
              <a:t>A.3 	 Quando ha chiamato il </a:t>
            </a:r>
            <a:r>
              <a:rPr lang="it-IT" sz="1000" dirty="0" err="1">
                <a:solidFill>
                  <a:srgbClr val="000000"/>
                </a:solidFill>
                <a:cs typeface="Arial" pitchFamily="34" charset="0"/>
              </a:rPr>
              <a:t>Call</a:t>
            </a:r>
            <a:r>
              <a:rPr lang="it-IT" sz="1000" dirty="0">
                <a:solidFill>
                  <a:srgbClr val="000000"/>
                </a:solidFill>
                <a:cs typeface="Arial" pitchFamily="34" charset="0"/>
              </a:rPr>
              <a:t> Center ha trovato la linea telefonica libera (ha cioè sentito il messaggio di benvenuto nel servizio clienti) al primo tentativo oppure ha sentito il segnale di occupato? &lt;AMMESSO NON SA/NON RICORDA&gt;</a:t>
            </a:r>
          </a:p>
          <a:p>
            <a:pPr marL="342900" indent="-342900" algn="just">
              <a:buClr>
                <a:srgbClr val="000000"/>
              </a:buClr>
              <a:buSzPct val="100000"/>
              <a:buFont typeface="Times" pitchFamily="18" charset="0"/>
              <a:buNone/>
              <a:tabLst>
                <a:tab pos="357188" algn="l"/>
                <a:tab pos="3228975" algn="l"/>
              </a:tabLst>
              <a:defRPr/>
            </a:pPr>
            <a:r>
              <a:rPr lang="it-IT" sz="1000" dirty="0">
                <a:solidFill>
                  <a:srgbClr val="000000"/>
                </a:solidFill>
                <a:cs typeface="Arial" pitchFamily="34" charset="0"/>
              </a:rPr>
              <a:t>	[ 1] La linea era libera	</a:t>
            </a:r>
          </a:p>
          <a:p>
            <a:pPr marL="342900" indent="-342900" algn="just">
              <a:buClr>
                <a:srgbClr val="000000"/>
              </a:buClr>
              <a:buSzPct val="100000"/>
              <a:buFont typeface="Times" pitchFamily="18" charset="0"/>
              <a:buNone/>
              <a:tabLst>
                <a:tab pos="357188" algn="l"/>
                <a:tab pos="3228975" algn="l"/>
              </a:tabLst>
              <a:defRPr/>
            </a:pPr>
            <a:r>
              <a:rPr lang="it-IT" sz="1000" dirty="0">
                <a:solidFill>
                  <a:srgbClr val="000000"/>
                </a:solidFill>
                <a:cs typeface="Arial" pitchFamily="34" charset="0"/>
              </a:rPr>
              <a:t>	[ 2] La linea era occupata</a:t>
            </a:r>
          </a:p>
          <a:p>
            <a:pPr algn="ctr">
              <a:buClr>
                <a:srgbClr val="000000"/>
              </a:buClr>
              <a:buSzPct val="100000"/>
              <a:buFont typeface="Times" pitchFamily="18" charset="0"/>
              <a:buNone/>
              <a:defRPr/>
            </a:pPr>
            <a:endParaRPr lang="it-IT" sz="1000" dirty="0">
              <a:solidFill>
                <a:srgbClr val="000000"/>
              </a:solidFill>
            </a:endParaRPr>
          </a:p>
          <a:p>
            <a:pPr marL="355600" indent="-355600" defTabSz="685800" eaLnBrk="0" hangingPunct="0">
              <a:tabLst>
                <a:tab pos="355600" algn="l"/>
              </a:tabLst>
              <a:defRPr/>
            </a:pPr>
            <a:endParaRPr lang="it-IT" sz="1000" dirty="0">
              <a:solidFill>
                <a:srgbClr val="000000"/>
              </a:solidFill>
              <a:cs typeface="Arial" pitchFamily="34" charset="0"/>
            </a:endParaRPr>
          </a:p>
          <a:p>
            <a:pPr marL="355600" indent="-355600" defTabSz="685800" eaLnBrk="0" hangingPunct="0">
              <a:tabLst>
                <a:tab pos="355600" algn="l"/>
              </a:tabLst>
              <a:defRPr/>
            </a:pPr>
            <a:endParaRPr lang="it-IT" sz="1000" dirty="0">
              <a:solidFill>
                <a:srgbClr val="000000"/>
              </a:solidFill>
              <a:cs typeface="Arial" pitchFamily="34" charset="0"/>
            </a:endParaRPr>
          </a:p>
        </p:txBody>
      </p:sp>
      <p:sp>
        <p:nvSpPr>
          <p:cNvPr id="386050" name="Rettangolo 2"/>
          <p:cNvSpPr>
            <a:spLocks noChangeArrowheads="1"/>
          </p:cNvSpPr>
          <p:nvPr/>
        </p:nvSpPr>
        <p:spPr bwMode="auto">
          <a:xfrm>
            <a:off x="714375" y="142875"/>
            <a:ext cx="8286750" cy="276225"/>
          </a:xfrm>
          <a:prstGeom prst="rect">
            <a:avLst/>
          </a:prstGeom>
          <a:noFill/>
          <a:ln w="9525">
            <a:noFill/>
            <a:miter lim="800000"/>
            <a:headEnd/>
            <a:tailEnd/>
          </a:ln>
        </p:spPr>
        <p:txBody>
          <a:bodyPr>
            <a:spAutoFit/>
          </a:bodyPr>
          <a:lstStyle/>
          <a:p>
            <a:pPr algn="ctr">
              <a:buClr>
                <a:srgbClr val="000000"/>
              </a:buClr>
              <a:buSzPct val="100000"/>
              <a:buFont typeface="Times" pitchFamily="18" charset="0"/>
              <a:buNone/>
            </a:pPr>
            <a:r>
              <a:rPr lang="it-IT" sz="1200" b="1">
                <a:solidFill>
                  <a:srgbClr val="000000"/>
                </a:solidFill>
              </a:rPr>
              <a:t>QUESTIONARIO CALL BACK NUMERO VERDE COMMERCIALE</a:t>
            </a:r>
            <a:endParaRPr lang="it-IT" sz="1200">
              <a:solidFill>
                <a:srgbClr val="000000"/>
              </a:solidFill>
            </a:endParaRPr>
          </a:p>
        </p:txBody>
      </p:sp>
    </p:spTree>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9345" name="Rectangle 3"/>
          <p:cNvSpPr>
            <a:spLocks noChangeArrowheads="1"/>
          </p:cNvSpPr>
          <p:nvPr/>
        </p:nvSpPr>
        <p:spPr bwMode="auto">
          <a:xfrm>
            <a:off x="709613" y="428625"/>
            <a:ext cx="8221662" cy="6094413"/>
          </a:xfrm>
          <a:prstGeom prst="rect">
            <a:avLst/>
          </a:prstGeom>
          <a:noFill/>
          <a:ln w="9525">
            <a:noFill/>
            <a:miter lim="800000"/>
            <a:headEnd/>
            <a:tailEnd/>
          </a:ln>
        </p:spPr>
        <p:txBody>
          <a:bodyPr lIns="92075" tIns="46038" rIns="92075" bIns="46038">
            <a:spAutoFit/>
          </a:bodyPr>
          <a:lstStyle/>
          <a:p>
            <a:pPr marL="355600" indent="-355600" defTabSz="685800" eaLnBrk="0" hangingPunct="0">
              <a:tabLst>
                <a:tab pos="355600" algn="l"/>
              </a:tabLst>
              <a:defRPr/>
            </a:pPr>
            <a:r>
              <a:rPr lang="it-IT" sz="1000" dirty="0">
                <a:solidFill>
                  <a:srgbClr val="000000"/>
                </a:solidFill>
                <a:cs typeface="Arial" charset="0"/>
              </a:rPr>
              <a:t>A.4 &lt;Se Dom. A.3. =2&gt; Quante altre volte ha dovuto richiamare lo stesso giorno, prima di trovare la linea libera?</a:t>
            </a:r>
          </a:p>
          <a:p>
            <a:pPr marL="355600" indent="-355600" defTabSz="685800" eaLnBrk="0" hangingPunct="0">
              <a:tabLst>
                <a:tab pos="355600" algn="l"/>
              </a:tabLst>
              <a:defRPr/>
            </a:pPr>
            <a:r>
              <a:rPr lang="it-IT" sz="1000" dirty="0">
                <a:solidFill>
                  <a:srgbClr val="000000"/>
                </a:solidFill>
                <a:cs typeface="Arial" charset="0"/>
              </a:rPr>
              <a:t>	[ 1] Una</a:t>
            </a:r>
          </a:p>
          <a:p>
            <a:pPr marL="355600" indent="-355600" defTabSz="685800" eaLnBrk="0" hangingPunct="0">
              <a:tabLst>
                <a:tab pos="355600" algn="l"/>
              </a:tabLst>
              <a:defRPr/>
            </a:pPr>
            <a:r>
              <a:rPr lang="it-IT" sz="1000" dirty="0">
                <a:solidFill>
                  <a:srgbClr val="000000"/>
                </a:solidFill>
                <a:cs typeface="Arial" charset="0"/>
              </a:rPr>
              <a:t>	[ 2] Due</a:t>
            </a:r>
          </a:p>
          <a:p>
            <a:pPr marL="355600" indent="-355600" defTabSz="685800" eaLnBrk="0" hangingPunct="0">
              <a:tabLst>
                <a:tab pos="355600" algn="l"/>
              </a:tabLst>
              <a:defRPr/>
            </a:pPr>
            <a:r>
              <a:rPr lang="it-IT" sz="1000" dirty="0">
                <a:solidFill>
                  <a:srgbClr val="000000"/>
                </a:solidFill>
                <a:cs typeface="Arial" charset="0"/>
              </a:rPr>
              <a:t>	[ 3] Oltre due</a:t>
            </a:r>
          </a:p>
          <a:p>
            <a:pPr marL="355600" indent="-355600" defTabSz="685800" eaLnBrk="0" hangingPunct="0">
              <a:tabLst>
                <a:tab pos="355600" algn="l"/>
              </a:tabLst>
              <a:defRPr/>
            </a:pPr>
            <a:r>
              <a:rPr lang="it-IT" sz="1000" dirty="0">
                <a:solidFill>
                  <a:srgbClr val="000000"/>
                </a:solidFill>
                <a:cs typeface="Arial" charset="0"/>
              </a:rPr>
              <a:t>	[ 4] Non sa / Non ricorda</a:t>
            </a:r>
          </a:p>
          <a:p>
            <a:pPr marL="355600" indent="-355600" defTabSz="685800" eaLnBrk="0" hangingPunct="0">
              <a:tabLst>
                <a:tab pos="355600" algn="l"/>
              </a:tabLst>
              <a:defRPr/>
            </a:pPr>
            <a:endParaRPr lang="it-IT" sz="1000" dirty="0">
              <a:solidFill>
                <a:srgbClr val="000000"/>
              </a:solidFill>
              <a:cs typeface="Arial" charset="0"/>
            </a:endParaRPr>
          </a:p>
          <a:p>
            <a:pPr marL="355600" indent="-355600" defTabSz="685800" eaLnBrk="0" hangingPunct="0">
              <a:tabLst>
                <a:tab pos="355600" algn="l"/>
              </a:tabLst>
              <a:defRPr/>
            </a:pPr>
            <a:r>
              <a:rPr lang="it-IT" sz="1000" dirty="0">
                <a:solidFill>
                  <a:srgbClr val="000000"/>
                </a:solidFill>
                <a:cs typeface="Arial" charset="0"/>
              </a:rPr>
              <a:t>A.5 Lei ha chiamato il </a:t>
            </a:r>
            <a:r>
              <a:rPr lang="it-IT" sz="1000" dirty="0" err="1">
                <a:solidFill>
                  <a:srgbClr val="000000"/>
                </a:solidFill>
                <a:cs typeface="Arial" charset="0"/>
              </a:rPr>
              <a:t>Call</a:t>
            </a:r>
            <a:r>
              <a:rPr lang="it-IT" sz="1000" dirty="0">
                <a:solidFill>
                  <a:srgbClr val="000000"/>
                </a:solidFill>
                <a:cs typeface="Arial" charset="0"/>
              </a:rPr>
              <a:t> Center di Acquedotto del Fiora spa  per &lt;inserire risp. Dom. A.1&gt;. Con la telefonata al </a:t>
            </a:r>
            <a:r>
              <a:rPr lang="it-IT" sz="1000" dirty="0" err="1">
                <a:solidFill>
                  <a:srgbClr val="000000"/>
                </a:solidFill>
                <a:cs typeface="Arial" charset="0"/>
              </a:rPr>
              <a:t>Call</a:t>
            </a:r>
            <a:r>
              <a:rPr lang="it-IT" sz="1000" dirty="0">
                <a:solidFill>
                  <a:srgbClr val="000000"/>
                </a:solidFill>
                <a:cs typeface="Arial" charset="0"/>
              </a:rPr>
              <a:t> Center è riuscito a definire la sua richiesta? [LEGGERE]</a:t>
            </a:r>
          </a:p>
          <a:p>
            <a:pPr marL="355600" indent="-355600" defTabSz="685800" eaLnBrk="0" hangingPunct="0">
              <a:tabLst>
                <a:tab pos="355600" algn="l"/>
              </a:tabLst>
              <a:defRPr/>
            </a:pPr>
            <a:r>
              <a:rPr lang="it-IT" sz="1000" dirty="0">
                <a:solidFill>
                  <a:srgbClr val="000000"/>
                </a:solidFill>
                <a:cs typeface="Arial" charset="0"/>
              </a:rPr>
              <a:t>	[ 1] Si, del tutto</a:t>
            </a:r>
          </a:p>
          <a:p>
            <a:pPr marL="355600" indent="-355600" defTabSz="685800" eaLnBrk="0" hangingPunct="0">
              <a:tabLst>
                <a:tab pos="355600" algn="l"/>
              </a:tabLst>
              <a:defRPr/>
            </a:pPr>
            <a:r>
              <a:rPr lang="it-IT" sz="1000" dirty="0">
                <a:solidFill>
                  <a:srgbClr val="000000"/>
                </a:solidFill>
                <a:cs typeface="Arial" charset="0"/>
              </a:rPr>
              <a:t>	[ 2] Si, in parte, la pratica è in corso di lavorazione</a:t>
            </a:r>
          </a:p>
          <a:p>
            <a:pPr marL="355600" indent="-355600" defTabSz="685800" eaLnBrk="0" hangingPunct="0">
              <a:tabLst>
                <a:tab pos="355600" algn="l"/>
              </a:tabLst>
              <a:defRPr/>
            </a:pPr>
            <a:r>
              <a:rPr lang="it-IT" sz="1000" dirty="0">
                <a:solidFill>
                  <a:srgbClr val="000000"/>
                </a:solidFill>
                <a:cs typeface="Arial" charset="0"/>
              </a:rPr>
              <a:t>	[ 3] No</a:t>
            </a:r>
          </a:p>
          <a:p>
            <a:pPr marL="355600" indent="-355600" defTabSz="685800" eaLnBrk="0" hangingPunct="0">
              <a:tabLst>
                <a:tab pos="355600" algn="l"/>
              </a:tabLst>
              <a:defRPr/>
            </a:pPr>
            <a:endParaRPr lang="it-IT" sz="1000" dirty="0">
              <a:solidFill>
                <a:srgbClr val="000000"/>
              </a:solidFill>
              <a:cs typeface="Arial" charset="0"/>
            </a:endParaRPr>
          </a:p>
          <a:p>
            <a:pPr marL="355600" indent="-355600" defTabSz="685800" eaLnBrk="0" hangingPunct="0">
              <a:tabLst>
                <a:tab pos="355600" algn="l"/>
              </a:tabLst>
              <a:defRPr/>
            </a:pPr>
            <a:r>
              <a:rPr lang="it-IT" sz="1000" dirty="0">
                <a:solidFill>
                  <a:srgbClr val="000000"/>
                </a:solidFill>
                <a:cs typeface="Arial" charset="0"/>
              </a:rPr>
              <a:t>A.6 &lt;Se Dom. A.5= [2]&gt; Cosa dovrà fare ancora? &lt; AMMESSO NON SA&gt;; [NON LEGGERE; MUTIPLA]</a:t>
            </a:r>
          </a:p>
          <a:p>
            <a:pPr marL="355600" indent="-355600" defTabSz="685800" eaLnBrk="0" hangingPunct="0">
              <a:tabLst>
                <a:tab pos="355600" algn="l"/>
              </a:tabLst>
              <a:defRPr/>
            </a:pPr>
            <a:r>
              <a:rPr lang="it-IT" sz="1000" dirty="0">
                <a:solidFill>
                  <a:srgbClr val="000000"/>
                </a:solidFill>
                <a:cs typeface="Arial" charset="0"/>
              </a:rPr>
              <a:t>	[ 1] Attendere una chiamata dell’azienda</a:t>
            </a:r>
          </a:p>
          <a:p>
            <a:pPr marL="355600" indent="-355600" defTabSz="685800" eaLnBrk="0" hangingPunct="0">
              <a:tabLst>
                <a:tab pos="355600" algn="l"/>
              </a:tabLst>
              <a:defRPr/>
            </a:pPr>
            <a:r>
              <a:rPr lang="it-IT" sz="1000" dirty="0">
                <a:solidFill>
                  <a:srgbClr val="000000"/>
                </a:solidFill>
                <a:cs typeface="Arial" charset="0"/>
              </a:rPr>
              <a:t>	[ 2] Presentare della documentazione necessaria</a:t>
            </a:r>
            <a:endParaRPr lang="it-IT" sz="1000" strike="sngStrike" dirty="0">
              <a:solidFill>
                <a:srgbClr val="000000"/>
              </a:solidFill>
              <a:cs typeface="Arial" charset="0"/>
            </a:endParaRPr>
          </a:p>
          <a:p>
            <a:pPr marL="355600" indent="-355600" defTabSz="685800" eaLnBrk="0" hangingPunct="0">
              <a:tabLst>
                <a:tab pos="355600" algn="l"/>
              </a:tabLst>
              <a:defRPr/>
            </a:pPr>
            <a:r>
              <a:rPr lang="it-IT" sz="1000" dirty="0">
                <a:solidFill>
                  <a:srgbClr val="000000"/>
                </a:solidFill>
                <a:cs typeface="Arial" charset="0"/>
              </a:rPr>
              <a:t>	[ 3] Fare dei pagamenti per dar corso alla pratica</a:t>
            </a:r>
          </a:p>
          <a:p>
            <a:pPr marL="355600" indent="-355600" defTabSz="685800" eaLnBrk="0" hangingPunct="0">
              <a:tabLst>
                <a:tab pos="355600" algn="l"/>
              </a:tabLst>
              <a:defRPr/>
            </a:pPr>
            <a:r>
              <a:rPr lang="it-IT" sz="1000" dirty="0">
                <a:solidFill>
                  <a:srgbClr val="000000"/>
                </a:solidFill>
                <a:cs typeface="Arial" charset="0"/>
              </a:rPr>
              <a:t>	[ 4] Recarmi presso gli sportelli dell’azienda</a:t>
            </a:r>
          </a:p>
          <a:p>
            <a:pPr marL="355600" indent="-355600" defTabSz="685800" eaLnBrk="0" hangingPunct="0">
              <a:tabLst>
                <a:tab pos="355600" algn="l"/>
              </a:tabLst>
              <a:defRPr/>
            </a:pPr>
            <a:r>
              <a:rPr lang="it-IT" sz="1000" dirty="0">
                <a:solidFill>
                  <a:srgbClr val="000000"/>
                </a:solidFill>
                <a:cs typeface="Arial" charset="0"/>
              </a:rPr>
              <a:t>	[ 5] Chiamare nuovamente il servizio clienti del  </a:t>
            </a:r>
            <a:r>
              <a:rPr lang="it-IT" sz="1000" dirty="0" err="1">
                <a:solidFill>
                  <a:srgbClr val="000000"/>
                </a:solidFill>
                <a:cs typeface="Arial" charset="0"/>
              </a:rPr>
              <a:t>call</a:t>
            </a:r>
            <a:r>
              <a:rPr lang="it-IT" sz="1000" dirty="0">
                <a:solidFill>
                  <a:srgbClr val="000000"/>
                </a:solidFill>
                <a:cs typeface="Arial" charset="0"/>
              </a:rPr>
              <a:t> center</a:t>
            </a:r>
            <a:endParaRPr lang="it-IT" sz="1000" strike="sngStrike" dirty="0">
              <a:solidFill>
                <a:srgbClr val="000000"/>
              </a:solidFill>
              <a:cs typeface="Arial" charset="0"/>
            </a:endParaRPr>
          </a:p>
          <a:p>
            <a:pPr marL="355600" indent="-355600" defTabSz="685800" eaLnBrk="0" hangingPunct="0">
              <a:tabLst>
                <a:tab pos="355600" algn="l"/>
              </a:tabLst>
              <a:defRPr/>
            </a:pPr>
            <a:r>
              <a:rPr lang="it-IT" sz="1000" dirty="0">
                <a:solidFill>
                  <a:srgbClr val="000000"/>
                </a:solidFill>
                <a:cs typeface="Arial" charset="0"/>
              </a:rPr>
              <a:t>	[ 6] Altro (specificare)</a:t>
            </a:r>
          </a:p>
          <a:p>
            <a:pPr marL="355600" indent="-355600" defTabSz="685800" eaLnBrk="0" hangingPunct="0">
              <a:tabLst>
                <a:tab pos="355600" algn="l"/>
              </a:tabLst>
              <a:defRPr/>
            </a:pPr>
            <a:endParaRPr lang="it-IT" sz="1000" dirty="0">
              <a:solidFill>
                <a:srgbClr val="000000"/>
              </a:solidFill>
              <a:cs typeface="Arial" charset="0"/>
            </a:endParaRPr>
          </a:p>
          <a:p>
            <a:pPr marL="355600" indent="-355600" defTabSz="685800" eaLnBrk="0" hangingPunct="0">
              <a:tabLst>
                <a:tab pos="355600" algn="l"/>
              </a:tabLst>
              <a:defRPr/>
            </a:pPr>
            <a:r>
              <a:rPr lang="it-IT" sz="1000" dirty="0">
                <a:solidFill>
                  <a:srgbClr val="000000"/>
                </a:solidFill>
                <a:cs typeface="Arial" charset="0"/>
              </a:rPr>
              <a:t>A.7. &lt;Se dom. A.5= [3]&gt; Per quali motivi non è riuscita a risolvere la sua richiesta? &lt; AMMESSO NON SA&gt; [NON LEGGERE; MULTIPLA]</a:t>
            </a:r>
          </a:p>
          <a:p>
            <a:pPr marL="355600" indent="-355600" defTabSz="685800" eaLnBrk="0" hangingPunct="0">
              <a:tabLst>
                <a:tab pos="355600" algn="l"/>
              </a:tabLst>
              <a:defRPr/>
            </a:pPr>
            <a:r>
              <a:rPr lang="it-IT" sz="1000" dirty="0">
                <a:solidFill>
                  <a:srgbClr val="000000"/>
                </a:solidFill>
                <a:cs typeface="Arial" charset="0"/>
              </a:rPr>
              <a:t>	[ 1] Mi hanno rimandato a più persone ma non sono riuscito comunque a risolvere </a:t>
            </a:r>
          </a:p>
          <a:p>
            <a:pPr marL="355600" indent="-355600" defTabSz="685800" eaLnBrk="0" hangingPunct="0">
              <a:tabLst>
                <a:tab pos="355600" algn="l"/>
              </a:tabLst>
              <a:defRPr/>
            </a:pPr>
            <a:r>
              <a:rPr lang="it-IT" sz="1000" dirty="0">
                <a:solidFill>
                  <a:srgbClr val="000000"/>
                </a:solidFill>
                <a:cs typeface="Arial" charset="0"/>
              </a:rPr>
              <a:t>	[ 2] Devo andare di persona all’ufficio competente</a:t>
            </a:r>
          </a:p>
          <a:p>
            <a:pPr marL="355600" indent="-355600" defTabSz="685800" eaLnBrk="0" hangingPunct="0">
              <a:tabLst>
                <a:tab pos="355600" algn="l"/>
              </a:tabLst>
              <a:defRPr/>
            </a:pPr>
            <a:r>
              <a:rPr lang="it-IT" sz="1000" dirty="0">
                <a:solidFill>
                  <a:srgbClr val="000000"/>
                </a:solidFill>
                <a:cs typeface="Arial" charset="0"/>
              </a:rPr>
              <a:t>	[ 3] Devo procurarmi della documentazione e poi ricontattarli</a:t>
            </a:r>
          </a:p>
          <a:p>
            <a:pPr marL="355600" indent="-355600" defTabSz="685800" eaLnBrk="0" hangingPunct="0">
              <a:tabLst>
                <a:tab pos="355600" algn="l"/>
              </a:tabLst>
              <a:defRPr/>
            </a:pPr>
            <a:r>
              <a:rPr lang="it-IT" sz="1000" dirty="0">
                <a:solidFill>
                  <a:srgbClr val="000000"/>
                </a:solidFill>
                <a:cs typeface="Arial" charset="0"/>
              </a:rPr>
              <a:t>	[ 4] Altro (specificare)</a:t>
            </a:r>
          </a:p>
          <a:p>
            <a:pPr marL="355600" indent="-355600" defTabSz="685800" eaLnBrk="0" hangingPunct="0">
              <a:tabLst>
                <a:tab pos="355600" algn="l"/>
              </a:tabLst>
              <a:defRPr/>
            </a:pPr>
            <a:endParaRPr lang="it-IT" sz="1000" dirty="0">
              <a:solidFill>
                <a:srgbClr val="000000"/>
              </a:solidFill>
              <a:cs typeface="Arial" charset="0"/>
            </a:endParaRPr>
          </a:p>
          <a:p>
            <a:pPr marL="355600" indent="-355600" defTabSz="685800" eaLnBrk="0" hangingPunct="0">
              <a:tabLst>
                <a:tab pos="355600" algn="l"/>
              </a:tabLst>
              <a:defRPr/>
            </a:pPr>
            <a:r>
              <a:rPr lang="it-IT" sz="1000" dirty="0">
                <a:solidFill>
                  <a:srgbClr val="000000"/>
                </a:solidFill>
                <a:cs typeface="Arial" charset="0"/>
              </a:rPr>
              <a:t>A.8 Nel complesso ricorda quanto è durata la telefonata di cui stiamo parlando, da quando ha preso la linea</a:t>
            </a:r>
          </a:p>
          <a:p>
            <a:pPr marL="355600" indent="-355600" defTabSz="685800" eaLnBrk="0" hangingPunct="0">
              <a:tabLst>
                <a:tab pos="355600" algn="l"/>
              </a:tabLst>
              <a:defRPr/>
            </a:pPr>
            <a:r>
              <a:rPr lang="it-IT" sz="1000" dirty="0">
                <a:solidFill>
                  <a:srgbClr val="000000"/>
                </a:solidFill>
                <a:cs typeface="Arial" charset="0"/>
              </a:rPr>
              <a:t>	[ 1] Meno di due minuti</a:t>
            </a:r>
          </a:p>
          <a:p>
            <a:pPr marL="355600" indent="-355600" defTabSz="685800" eaLnBrk="0" hangingPunct="0">
              <a:tabLst>
                <a:tab pos="355600" algn="l"/>
              </a:tabLst>
              <a:defRPr/>
            </a:pPr>
            <a:r>
              <a:rPr lang="it-IT" sz="1000" dirty="0">
                <a:solidFill>
                  <a:srgbClr val="000000"/>
                </a:solidFill>
                <a:cs typeface="Arial" charset="0"/>
              </a:rPr>
              <a:t>	[ 2] Tra due e cinque minuti</a:t>
            </a:r>
          </a:p>
          <a:p>
            <a:pPr marL="355600" indent="-355600" defTabSz="685800" eaLnBrk="0" hangingPunct="0">
              <a:tabLst>
                <a:tab pos="355600" algn="l"/>
              </a:tabLst>
              <a:defRPr/>
            </a:pPr>
            <a:r>
              <a:rPr lang="it-IT" sz="1000" dirty="0">
                <a:solidFill>
                  <a:srgbClr val="000000"/>
                </a:solidFill>
                <a:cs typeface="Arial" charset="0"/>
              </a:rPr>
              <a:t>	[ 3] Tra cinque e dieci minuti</a:t>
            </a:r>
          </a:p>
          <a:p>
            <a:pPr marL="355600" indent="-355600" defTabSz="685800" eaLnBrk="0" hangingPunct="0">
              <a:tabLst>
                <a:tab pos="355600" algn="l"/>
              </a:tabLst>
              <a:defRPr/>
            </a:pPr>
            <a:r>
              <a:rPr lang="it-IT" sz="1000" dirty="0">
                <a:solidFill>
                  <a:srgbClr val="000000"/>
                </a:solidFill>
                <a:cs typeface="Arial" charset="0"/>
              </a:rPr>
              <a:t>	[ 4] Oltre dieci minuti</a:t>
            </a:r>
          </a:p>
          <a:p>
            <a:pPr marL="355600" indent="-355600" defTabSz="685800" eaLnBrk="0" hangingPunct="0">
              <a:tabLst>
                <a:tab pos="355600" algn="l"/>
              </a:tabLst>
              <a:defRPr/>
            </a:pPr>
            <a:r>
              <a:rPr lang="it-IT" sz="1000" b="1" dirty="0">
                <a:solidFill>
                  <a:srgbClr val="000000"/>
                </a:solidFill>
                <a:cs typeface="Arial" charset="0"/>
              </a:rPr>
              <a:t>	</a:t>
            </a:r>
            <a:r>
              <a:rPr lang="it-IT" sz="1000" dirty="0">
                <a:solidFill>
                  <a:srgbClr val="000000"/>
                </a:solidFill>
                <a:cs typeface="Arial" charset="0"/>
              </a:rPr>
              <a:t>[ 5] Non ricorda</a:t>
            </a:r>
          </a:p>
          <a:p>
            <a:pPr marL="355600" indent="-355600" defTabSz="685800" eaLnBrk="0" hangingPunct="0">
              <a:buFont typeface="Times" pitchFamily="18" charset="0"/>
              <a:buNone/>
              <a:tabLst>
                <a:tab pos="355600" algn="l"/>
              </a:tabLst>
              <a:defRPr/>
            </a:pPr>
            <a:endParaRPr lang="it-IT" sz="1000" b="1" dirty="0">
              <a:solidFill>
                <a:srgbClr val="000000"/>
              </a:solidFill>
              <a:cs typeface="Arial" charset="0"/>
            </a:endParaRPr>
          </a:p>
          <a:p>
            <a:pPr marL="355600" indent="-355600" defTabSz="685800" eaLnBrk="0" hangingPunct="0">
              <a:buFont typeface="Times" pitchFamily="18" charset="0"/>
              <a:buNone/>
              <a:tabLst>
                <a:tab pos="355600" algn="l"/>
              </a:tabLst>
              <a:defRPr/>
            </a:pPr>
            <a:r>
              <a:rPr lang="it-IT" sz="1000" b="1" dirty="0">
                <a:solidFill>
                  <a:srgbClr val="000000"/>
                </a:solidFill>
                <a:cs typeface="Arial" charset="0"/>
              </a:rPr>
              <a:t>SEZIONE B CUSTOMER SATISFACTION NUMERO VERDE</a:t>
            </a:r>
          </a:p>
          <a:p>
            <a:pPr marL="355600" indent="-355600" defTabSz="685800" eaLnBrk="0" hangingPunct="0">
              <a:buFont typeface="Times" pitchFamily="18" charset="0"/>
              <a:buNone/>
              <a:tabLst>
                <a:tab pos="355600" algn="l"/>
              </a:tabLst>
              <a:defRPr/>
            </a:pPr>
            <a:r>
              <a:rPr lang="it-IT" sz="1000" dirty="0">
                <a:solidFill>
                  <a:srgbClr val="000000"/>
                </a:solidFill>
                <a:cs typeface="Arial" charset="0"/>
              </a:rPr>
              <a:t> </a:t>
            </a:r>
          </a:p>
          <a:p>
            <a:pPr marL="355600" indent="-355600" defTabSz="685800" eaLnBrk="0" hangingPunct="0">
              <a:tabLst>
                <a:tab pos="355600" algn="l"/>
              </a:tabLst>
              <a:defRPr/>
            </a:pPr>
            <a:r>
              <a:rPr lang="it-IT" sz="1000" dirty="0">
                <a:solidFill>
                  <a:srgbClr val="000000"/>
                </a:solidFill>
                <a:cs typeface="Arial" charset="0"/>
              </a:rPr>
              <a:t>B.1.	Le citerò ora alcuni aspetti relativi al servizio fornitole dal </a:t>
            </a:r>
            <a:r>
              <a:rPr lang="it-IT" sz="1000" dirty="0" err="1">
                <a:solidFill>
                  <a:srgbClr val="000000"/>
                </a:solidFill>
                <a:cs typeface="Arial" charset="0"/>
              </a:rPr>
              <a:t>Call</a:t>
            </a:r>
            <a:r>
              <a:rPr lang="it-IT" sz="1000" dirty="0">
                <a:solidFill>
                  <a:srgbClr val="000000"/>
                </a:solidFill>
                <a:cs typeface="Arial" charset="0"/>
              </a:rPr>
              <a:t> Center di Acquedotto del Fiora spa che lei ha contattato. Per ognuno degli aspetti mi dovrebbe dire, quanto è stato soddisfatto </a:t>
            </a:r>
            <a:r>
              <a:rPr lang="it-IT" sz="1000" dirty="0">
                <a:solidFill>
                  <a:srgbClr val="000000"/>
                </a:solidFill>
                <a:cs typeface="Arial" charset="0"/>
              </a:rPr>
              <a:t>(</a:t>
            </a:r>
            <a:r>
              <a:rPr lang="it-IT" sz="1000" dirty="0">
                <a:solidFill>
                  <a:srgbClr val="000000"/>
                </a:solidFill>
                <a:cs typeface="Arial" charset="0"/>
              </a:rPr>
              <a:t>utilizzando una scala di tipo scolastico da 1 a 10, dove 1=per nulla </a:t>
            </a:r>
            <a:r>
              <a:rPr lang="it-IT" sz="1000" dirty="0">
                <a:solidFill>
                  <a:srgbClr val="000000"/>
                </a:solidFill>
                <a:cs typeface="Arial" charset="0"/>
              </a:rPr>
              <a:t>soddisfatto e </a:t>
            </a:r>
            <a:r>
              <a:rPr lang="it-IT" sz="1000" dirty="0">
                <a:solidFill>
                  <a:srgbClr val="000000"/>
                </a:solidFill>
                <a:cs typeface="Arial" charset="0"/>
              </a:rPr>
              <a:t>10=totalmente </a:t>
            </a:r>
            <a:r>
              <a:rPr lang="it-IT" sz="1000" dirty="0">
                <a:solidFill>
                  <a:srgbClr val="000000"/>
                </a:solidFill>
                <a:cs typeface="Arial" charset="0"/>
              </a:rPr>
              <a:t>soddisfatto)</a:t>
            </a:r>
            <a:endParaRPr lang="it-IT" sz="1000" dirty="0">
              <a:solidFill>
                <a:srgbClr val="000000"/>
              </a:solidFill>
              <a:cs typeface="Arial" charset="0"/>
            </a:endParaRPr>
          </a:p>
        </p:txBody>
      </p:sp>
      <p:sp>
        <p:nvSpPr>
          <p:cNvPr id="387074" name="Rettangolo 2"/>
          <p:cNvSpPr>
            <a:spLocks noChangeArrowheads="1"/>
          </p:cNvSpPr>
          <p:nvPr/>
        </p:nvSpPr>
        <p:spPr bwMode="auto">
          <a:xfrm>
            <a:off x="714375" y="142875"/>
            <a:ext cx="8286750" cy="276225"/>
          </a:xfrm>
          <a:prstGeom prst="rect">
            <a:avLst/>
          </a:prstGeom>
          <a:noFill/>
          <a:ln w="9525">
            <a:noFill/>
            <a:miter lim="800000"/>
            <a:headEnd/>
            <a:tailEnd/>
          </a:ln>
        </p:spPr>
        <p:txBody>
          <a:bodyPr>
            <a:spAutoFit/>
          </a:bodyPr>
          <a:lstStyle/>
          <a:p>
            <a:pPr algn="ctr">
              <a:buClr>
                <a:srgbClr val="000000"/>
              </a:buClr>
              <a:buSzPct val="100000"/>
              <a:buFont typeface="Times" pitchFamily="18" charset="0"/>
              <a:buNone/>
            </a:pPr>
            <a:r>
              <a:rPr lang="it-IT" sz="1200" b="1">
                <a:solidFill>
                  <a:srgbClr val="000000"/>
                </a:solidFill>
              </a:rPr>
              <a:t>QUESTIONARIO CALL BACK NUMERO VERDE COMMERCIALE</a:t>
            </a:r>
            <a:endParaRPr lang="it-IT" sz="1200">
              <a:solidFill>
                <a:srgbClr val="0000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097" name="Text Box 9"/>
          <p:cNvSpPr txBox="1">
            <a:spLocks noChangeArrowheads="1"/>
          </p:cNvSpPr>
          <p:nvPr/>
        </p:nvSpPr>
        <p:spPr bwMode="auto">
          <a:xfrm rot="16200000">
            <a:off x="-2682081" y="2864644"/>
            <a:ext cx="5946775" cy="366713"/>
          </a:xfrm>
          <a:prstGeom prst="rect">
            <a:avLst/>
          </a:prstGeom>
          <a:noFill/>
          <a:ln w="12700" algn="ctr">
            <a:noFill/>
            <a:miter lim="800000"/>
            <a:headEnd/>
            <a:tailEnd/>
          </a:ln>
          <a:effectLst/>
        </p:spPr>
        <p:txBody>
          <a:bodyPr lIns="90000" tIns="46800" rIns="90000" bIns="46800">
            <a:spAutoFit/>
          </a:bodyPr>
          <a:lstStyle/>
          <a:p>
            <a:pPr defTabSz="449263">
              <a:spcBef>
                <a:spcPct val="50000"/>
              </a:spcBef>
              <a:buClr>
                <a:srgbClr val="000000"/>
              </a:buClr>
              <a:buSzPct val="100000"/>
              <a:buFont typeface="Times" pitchFamily="18" charset="0"/>
              <a:buNone/>
              <a:defRPr/>
            </a:pPr>
            <a:r>
              <a:rPr lang="it-IT" sz="1800" dirty="0">
                <a:solidFill>
                  <a:schemeClr val="bg1"/>
                </a:solidFill>
              </a:rPr>
              <a:t>CUSTOMER SATISFACTION</a:t>
            </a:r>
            <a:endParaRPr lang="it-IT" sz="1800" dirty="0">
              <a:solidFill>
                <a:schemeClr val="bg1"/>
              </a:solidFill>
              <a:effectLst>
                <a:outerShdw blurRad="38100" dist="38100" dir="2700000" algn="tl">
                  <a:srgbClr val="C0C0C0"/>
                </a:outerShdw>
              </a:effectLst>
            </a:endParaRPr>
          </a:p>
        </p:txBody>
      </p:sp>
      <p:sp>
        <p:nvSpPr>
          <p:cNvPr id="33794" name="Rectangle 2"/>
          <p:cNvSpPr>
            <a:spLocks noChangeArrowheads="1"/>
          </p:cNvSpPr>
          <p:nvPr/>
        </p:nvSpPr>
        <p:spPr bwMode="auto">
          <a:xfrm>
            <a:off x="760413" y="130175"/>
            <a:ext cx="8204200" cy="346075"/>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LA COSTRUZIONE DELL’INDICE</a:t>
            </a:r>
            <a:endParaRPr lang="it-IT" sz="1700">
              <a:solidFill>
                <a:srgbClr val="3366CC"/>
              </a:solidFill>
              <a:cs typeface="Arial" charset="0"/>
            </a:endParaRPr>
          </a:p>
        </p:txBody>
      </p:sp>
      <p:sp>
        <p:nvSpPr>
          <p:cNvPr id="33795" name="Rectangle 205"/>
          <p:cNvSpPr>
            <a:spLocks noChangeArrowheads="1"/>
          </p:cNvSpPr>
          <p:nvPr/>
        </p:nvSpPr>
        <p:spPr bwMode="auto">
          <a:xfrm>
            <a:off x="747713" y="1000125"/>
            <a:ext cx="8216900" cy="268288"/>
          </a:xfrm>
          <a:prstGeom prst="rect">
            <a:avLst/>
          </a:prstGeom>
          <a:solidFill>
            <a:schemeClr val="bg1"/>
          </a:solidFill>
          <a:ln w="9525">
            <a:noFill/>
            <a:miter lim="800000"/>
            <a:headEnd/>
            <a:tailEnd/>
          </a:ln>
        </p:spPr>
        <p:txBody>
          <a:bodyPr lIns="90000" tIns="46800" rIns="90000" bIns="46800"/>
          <a:lstStyle/>
          <a:p>
            <a:pPr algn="just">
              <a:lnSpc>
                <a:spcPct val="110000"/>
              </a:lnSpc>
              <a:spcBef>
                <a:spcPct val="20000"/>
              </a:spcBef>
              <a:buFont typeface="Arial" charset="0"/>
              <a:buNone/>
            </a:pPr>
            <a:r>
              <a:rPr lang="it-IT">
                <a:solidFill>
                  <a:schemeClr val="tx1"/>
                </a:solidFill>
                <a:latin typeface="Arial" charset="0"/>
              </a:rPr>
              <a:t>L’indice CSI complessivo viene costruito sulla base dei singoli CSI parziali:</a:t>
            </a:r>
          </a:p>
        </p:txBody>
      </p:sp>
      <p:sp>
        <p:nvSpPr>
          <p:cNvPr id="8" name="Segnaposto numero diapositiva 7"/>
          <p:cNvSpPr>
            <a:spLocks noGrp="1"/>
          </p:cNvSpPr>
          <p:nvPr>
            <p:ph type="sldNum" sz="quarter" idx="10"/>
          </p:nvPr>
        </p:nvSpPr>
        <p:spPr/>
        <p:txBody>
          <a:bodyPr/>
          <a:lstStyle/>
          <a:p>
            <a:pPr>
              <a:defRPr/>
            </a:pPr>
            <a:fld id="{B8E76DA6-0FB2-4B16-A7CE-9F2BCC0C0528}" type="slidenum">
              <a:rPr lang="it-IT" smtClean="0"/>
              <a:pPr>
                <a:defRPr/>
              </a:pPr>
              <a:t>18</a:t>
            </a:fld>
            <a:endParaRPr lang="it-IT"/>
          </a:p>
        </p:txBody>
      </p:sp>
      <p:graphicFrame>
        <p:nvGraphicFramePr>
          <p:cNvPr id="9" name="Group 73"/>
          <p:cNvGraphicFramePr>
            <a:graphicFrameLocks noGrp="1"/>
          </p:cNvGraphicFramePr>
          <p:nvPr/>
        </p:nvGraphicFramePr>
        <p:xfrm>
          <a:off x="900113" y="1490663"/>
          <a:ext cx="4032250" cy="4367212"/>
        </p:xfrm>
        <a:graphic>
          <a:graphicData uri="http://schemas.openxmlformats.org/drawingml/2006/table">
            <a:tbl>
              <a:tblPr/>
              <a:tblGrid>
                <a:gridCol w="3001962"/>
                <a:gridCol w="1030288"/>
              </a:tblGrid>
              <a:tr h="301625">
                <a:tc>
                  <a:txBody>
                    <a:bodyPr/>
                    <a:lstStyle/>
                    <a:p>
                      <a:pPr marL="0" marR="0" lvl="0" indent="0" algn="ctr" defTabSz="449263"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dirty="0" smtClean="0">
                          <a:ln>
                            <a:noFill/>
                          </a:ln>
                          <a:solidFill>
                            <a:schemeClr val="tx1"/>
                          </a:solidFill>
                          <a:effectLst/>
                          <a:latin typeface="Arial" charset="0"/>
                          <a:cs typeface="Lucida Sans Unicode" pitchFamily="34" charset="0"/>
                        </a:rPr>
                        <a:t>FATTORE</a:t>
                      </a:r>
                    </a:p>
                  </a:txBody>
                  <a:tcPr marL="90000" marR="90000" marT="46800" marB="46800" anchor="ctr" horzOverflow="overflow">
                    <a:lnL w="28575" cap="flat" cmpd="sng" algn="ctr">
                      <a:solidFill>
                        <a:srgbClr val="FF3300"/>
                      </a:solidFill>
                      <a:prstDash val="solid"/>
                      <a:round/>
                      <a:headEnd type="none" w="med" len="med"/>
                      <a:tailEnd type="none" w="med" len="med"/>
                    </a:lnL>
                    <a:lnR w="12700" cap="flat" cmpd="sng" algn="ctr">
                      <a:solidFill>
                        <a:schemeClr val="bg2"/>
                      </a:solidFill>
                      <a:prstDash val="sysDashDot"/>
                      <a:round/>
                      <a:headEnd type="none" w="med" len="med"/>
                      <a:tailEnd type="none" w="med" len="med"/>
                    </a:lnR>
                    <a:lnT w="28575" cap="flat" cmpd="sng" algn="ctr">
                      <a:solidFill>
                        <a:srgbClr val="FF3300"/>
                      </a:solidFill>
                      <a:prstDash val="solid"/>
                      <a:round/>
                      <a:headEnd type="none" w="med" len="med"/>
                      <a:tailEnd type="none" w="med" len="med"/>
                    </a:lnT>
                    <a:lnB w="12700" cap="flat" cmpd="sng" algn="ctr">
                      <a:solidFill>
                        <a:schemeClr val="bg2"/>
                      </a:solidFill>
                      <a:prstDash val="sysDashDot"/>
                      <a:round/>
                      <a:headEnd type="none" w="med" len="med"/>
                      <a:tailEnd type="none" w="med" len="med"/>
                    </a:lnB>
                    <a:lnTlToBr>
                      <a:noFill/>
                    </a:lnTlToBr>
                    <a:lnBlToTr>
                      <a:noFill/>
                    </a:lnBlToTr>
                    <a:solidFill>
                      <a:srgbClr val="C0C0C0"/>
                    </a:solidFill>
                  </a:tcPr>
                </a:tc>
                <a:tc>
                  <a:txBody>
                    <a:bodyPr/>
                    <a:lstStyle/>
                    <a:p>
                      <a:pPr marL="0" marR="0" lvl="0" indent="0" algn="ctr" defTabSz="449263"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chemeClr val="tx1"/>
                          </a:solidFill>
                          <a:effectLst/>
                          <a:latin typeface="Arial" charset="0"/>
                          <a:cs typeface="Lucida Sans Unicode" pitchFamily="34" charset="0"/>
                        </a:rPr>
                        <a:t>PESO DEL FATTORE</a:t>
                      </a:r>
                    </a:p>
                  </a:txBody>
                  <a:tcPr marL="90000" marR="90000" marT="46800" marB="46800" anchor="ctr" horzOverflow="overflow">
                    <a:lnL w="12700" cap="flat" cmpd="sng" algn="ctr">
                      <a:solidFill>
                        <a:schemeClr val="bg2"/>
                      </a:solidFill>
                      <a:prstDash val="sysDashDot"/>
                      <a:round/>
                      <a:headEnd type="none" w="med" len="med"/>
                      <a:tailEnd type="none" w="med" len="med"/>
                    </a:lnL>
                    <a:lnR w="28575"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12700" cap="flat" cmpd="sng" algn="ctr">
                      <a:solidFill>
                        <a:schemeClr val="bg2"/>
                      </a:solidFill>
                      <a:prstDash val="sysDashDot"/>
                      <a:round/>
                      <a:headEnd type="none" w="med" len="med"/>
                      <a:tailEnd type="none" w="med" len="med"/>
                    </a:lnB>
                    <a:lnTlToBr>
                      <a:noFill/>
                    </a:lnTlToBr>
                    <a:lnBlToTr>
                      <a:noFill/>
                    </a:lnBlToTr>
                    <a:solidFill>
                      <a:srgbClr val="C0C0C0"/>
                    </a:solidFill>
                  </a:tcPr>
                </a:tc>
              </a:tr>
              <a:tr h="552450">
                <a:tc>
                  <a:txBody>
                    <a:bodyPr/>
                    <a:lstStyle/>
                    <a:p>
                      <a:pPr marL="0" marR="0" lvl="0" indent="0" algn="l" defTabSz="449263"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charset="0"/>
                          <a:cs typeface="Lucida Sans Unicode" pitchFamily="34" charset="0"/>
                        </a:rPr>
                        <a:t>RAPPORTO QUALITÀ-PREZZO</a:t>
                      </a:r>
                    </a:p>
                  </a:txBody>
                  <a:tcPr marL="90000" marR="90000" marT="46800" marB="46800" anchor="ctr" horzOverflow="overflow">
                    <a:lnL w="28575" cap="flat" cmpd="sng" algn="ctr">
                      <a:solidFill>
                        <a:srgbClr val="FF3300"/>
                      </a:solidFill>
                      <a:prstDash val="solid"/>
                      <a:round/>
                      <a:headEnd type="none" w="med" len="med"/>
                      <a:tailEnd type="none" w="med" len="med"/>
                    </a:lnL>
                    <a:lnR w="12700" cap="flat" cmpd="sng" algn="ctr">
                      <a:solidFill>
                        <a:schemeClr val="bg2"/>
                      </a:solidFill>
                      <a:prstDash val="sysDashDot"/>
                      <a:round/>
                      <a:headEnd type="none" w="med" len="med"/>
                      <a:tailEnd type="none" w="med" len="med"/>
                    </a:lnR>
                    <a:lnT w="12700" cap="flat" cmpd="sng" algn="ctr">
                      <a:solidFill>
                        <a:schemeClr val="bg2"/>
                      </a:solidFill>
                      <a:prstDash val="sysDashDot"/>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charset="0"/>
                          <a:cs typeface="Lucida Sans Unicode" pitchFamily="34" charset="0"/>
                        </a:rPr>
                        <a:t>10%</a:t>
                      </a:r>
                    </a:p>
                  </a:txBody>
                  <a:tcPr marL="90000" marR="90000" marT="46800" marB="46800" anchor="ctr" horzOverflow="overflow">
                    <a:lnL w="12700" cap="flat" cmpd="sng" algn="ctr">
                      <a:solidFill>
                        <a:schemeClr val="bg2"/>
                      </a:solidFill>
                      <a:prstDash val="sysDashDot"/>
                      <a:round/>
                      <a:headEnd type="none" w="med" len="med"/>
                      <a:tailEnd type="none" w="med" len="med"/>
                    </a:lnL>
                    <a:lnR w="28575" cap="flat" cmpd="sng" algn="ctr">
                      <a:solidFill>
                        <a:srgbClr val="FF3300"/>
                      </a:solidFill>
                      <a:prstDash val="solid"/>
                      <a:round/>
                      <a:headEnd type="none" w="med" len="med"/>
                      <a:tailEnd type="none" w="med" len="med"/>
                    </a:lnR>
                    <a:lnT w="12700" cap="flat" cmpd="sng" algn="ctr">
                      <a:solidFill>
                        <a:schemeClr val="bg2"/>
                      </a:solidFill>
                      <a:prstDash val="sysDashDot"/>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r>
              <a:tr h="554038">
                <a:tc>
                  <a:txBody>
                    <a:bodyPr/>
                    <a:lstStyle/>
                    <a:p>
                      <a:pPr marL="0" marR="0" lvl="0" indent="0" algn="l" defTabSz="449263"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dirty="0" smtClean="0">
                          <a:ln>
                            <a:noFill/>
                          </a:ln>
                          <a:solidFill>
                            <a:schemeClr val="tx1"/>
                          </a:solidFill>
                          <a:effectLst/>
                          <a:latin typeface="Arial" charset="0"/>
                          <a:cs typeface="Lucida Sans Unicode" pitchFamily="34" charset="0"/>
                        </a:rPr>
                        <a:t>ASPETTI TECNICI</a:t>
                      </a:r>
                    </a:p>
                  </a:txBody>
                  <a:tcPr marL="90000" marR="90000" marT="46800" marB="46800" anchor="ctr" horzOverflow="overflow">
                    <a:lnL w="28575" cap="flat" cmpd="sng" algn="ctr">
                      <a:solidFill>
                        <a:srgbClr val="FF3300"/>
                      </a:solidFill>
                      <a:prstDash val="solid"/>
                      <a:round/>
                      <a:headEnd type="none" w="med" len="med"/>
                      <a:tailEnd type="none" w="med" len="med"/>
                    </a:lnL>
                    <a:lnR w="12700" cap="flat" cmpd="sng" algn="ctr">
                      <a:solidFill>
                        <a:schemeClr val="bg2"/>
                      </a:solidFill>
                      <a:prstDash val="sysDashDot"/>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charset="0"/>
                          <a:cs typeface="Lucida Sans Unicode" pitchFamily="34" charset="0"/>
                        </a:rPr>
                        <a:t>25%</a:t>
                      </a:r>
                    </a:p>
                  </a:txBody>
                  <a:tcPr marL="90000" marR="90000" marT="46800" marB="46800" anchor="ctr" horzOverflow="overflow">
                    <a:lnL w="12700" cap="flat" cmpd="sng" algn="ctr">
                      <a:solidFill>
                        <a:schemeClr val="bg2"/>
                      </a:solidFill>
                      <a:prstDash val="sysDashDot"/>
                      <a:round/>
                      <a:headEnd type="none" w="med" len="med"/>
                      <a:tailEnd type="none" w="med" len="med"/>
                    </a:lnL>
                    <a:lnR w="28575" cap="flat" cmpd="sng" algn="ctr">
                      <a:solidFill>
                        <a:srgbClr val="FF330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r>
              <a:tr h="554038">
                <a:tc>
                  <a:txBody>
                    <a:bodyPr/>
                    <a:lstStyle/>
                    <a:p>
                      <a:pPr marL="0" marR="0" lvl="0" indent="0" algn="l" defTabSz="449263"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Lucida Sans Unicode" pitchFamily="34" charset="0"/>
                        </a:rPr>
                        <a:t>INTERVENTO TECNICO</a:t>
                      </a:r>
                      <a:endParaRPr kumimoji="0" lang="it-IT" sz="1200" b="0" i="0" u="none" strike="noStrike" cap="none" normalizeH="0" baseline="0" dirty="0" smtClean="0">
                        <a:ln>
                          <a:noFill/>
                        </a:ln>
                        <a:solidFill>
                          <a:schemeClr val="tx1"/>
                        </a:solidFill>
                        <a:effectLst/>
                        <a:latin typeface="Arial" charset="0"/>
                        <a:cs typeface="Lucida Sans Unicode" pitchFamily="34" charset="0"/>
                      </a:endParaRPr>
                    </a:p>
                  </a:txBody>
                  <a:tcPr marL="90000" marR="90000" marT="46800" marB="46800" anchor="ctr" horzOverflow="overflow">
                    <a:lnL w="28575" cap="flat" cmpd="sng" algn="ctr">
                      <a:solidFill>
                        <a:srgbClr val="FF3300"/>
                      </a:solidFill>
                      <a:prstDash val="solid"/>
                      <a:round/>
                      <a:headEnd type="none" w="med" len="med"/>
                      <a:tailEnd type="none" w="med" len="med"/>
                    </a:lnL>
                    <a:lnR w="12700" cap="flat" cmpd="sng" algn="ctr">
                      <a:solidFill>
                        <a:schemeClr val="bg2"/>
                      </a:solidFill>
                      <a:prstDash val="sysDashDot"/>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charset="0"/>
                          <a:cs typeface="Lucida Sans Unicode" pitchFamily="34" charset="0"/>
                        </a:rPr>
                        <a:t>10%</a:t>
                      </a:r>
                    </a:p>
                  </a:txBody>
                  <a:tcPr marL="90000" marR="90000" marT="46800" marB="46800" anchor="ctr" horzOverflow="overflow">
                    <a:lnL w="12700" cap="flat" cmpd="sng" algn="ctr">
                      <a:solidFill>
                        <a:schemeClr val="bg2"/>
                      </a:solidFill>
                      <a:prstDash val="sysDashDot"/>
                      <a:round/>
                      <a:headEnd type="none" w="med" len="med"/>
                      <a:tailEnd type="none" w="med" len="med"/>
                    </a:lnL>
                    <a:lnR w="28575" cap="flat" cmpd="sng" algn="ctr">
                      <a:solidFill>
                        <a:srgbClr val="FF330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r>
              <a:tr h="552450">
                <a:tc>
                  <a:txBody>
                    <a:bodyPr/>
                    <a:lstStyle/>
                    <a:p>
                      <a:pPr marL="0" marR="0" lvl="0" indent="0" algn="l" defTabSz="449263"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dirty="0" smtClean="0">
                          <a:ln>
                            <a:noFill/>
                          </a:ln>
                          <a:solidFill>
                            <a:schemeClr val="tx1"/>
                          </a:solidFill>
                          <a:effectLst/>
                          <a:latin typeface="Arial" charset="0"/>
                          <a:cs typeface="Lucida Sans Unicode" pitchFamily="34" charset="0"/>
                        </a:rPr>
                        <a:t>FATTURAZIONE</a:t>
                      </a:r>
                    </a:p>
                  </a:txBody>
                  <a:tcPr marL="90000" marR="90000" marT="46800" marB="46800" anchor="ctr" horzOverflow="overflow">
                    <a:lnL w="28575" cap="flat" cmpd="sng" algn="ctr">
                      <a:solidFill>
                        <a:srgbClr val="FF3300"/>
                      </a:solidFill>
                      <a:prstDash val="solid"/>
                      <a:round/>
                      <a:headEnd type="none" w="med" len="med"/>
                      <a:tailEnd type="none" w="med" len="med"/>
                    </a:lnL>
                    <a:lnR w="12700" cap="flat" cmpd="sng" algn="ctr">
                      <a:solidFill>
                        <a:schemeClr val="bg2"/>
                      </a:solidFill>
                      <a:prstDash val="sysDashDot"/>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charset="0"/>
                          <a:cs typeface="Lucida Sans Unicode" pitchFamily="34" charset="0"/>
                        </a:rPr>
                        <a:t>20%</a:t>
                      </a:r>
                    </a:p>
                  </a:txBody>
                  <a:tcPr marL="90000" marR="90000" marT="46800" marB="46800" anchor="ctr" horzOverflow="overflow">
                    <a:lnL w="12700" cap="flat" cmpd="sng" algn="ctr">
                      <a:solidFill>
                        <a:schemeClr val="bg2"/>
                      </a:solidFill>
                      <a:prstDash val="sysDashDot"/>
                      <a:round/>
                      <a:headEnd type="none" w="med" len="med"/>
                      <a:tailEnd type="none" w="med" len="med"/>
                    </a:lnL>
                    <a:lnR w="28575" cap="flat" cmpd="sng" algn="ctr">
                      <a:solidFill>
                        <a:srgbClr val="FF330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r>
              <a:tr h="565150">
                <a:tc>
                  <a:txBody>
                    <a:bodyPr/>
                    <a:lstStyle/>
                    <a:p>
                      <a:pPr marL="0" marR="0" lvl="0" indent="0" algn="l" defTabSz="449263"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Lucida Sans Unicode" pitchFamily="34" charset="0"/>
                        </a:rPr>
                        <a:t>SEGNALAZIONE GUASTI</a:t>
                      </a:r>
                      <a:endParaRPr kumimoji="0" lang="it-IT" sz="1200" b="0" i="0" u="none" strike="noStrike" cap="none" normalizeH="0" baseline="0" dirty="0" smtClean="0">
                        <a:ln>
                          <a:noFill/>
                        </a:ln>
                        <a:solidFill>
                          <a:schemeClr val="tx1"/>
                        </a:solidFill>
                        <a:effectLst/>
                        <a:latin typeface="Arial" charset="0"/>
                        <a:cs typeface="Lucida Sans Unicode" pitchFamily="34" charset="0"/>
                      </a:endParaRPr>
                    </a:p>
                  </a:txBody>
                  <a:tcPr marL="90000" marR="90000" marT="46800" marB="46800" anchor="ctr" horzOverflow="overflow">
                    <a:lnL w="28575" cap="flat" cmpd="sng" algn="ctr">
                      <a:solidFill>
                        <a:srgbClr val="FF3300"/>
                      </a:solidFill>
                      <a:prstDash val="solid"/>
                      <a:round/>
                      <a:headEnd type="none" w="med" len="med"/>
                      <a:tailEnd type="none" w="med" len="med"/>
                    </a:lnL>
                    <a:lnR w="12700" cap="flat" cmpd="sng" algn="ctr">
                      <a:solidFill>
                        <a:schemeClr val="bg2"/>
                      </a:solidFill>
                      <a:prstDash val="sysDashDot"/>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charset="0"/>
                          <a:cs typeface="Lucida Sans Unicode" pitchFamily="34" charset="0"/>
                        </a:rPr>
                        <a:t>10%</a:t>
                      </a:r>
                    </a:p>
                  </a:txBody>
                  <a:tcPr marL="90000" marR="90000" marT="46800" marB="46800" anchor="ctr" horzOverflow="overflow">
                    <a:lnL w="12700" cap="flat" cmpd="sng" algn="ctr">
                      <a:solidFill>
                        <a:schemeClr val="bg2"/>
                      </a:solidFill>
                      <a:prstDash val="sysDashDot"/>
                      <a:round/>
                      <a:headEnd type="none" w="med" len="med"/>
                      <a:tailEnd type="none" w="med" len="med"/>
                    </a:lnL>
                    <a:lnR w="28575" cap="flat" cmpd="sng" algn="ctr">
                      <a:solidFill>
                        <a:srgbClr val="FF330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r>
              <a:tr h="565150">
                <a:tc>
                  <a:txBody>
                    <a:bodyPr/>
                    <a:lstStyle/>
                    <a:p>
                      <a:pPr marL="0" marR="0" lvl="0" indent="0" algn="l" defTabSz="449263"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dirty="0" smtClean="0">
                          <a:ln>
                            <a:noFill/>
                          </a:ln>
                          <a:solidFill>
                            <a:schemeClr val="tx1"/>
                          </a:solidFill>
                          <a:effectLst/>
                          <a:latin typeface="Arial" charset="0"/>
                          <a:cs typeface="Lucida Sans Unicode" pitchFamily="34" charset="0"/>
                        </a:rPr>
                        <a:t>RELAZIONE COMMERCIALE NV</a:t>
                      </a:r>
                    </a:p>
                  </a:txBody>
                  <a:tcPr marL="90000" marR="90000" marT="46800" marB="46800" anchor="ctr" horzOverflow="overflow">
                    <a:lnL w="28575" cap="flat" cmpd="sng" algn="ctr">
                      <a:solidFill>
                        <a:srgbClr val="FF3300"/>
                      </a:solidFill>
                      <a:prstDash val="solid"/>
                      <a:round/>
                      <a:headEnd type="none" w="med" len="med"/>
                      <a:tailEnd type="none" w="med" len="med"/>
                    </a:lnL>
                    <a:lnR w="12700" cap="flat" cmpd="sng" algn="ctr">
                      <a:solidFill>
                        <a:schemeClr val="bg2"/>
                      </a:solidFill>
                      <a:prstDash val="sysDashDot"/>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charset="0"/>
                          <a:cs typeface="Lucida Sans Unicode" pitchFamily="34" charset="0"/>
                        </a:rPr>
                        <a:t>15%</a:t>
                      </a:r>
                    </a:p>
                  </a:txBody>
                  <a:tcPr marL="90000" marR="90000" marT="46800" marB="46800" anchor="ctr" horzOverflow="overflow">
                    <a:lnL w="12700" cap="flat" cmpd="sng" algn="ctr">
                      <a:solidFill>
                        <a:schemeClr val="bg2"/>
                      </a:solidFill>
                      <a:prstDash val="sysDashDot"/>
                      <a:round/>
                      <a:headEnd type="none" w="med" len="med"/>
                      <a:tailEnd type="none" w="med" len="med"/>
                    </a:lnL>
                    <a:lnR w="28575" cap="flat" cmpd="sng" algn="ctr">
                      <a:solidFill>
                        <a:srgbClr val="FF330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r>
              <a:tr h="565150">
                <a:tc>
                  <a:txBody>
                    <a:bodyPr/>
                    <a:lstStyle/>
                    <a:p>
                      <a:pPr marL="0" marR="0" lvl="0" indent="0" algn="l" defTabSz="449263"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dirty="0" smtClean="0">
                          <a:ln>
                            <a:noFill/>
                          </a:ln>
                          <a:solidFill>
                            <a:schemeClr val="tx1"/>
                          </a:solidFill>
                          <a:effectLst/>
                          <a:latin typeface="Arial" charset="0"/>
                          <a:cs typeface="Lucida Sans Unicode" pitchFamily="34" charset="0"/>
                        </a:rPr>
                        <a:t>RELAZIONE ALLO SPORTELLO</a:t>
                      </a:r>
                    </a:p>
                  </a:txBody>
                  <a:tcPr marL="90000" marR="90000" marT="46800" marB="46800" anchor="ctr" horzOverflow="overflow">
                    <a:lnL w="28575" cap="flat" cmpd="sng" algn="ctr">
                      <a:solidFill>
                        <a:srgbClr val="FF3300"/>
                      </a:solidFill>
                      <a:prstDash val="solid"/>
                      <a:round/>
                      <a:headEnd type="none" w="med" len="med"/>
                      <a:tailEnd type="none" w="med" len="med"/>
                    </a:lnL>
                    <a:lnR w="12700" cap="flat" cmpd="sng" algn="ctr">
                      <a:solidFill>
                        <a:schemeClr val="bg2"/>
                      </a:solidFill>
                      <a:prstDash val="sysDashDot"/>
                      <a:round/>
                      <a:headEnd type="none" w="med" len="med"/>
                      <a:tailEnd type="none" w="med" len="med"/>
                    </a:lnR>
                    <a:lnT w="12700" cap="flat" cmpd="sng" algn="ctr">
                      <a:solidFill>
                        <a:srgbClr val="80808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charset="0"/>
                          <a:cs typeface="Lucida Sans Unicode" pitchFamily="34" charset="0"/>
                        </a:rPr>
                        <a:t>10%</a:t>
                      </a:r>
                    </a:p>
                  </a:txBody>
                  <a:tcPr marL="90000" marR="90000" marT="46800" marB="46800" anchor="ctr" horzOverflow="overflow">
                    <a:lnL w="12700" cap="flat" cmpd="sng" algn="ctr">
                      <a:solidFill>
                        <a:schemeClr val="bg2"/>
                      </a:solidFill>
                      <a:prstDash val="sysDashDot"/>
                      <a:round/>
                      <a:headEnd type="none" w="med" len="med"/>
                      <a:tailEnd type="none" w="med" len="med"/>
                    </a:lnL>
                    <a:lnR w="28575" cap="flat" cmpd="sng" algn="ctr">
                      <a:solidFill>
                        <a:srgbClr val="FF3300"/>
                      </a:solidFill>
                      <a:prstDash val="solid"/>
                      <a:round/>
                      <a:headEnd type="none" w="med" len="med"/>
                      <a:tailEnd type="none" w="med" len="med"/>
                    </a:lnR>
                    <a:lnT w="12700" cap="flat" cmpd="sng" algn="ctr">
                      <a:solidFill>
                        <a:srgbClr val="80808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noFill/>
                  </a:tcPr>
                </a:tc>
              </a:tr>
            </a:tbl>
          </a:graphicData>
        </a:graphic>
      </p:graphicFrame>
      <p:graphicFrame>
        <p:nvGraphicFramePr>
          <p:cNvPr id="10" name="Group 49"/>
          <p:cNvGraphicFramePr>
            <a:graphicFrameLocks noGrp="1"/>
          </p:cNvGraphicFramePr>
          <p:nvPr/>
        </p:nvGraphicFramePr>
        <p:xfrm>
          <a:off x="5651500" y="2005013"/>
          <a:ext cx="2952750" cy="1495425"/>
        </p:xfrm>
        <a:graphic>
          <a:graphicData uri="http://schemas.openxmlformats.org/drawingml/2006/table">
            <a:tbl>
              <a:tblPr/>
              <a:tblGrid>
                <a:gridCol w="2952750"/>
              </a:tblGrid>
              <a:tr h="14954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chemeClr val="tx1"/>
                          </a:solidFill>
                          <a:effectLst/>
                          <a:latin typeface="Arial" charset="0"/>
                          <a:cs typeface="Lucida Sans Unicode" pitchFamily="34" charset="0"/>
                        </a:rPr>
                        <a:t>CSI COMPLESSIVO</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rgbClr val="4172AD"/>
                          </a:solidFill>
                          <a:effectLst/>
                          <a:latin typeface="Arial" charset="0"/>
                          <a:cs typeface="Lucida Sans Unicode" pitchFamily="34" charset="0"/>
                        </a:rPr>
                        <a:t>UTENTI SODDISFATTI</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charset="0"/>
                          <a:cs typeface="Lucida Sans Unicode" pitchFamily="34" charset="0"/>
                        </a:rPr>
                        <a:t>Media ponderata fra i valori dei </a:t>
                      </a:r>
                      <a:r>
                        <a:rPr kumimoji="0" lang="it-IT" sz="1200" b="0" i="1" u="none" strike="noStrike" cap="none" normalizeH="0" baseline="0" smtClean="0">
                          <a:ln>
                            <a:noFill/>
                          </a:ln>
                          <a:solidFill>
                            <a:schemeClr val="tx1"/>
                          </a:solidFill>
                          <a:effectLst/>
                          <a:latin typeface="Arial" charset="0"/>
                          <a:cs typeface="Lucida Sans Unicode" pitchFamily="34" charset="0"/>
                        </a:rPr>
                        <a:t>CSI parziali – utenti soddisfatti</a:t>
                      </a:r>
                      <a:r>
                        <a:rPr kumimoji="0" lang="it-IT" sz="1200" b="0" i="0" u="none" strike="noStrike" cap="none" normalizeH="0" baseline="0" smtClean="0">
                          <a:ln>
                            <a:noFill/>
                          </a:ln>
                          <a:solidFill>
                            <a:schemeClr val="tx1"/>
                          </a:solidFill>
                          <a:effectLst/>
                          <a:latin typeface="Arial" charset="0"/>
                          <a:cs typeface="Lucida Sans Unicode" pitchFamily="34" charset="0"/>
                        </a:rPr>
                        <a:t> dei singoli fattori e il peso del fattore</a:t>
                      </a:r>
                    </a:p>
                  </a:txBody>
                  <a:tcPr marL="90000" marR="90000" marT="46800" marB="46800" anchor="ctr" horzOverflow="overflow">
                    <a:lnL w="28575" cap="flat" cmpd="sng" algn="ctr">
                      <a:solidFill>
                        <a:srgbClr val="FF3300"/>
                      </a:solidFill>
                      <a:prstDash val="solid"/>
                      <a:round/>
                      <a:headEnd type="none" w="med" len="med"/>
                      <a:tailEnd type="none" w="med" len="med"/>
                    </a:lnL>
                    <a:lnR w="28575"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noFill/>
                  </a:tcPr>
                </a:tc>
              </a:tr>
            </a:tbl>
          </a:graphicData>
        </a:graphic>
      </p:graphicFrame>
      <p:graphicFrame>
        <p:nvGraphicFramePr>
          <p:cNvPr id="11" name="Group 48"/>
          <p:cNvGraphicFramePr>
            <a:graphicFrameLocks noGrp="1"/>
          </p:cNvGraphicFramePr>
          <p:nvPr/>
        </p:nvGraphicFramePr>
        <p:xfrm>
          <a:off x="5651500" y="3644900"/>
          <a:ext cx="2952750" cy="1571625"/>
        </p:xfrm>
        <a:graphic>
          <a:graphicData uri="http://schemas.openxmlformats.org/drawingml/2006/table">
            <a:tbl>
              <a:tblPr/>
              <a:tblGrid>
                <a:gridCol w="2952750"/>
              </a:tblGrid>
              <a:tr h="15716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chemeClr val="tx1"/>
                          </a:solidFill>
                          <a:effectLst/>
                          <a:latin typeface="Arial" charset="0"/>
                          <a:cs typeface="Lucida Sans Unicode" pitchFamily="34" charset="0"/>
                        </a:rPr>
                        <a:t>CSI COMPLESSIVO</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rgbClr val="4172AD"/>
                          </a:solidFill>
                          <a:effectLst/>
                          <a:latin typeface="Arial" charset="0"/>
                          <a:cs typeface="Lucida Sans Unicode" pitchFamily="34" charset="0"/>
                        </a:rPr>
                        <a:t>INTENSITÀ SODDISFAZIONE</a:t>
                      </a:r>
                      <a:r>
                        <a:rPr kumimoji="0" lang="it-IT" sz="1200" b="0" i="0" u="none" strike="noStrike" cap="none" normalizeH="0" baseline="0" smtClean="0">
                          <a:ln>
                            <a:noFill/>
                          </a:ln>
                          <a:solidFill>
                            <a:schemeClr val="tx1"/>
                          </a:solidFill>
                          <a:effectLst/>
                          <a:latin typeface="Arial" charset="0"/>
                          <a:cs typeface="Lucida Sans Unicode" pitchFamily="34" charset="0"/>
                        </a:rPr>
                        <a: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charset="0"/>
                          <a:cs typeface="Lucida Sans Unicode" pitchFamily="34" charset="0"/>
                        </a:rPr>
                        <a:t>Media ponderata fra i valori dei </a:t>
                      </a:r>
                      <a:r>
                        <a:rPr kumimoji="0" lang="it-IT" sz="1200" b="0" i="1" u="none" strike="noStrike" cap="none" normalizeH="0" baseline="0" smtClean="0">
                          <a:ln>
                            <a:noFill/>
                          </a:ln>
                          <a:solidFill>
                            <a:schemeClr val="tx1"/>
                          </a:solidFill>
                          <a:effectLst/>
                          <a:latin typeface="Arial" charset="0"/>
                          <a:cs typeface="Lucida Sans Unicode" pitchFamily="34" charset="0"/>
                        </a:rPr>
                        <a:t>CSI parziali - intensità della soddisfazione</a:t>
                      </a:r>
                      <a:r>
                        <a:rPr kumimoji="0" lang="it-IT" sz="1200" b="0" i="0" u="none" strike="noStrike" cap="none" normalizeH="0" baseline="0" smtClean="0">
                          <a:ln>
                            <a:noFill/>
                          </a:ln>
                          <a:solidFill>
                            <a:schemeClr val="tx1"/>
                          </a:solidFill>
                          <a:effectLst/>
                          <a:latin typeface="Arial" charset="0"/>
                          <a:cs typeface="Lucida Sans Unicode" pitchFamily="34" charset="0"/>
                        </a:rPr>
                        <a:t> dei singoli fattori e il peso del fattore</a:t>
                      </a:r>
                    </a:p>
                  </a:txBody>
                  <a:tcPr marL="90000" marR="90000" marT="46800" marB="46800" anchor="ctr" horzOverflow="overflow">
                    <a:lnL w="28575" cap="flat" cmpd="sng" algn="ctr">
                      <a:solidFill>
                        <a:srgbClr val="FF3300"/>
                      </a:solidFill>
                      <a:prstDash val="solid"/>
                      <a:round/>
                      <a:headEnd type="none" w="med" len="med"/>
                      <a:tailEnd type="none" w="med" len="med"/>
                    </a:lnL>
                    <a:lnR w="28575"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0369" name="Rectangle 3"/>
          <p:cNvSpPr>
            <a:spLocks noChangeArrowheads="1"/>
          </p:cNvSpPr>
          <p:nvPr/>
        </p:nvSpPr>
        <p:spPr bwMode="auto">
          <a:xfrm>
            <a:off x="827584" y="2060848"/>
            <a:ext cx="7967663" cy="4401847"/>
          </a:xfrm>
          <a:prstGeom prst="rect">
            <a:avLst/>
          </a:prstGeom>
          <a:noFill/>
          <a:ln w="9525">
            <a:noFill/>
            <a:miter lim="800000"/>
            <a:headEnd/>
            <a:tailEnd/>
          </a:ln>
        </p:spPr>
        <p:txBody>
          <a:bodyPr lIns="92075" tIns="46038" rIns="92075" bIns="46038">
            <a:spAutoFit/>
          </a:bodyPr>
          <a:lstStyle/>
          <a:p>
            <a:pPr marL="355600" indent="-355600" defTabSz="685800" eaLnBrk="0" hangingPunct="0">
              <a:tabLst>
                <a:tab pos="355600" algn="l"/>
              </a:tabLst>
              <a:defRPr/>
            </a:pPr>
            <a:r>
              <a:rPr lang="it-IT" sz="1000" dirty="0">
                <a:solidFill>
                  <a:schemeClr val="tx1"/>
                </a:solidFill>
              </a:rPr>
              <a:t>B.2.	Quale dei seguenti aspetti sono per Lei i due più importanti? (multipla, </a:t>
            </a:r>
            <a:r>
              <a:rPr lang="it-IT" sz="1000" dirty="0" err="1">
                <a:solidFill>
                  <a:schemeClr val="tx1"/>
                </a:solidFill>
              </a:rPr>
              <a:t>max</a:t>
            </a:r>
            <a:r>
              <a:rPr lang="it-IT" sz="1000" dirty="0">
                <a:solidFill>
                  <a:schemeClr val="tx1"/>
                </a:solidFill>
              </a:rPr>
              <a:t>  2 risposte)</a:t>
            </a:r>
          </a:p>
          <a:p>
            <a:pPr marL="685800" lvl="1" indent="-228600">
              <a:buFont typeface="+mj-lt"/>
              <a:buAutoNum type="arabicPeriod"/>
              <a:defRPr/>
            </a:pPr>
            <a:r>
              <a:rPr lang="it-IT" sz="1000" dirty="0">
                <a:solidFill>
                  <a:schemeClr val="tx1"/>
                </a:solidFill>
                <a:cs typeface="Arial" charset="0"/>
              </a:rPr>
              <a:t>La facilità di  accedere al servizio, prima di richiedere di parlare con l’operatore</a:t>
            </a:r>
          </a:p>
          <a:p>
            <a:pPr marL="685800" lvl="1" indent="-228600">
              <a:buFont typeface="+mj-lt"/>
              <a:buAutoNum type="arabicPeriod"/>
              <a:defRPr/>
            </a:pPr>
            <a:r>
              <a:rPr lang="it-IT" sz="1000" dirty="0">
                <a:solidFill>
                  <a:schemeClr val="tx1"/>
                </a:solidFill>
                <a:cs typeface="Arial" charset="0"/>
              </a:rPr>
              <a:t>La  facilità di seguire le indicazioni dal risponditore automatico</a:t>
            </a:r>
          </a:p>
          <a:p>
            <a:pPr marL="685800" lvl="1" indent="-228600">
              <a:buFont typeface="+mj-lt"/>
              <a:buAutoNum type="arabicPeriod"/>
              <a:defRPr/>
            </a:pPr>
            <a:r>
              <a:rPr lang="it-IT" sz="1000" dirty="0">
                <a:solidFill>
                  <a:schemeClr val="tx1"/>
                </a:solidFill>
                <a:cs typeface="Arial" charset="0"/>
              </a:rPr>
              <a:t>I tempi di attesa al telefono per parlare con l’operatore</a:t>
            </a:r>
          </a:p>
          <a:p>
            <a:pPr marL="685800" lvl="1" indent="-228600">
              <a:buFont typeface="+mj-lt"/>
              <a:buAutoNum type="arabicPeriod"/>
              <a:defRPr/>
            </a:pPr>
            <a:r>
              <a:rPr lang="it-IT" sz="1000" dirty="0">
                <a:solidFill>
                  <a:schemeClr val="tx1"/>
                </a:solidFill>
                <a:cs typeface="Arial" charset="0"/>
              </a:rPr>
              <a:t>La competenza dell’operatore che ha risposto al telefono</a:t>
            </a:r>
          </a:p>
          <a:p>
            <a:pPr marL="685800" lvl="1" indent="-228600">
              <a:buFont typeface="+mj-lt"/>
              <a:buAutoNum type="arabicPeriod"/>
              <a:defRPr/>
            </a:pPr>
            <a:r>
              <a:rPr lang="it-IT" sz="1000" dirty="0">
                <a:solidFill>
                  <a:schemeClr val="tx1"/>
                </a:solidFill>
                <a:cs typeface="Arial" charset="0"/>
              </a:rPr>
              <a:t>La cortesia dell’operatore che ha risposto al telefono</a:t>
            </a:r>
          </a:p>
          <a:p>
            <a:pPr marL="355600" indent="-355600" defTabSz="685800" eaLnBrk="0" hangingPunct="0">
              <a:tabLst>
                <a:tab pos="355600" algn="l"/>
              </a:tabLst>
              <a:defRPr/>
            </a:pPr>
            <a:endParaRPr lang="it-IT" sz="1000" dirty="0">
              <a:solidFill>
                <a:schemeClr val="tx1"/>
              </a:solidFill>
              <a:cs typeface="Arial" charset="0"/>
            </a:endParaRPr>
          </a:p>
          <a:p>
            <a:pPr marL="355600" indent="-355600" defTabSz="685800" eaLnBrk="0" hangingPunct="0">
              <a:tabLst>
                <a:tab pos="355600" algn="l"/>
              </a:tabLst>
              <a:defRPr/>
            </a:pPr>
            <a:r>
              <a:rPr lang="it-IT" sz="1000" dirty="0">
                <a:solidFill>
                  <a:schemeClr val="tx1"/>
                </a:solidFill>
                <a:cs typeface="Arial" charset="0"/>
              </a:rPr>
              <a:t>B.2</a:t>
            </a:r>
            <a:r>
              <a:rPr lang="it-IT" sz="1000" dirty="0">
                <a:solidFill>
                  <a:schemeClr val="tx1"/>
                </a:solidFill>
                <a:cs typeface="Arial" charset="0"/>
              </a:rPr>
              <a:t>.	Considerando complessivamente il servizio ricevuto telefonando al </a:t>
            </a:r>
            <a:r>
              <a:rPr lang="it-IT" sz="1000" dirty="0" err="1">
                <a:solidFill>
                  <a:schemeClr val="tx1"/>
                </a:solidFill>
                <a:cs typeface="Arial" charset="0"/>
              </a:rPr>
              <a:t>Call</a:t>
            </a:r>
            <a:r>
              <a:rPr lang="it-IT" sz="1000" dirty="0">
                <a:solidFill>
                  <a:schemeClr val="tx1"/>
                </a:solidFill>
                <a:cs typeface="Arial" charset="0"/>
              </a:rPr>
              <a:t> Center, che voto dà ad Acquedotto del Fiora spa su una scala da 1 a 10 dove 1 è il minimo della qualità e 10 il massimo??</a:t>
            </a:r>
          </a:p>
          <a:p>
            <a:pPr marL="355600" indent="-355600" defTabSz="685800" eaLnBrk="0" hangingPunct="0">
              <a:tabLst>
                <a:tab pos="355600" algn="l"/>
              </a:tabLst>
              <a:defRPr/>
            </a:pPr>
            <a:r>
              <a:rPr lang="it-IT" sz="1000" dirty="0">
                <a:solidFill>
                  <a:schemeClr val="tx1"/>
                </a:solidFill>
                <a:cs typeface="Arial" charset="0"/>
              </a:rPr>
              <a:t> </a:t>
            </a:r>
          </a:p>
          <a:p>
            <a:pPr marL="355600" indent="-355600" defTabSz="685800" eaLnBrk="0" hangingPunct="0">
              <a:tabLst>
                <a:tab pos="355600" algn="l"/>
              </a:tabLst>
              <a:defRPr/>
            </a:pPr>
            <a:r>
              <a:rPr lang="it-IT" sz="1000" dirty="0">
                <a:solidFill>
                  <a:schemeClr val="tx1"/>
                </a:solidFill>
                <a:cs typeface="Arial" charset="0"/>
              </a:rPr>
              <a:t>B.3.	Sempre considerando gli aspetti di relazione attraverso </a:t>
            </a:r>
            <a:r>
              <a:rPr lang="it-IT" sz="1000" dirty="0">
                <a:solidFill>
                  <a:srgbClr val="000000"/>
                </a:solidFill>
                <a:cs typeface="Arial" charset="0"/>
              </a:rPr>
              <a:t>il </a:t>
            </a:r>
            <a:r>
              <a:rPr lang="it-IT" sz="1000" dirty="0" err="1">
                <a:solidFill>
                  <a:srgbClr val="000000"/>
                </a:solidFill>
                <a:cs typeface="Arial" charset="0"/>
              </a:rPr>
              <a:t>Call</a:t>
            </a:r>
            <a:r>
              <a:rPr lang="it-IT" sz="1000" dirty="0">
                <a:solidFill>
                  <a:srgbClr val="000000"/>
                </a:solidFill>
                <a:cs typeface="Arial" charset="0"/>
              </a:rPr>
              <a:t> Center ritiene che il </a:t>
            </a:r>
            <a:r>
              <a:rPr lang="it-IT" sz="1000" dirty="0" err="1">
                <a:solidFill>
                  <a:srgbClr val="000000"/>
                </a:solidFill>
                <a:cs typeface="Arial" charset="0"/>
              </a:rPr>
              <a:t>servizio…</a:t>
            </a:r>
            <a:endParaRPr lang="it-IT" sz="1000" dirty="0">
              <a:solidFill>
                <a:srgbClr val="000000"/>
              </a:solidFill>
              <a:cs typeface="Arial" charset="0"/>
            </a:endParaRPr>
          </a:p>
          <a:p>
            <a:pPr marL="355600" indent="-355600" defTabSz="685800" eaLnBrk="0" hangingPunct="0">
              <a:tabLst>
                <a:tab pos="355600" algn="l"/>
              </a:tabLst>
              <a:defRPr/>
            </a:pPr>
            <a:r>
              <a:rPr lang="it-IT" sz="1000" dirty="0">
                <a:solidFill>
                  <a:srgbClr val="000000"/>
                </a:solidFill>
                <a:cs typeface="Arial" charset="0"/>
              </a:rPr>
              <a:t>	[ 1] delude le sue aspettative</a:t>
            </a:r>
          </a:p>
          <a:p>
            <a:pPr marL="355600" indent="-355600" defTabSz="685800" eaLnBrk="0" hangingPunct="0">
              <a:tabLst>
                <a:tab pos="355600" algn="l"/>
              </a:tabLst>
              <a:defRPr/>
            </a:pPr>
            <a:r>
              <a:rPr lang="it-IT" sz="1000" dirty="0">
                <a:solidFill>
                  <a:srgbClr val="000000"/>
                </a:solidFill>
                <a:cs typeface="Arial" charset="0"/>
              </a:rPr>
              <a:t>	[ 2] è in linea con le sue aspettative</a:t>
            </a:r>
          </a:p>
          <a:p>
            <a:pPr marL="355600" indent="-355600" defTabSz="685800" eaLnBrk="0" hangingPunct="0">
              <a:tabLst>
                <a:tab pos="355600" algn="l"/>
              </a:tabLst>
              <a:defRPr/>
            </a:pPr>
            <a:r>
              <a:rPr lang="it-IT" sz="1000" dirty="0">
                <a:solidFill>
                  <a:srgbClr val="000000"/>
                </a:solidFill>
                <a:cs typeface="Arial" charset="0"/>
              </a:rPr>
              <a:t>	[ 3] supera le sue aspettative</a:t>
            </a:r>
          </a:p>
          <a:p>
            <a:pPr marL="355600" indent="-355600" defTabSz="685800" eaLnBrk="0" hangingPunct="0">
              <a:tabLst>
                <a:tab pos="355600" algn="l"/>
              </a:tabLst>
              <a:defRPr/>
            </a:pPr>
            <a:endParaRPr lang="it-IT" sz="1000" dirty="0">
              <a:solidFill>
                <a:srgbClr val="000000"/>
              </a:solidFill>
              <a:cs typeface="Arial" charset="0"/>
            </a:endParaRPr>
          </a:p>
          <a:p>
            <a:pPr marL="355600" indent="-355600" defTabSz="685800" eaLnBrk="0" hangingPunct="0">
              <a:tabLst>
                <a:tab pos="355600" algn="l"/>
              </a:tabLst>
              <a:defRPr/>
            </a:pPr>
            <a:r>
              <a:rPr lang="it-IT" sz="1000" b="1" dirty="0">
                <a:solidFill>
                  <a:srgbClr val="000000"/>
                </a:solidFill>
                <a:cs typeface="Arial" charset="0"/>
              </a:rPr>
              <a:t>SEZIONE C – PRECEDENTE ESPERIENZA</a:t>
            </a:r>
          </a:p>
          <a:p>
            <a:pPr marL="355600" indent="-355600" defTabSz="685800" eaLnBrk="0" hangingPunct="0">
              <a:tabLst>
                <a:tab pos="355600" algn="l"/>
              </a:tabLst>
              <a:defRPr/>
            </a:pPr>
            <a:r>
              <a:rPr lang="it-IT" sz="1000" dirty="0">
                <a:solidFill>
                  <a:srgbClr val="000000"/>
                </a:solidFill>
                <a:cs typeface="Arial" charset="0"/>
              </a:rPr>
              <a:t>Ora vorrei farle qualche domanda su ciò che è avvenuto prima della telefonata di cui abbiamo parlato.</a:t>
            </a:r>
          </a:p>
          <a:p>
            <a:pPr marL="355600" indent="-355600" defTabSz="685800" eaLnBrk="0" hangingPunct="0">
              <a:tabLst>
                <a:tab pos="355600" algn="l"/>
              </a:tabLst>
              <a:defRPr/>
            </a:pPr>
            <a:endParaRPr lang="it-IT" sz="1000" dirty="0">
              <a:solidFill>
                <a:srgbClr val="000000"/>
              </a:solidFill>
              <a:cs typeface="Arial" charset="0"/>
            </a:endParaRPr>
          </a:p>
          <a:p>
            <a:pPr marL="355600" indent="-355600" defTabSz="685800" eaLnBrk="0" hangingPunct="0">
              <a:tabLst>
                <a:tab pos="355600" algn="l"/>
              </a:tabLst>
              <a:defRPr/>
            </a:pPr>
            <a:r>
              <a:rPr lang="it-IT" sz="1000" dirty="0">
                <a:solidFill>
                  <a:srgbClr val="000000"/>
                </a:solidFill>
                <a:cs typeface="Arial" charset="0"/>
              </a:rPr>
              <a:t>C.1 	Relativamente  alla specifica richiesta </a:t>
            </a:r>
            <a:r>
              <a:rPr lang="it-IT" sz="1000" strike="sngStrike" dirty="0">
                <a:solidFill>
                  <a:srgbClr val="000000"/>
                </a:solidFill>
                <a:cs typeface="Arial" charset="0"/>
              </a:rPr>
              <a:t>ai motivi </a:t>
            </a:r>
            <a:r>
              <a:rPr lang="it-IT" sz="1000" dirty="0">
                <a:solidFill>
                  <a:srgbClr val="000000"/>
                </a:solidFill>
                <a:cs typeface="Arial" charset="0"/>
              </a:rPr>
              <a:t>per cui ha telefonato al </a:t>
            </a:r>
            <a:r>
              <a:rPr lang="it-IT" sz="1000" dirty="0" err="1">
                <a:solidFill>
                  <a:srgbClr val="000000"/>
                </a:solidFill>
                <a:cs typeface="Arial" charset="0"/>
              </a:rPr>
              <a:t>Call</a:t>
            </a:r>
            <a:r>
              <a:rPr lang="it-IT" sz="1000" dirty="0">
                <a:solidFill>
                  <a:srgbClr val="000000"/>
                </a:solidFill>
                <a:cs typeface="Arial" charset="0"/>
              </a:rPr>
              <a:t> Center,  ha chiamato una sola volta o </a:t>
            </a:r>
            <a:r>
              <a:rPr lang="it-IT" sz="1000" dirty="0" err="1">
                <a:solidFill>
                  <a:srgbClr val="000000"/>
                </a:solidFill>
                <a:cs typeface="Arial" charset="0"/>
              </a:rPr>
              <a:t>piu</a:t>
            </a:r>
            <a:r>
              <a:rPr lang="it-IT" sz="1000" dirty="0">
                <a:solidFill>
                  <a:srgbClr val="000000"/>
                </a:solidFill>
                <a:cs typeface="Arial" charset="0"/>
              </a:rPr>
              <a:t> volte? &lt;AMMESSO NON SA&gt;</a:t>
            </a:r>
          </a:p>
          <a:p>
            <a:pPr marL="355600" indent="-355600" defTabSz="685800" eaLnBrk="0" hangingPunct="0">
              <a:tabLst>
                <a:tab pos="355600" algn="l"/>
              </a:tabLst>
              <a:defRPr/>
            </a:pPr>
            <a:r>
              <a:rPr lang="it-IT" sz="1000" dirty="0">
                <a:solidFill>
                  <a:srgbClr val="000000"/>
                </a:solidFill>
                <a:cs typeface="Arial" charset="0"/>
              </a:rPr>
              <a:t>	[ 1] prima chiamata</a:t>
            </a:r>
          </a:p>
          <a:p>
            <a:pPr marL="355600" indent="-355600" defTabSz="685800" eaLnBrk="0" hangingPunct="0">
              <a:tabLst>
                <a:tab pos="355600" algn="l"/>
              </a:tabLst>
              <a:defRPr/>
            </a:pPr>
            <a:r>
              <a:rPr lang="it-IT" sz="1000" dirty="0">
                <a:solidFill>
                  <a:srgbClr val="000000"/>
                </a:solidFill>
                <a:cs typeface="Arial" charset="0"/>
              </a:rPr>
              <a:t>	[ 2] chiamata successiva</a:t>
            </a:r>
          </a:p>
          <a:p>
            <a:pPr marL="355600" indent="-355600" defTabSz="685800" eaLnBrk="0" hangingPunct="0">
              <a:tabLst>
                <a:tab pos="355600" algn="l"/>
              </a:tabLst>
              <a:defRPr/>
            </a:pPr>
            <a:endParaRPr lang="it-IT" sz="1000" dirty="0">
              <a:solidFill>
                <a:srgbClr val="000000"/>
              </a:solidFill>
              <a:cs typeface="Arial" charset="0"/>
            </a:endParaRPr>
          </a:p>
          <a:p>
            <a:pPr marL="355600" indent="-355600" defTabSz="685800" eaLnBrk="0" hangingPunct="0">
              <a:tabLst>
                <a:tab pos="355600" algn="l"/>
              </a:tabLst>
              <a:defRPr/>
            </a:pPr>
            <a:r>
              <a:rPr lang="it-IT" sz="1000" dirty="0">
                <a:solidFill>
                  <a:srgbClr val="000000"/>
                </a:solidFill>
                <a:cs typeface="Arial" charset="0"/>
              </a:rPr>
              <a:t>C.2 	&lt;Se Dom. C.1= [2] &gt; Quante altre volte aveva già chiamato il </a:t>
            </a:r>
            <a:r>
              <a:rPr lang="it-IT" sz="1000" dirty="0" err="1">
                <a:solidFill>
                  <a:srgbClr val="000000"/>
                </a:solidFill>
                <a:cs typeface="Arial" charset="0"/>
              </a:rPr>
              <a:t>Call</a:t>
            </a:r>
            <a:r>
              <a:rPr lang="it-IT" sz="1000" dirty="0">
                <a:solidFill>
                  <a:srgbClr val="000000"/>
                </a:solidFill>
                <a:cs typeface="Arial" charset="0"/>
              </a:rPr>
              <a:t> Center per la </a:t>
            </a:r>
            <a:r>
              <a:rPr lang="it-IT" sz="1000" strike="sngStrike" dirty="0">
                <a:solidFill>
                  <a:srgbClr val="000000"/>
                </a:solidFill>
                <a:cs typeface="Arial" charset="0"/>
              </a:rPr>
              <a:t>o </a:t>
            </a:r>
            <a:r>
              <a:rPr lang="it-IT" sz="1000" dirty="0">
                <a:solidFill>
                  <a:srgbClr val="000000"/>
                </a:solidFill>
                <a:cs typeface="Arial" charset="0"/>
              </a:rPr>
              <a:t>stessa </a:t>
            </a:r>
            <a:r>
              <a:rPr lang="it-IT" sz="1000" strike="sngStrike" dirty="0">
                <a:solidFill>
                  <a:srgbClr val="000000"/>
                </a:solidFill>
                <a:cs typeface="Arial" charset="0"/>
              </a:rPr>
              <a:t>o</a:t>
            </a:r>
            <a:r>
              <a:rPr lang="it-IT" sz="1000" dirty="0">
                <a:solidFill>
                  <a:srgbClr val="000000"/>
                </a:solidFill>
                <a:cs typeface="Arial" charset="0"/>
              </a:rPr>
              <a:t> specifica </a:t>
            </a:r>
            <a:r>
              <a:rPr lang="it-IT" sz="1000" strike="sngStrike" dirty="0">
                <a:solidFill>
                  <a:srgbClr val="000000"/>
                </a:solidFill>
                <a:cs typeface="Arial" charset="0"/>
              </a:rPr>
              <a:t>o</a:t>
            </a:r>
            <a:r>
              <a:rPr lang="it-IT" sz="1000" dirty="0">
                <a:solidFill>
                  <a:srgbClr val="000000"/>
                </a:solidFill>
                <a:cs typeface="Arial" charset="0"/>
              </a:rPr>
              <a:t> richiesta </a:t>
            </a:r>
            <a:r>
              <a:rPr lang="it-IT" sz="1000" strike="sngStrike" dirty="0">
                <a:solidFill>
                  <a:srgbClr val="000000"/>
                </a:solidFill>
                <a:cs typeface="Arial" charset="0"/>
              </a:rPr>
              <a:t>motivo</a:t>
            </a:r>
            <a:r>
              <a:rPr lang="it-IT" sz="1000" dirty="0">
                <a:solidFill>
                  <a:srgbClr val="000000"/>
                </a:solidFill>
                <a:cs typeface="Arial" charset="0"/>
              </a:rPr>
              <a:t>? </a:t>
            </a:r>
          </a:p>
          <a:p>
            <a:pPr marL="355600" indent="-355600" defTabSz="685800" eaLnBrk="0" hangingPunct="0">
              <a:tabLst>
                <a:tab pos="355600" algn="l"/>
              </a:tabLst>
              <a:defRPr/>
            </a:pPr>
            <a:r>
              <a:rPr lang="it-IT" sz="1000" dirty="0">
                <a:solidFill>
                  <a:srgbClr val="000000"/>
                </a:solidFill>
                <a:cs typeface="Arial" charset="0"/>
              </a:rPr>
              <a:t>	[ 1] una </a:t>
            </a:r>
          </a:p>
          <a:p>
            <a:pPr marL="355600" indent="-355600" defTabSz="685800" eaLnBrk="0" hangingPunct="0">
              <a:tabLst>
                <a:tab pos="355600" algn="l"/>
              </a:tabLst>
              <a:defRPr/>
            </a:pPr>
            <a:r>
              <a:rPr lang="it-IT" sz="1000" dirty="0">
                <a:solidFill>
                  <a:srgbClr val="000000"/>
                </a:solidFill>
                <a:cs typeface="Arial" charset="0"/>
              </a:rPr>
              <a:t>	[ 2] due </a:t>
            </a:r>
          </a:p>
          <a:p>
            <a:pPr marL="355600" indent="-355600" defTabSz="685800" eaLnBrk="0" hangingPunct="0">
              <a:tabLst>
                <a:tab pos="355600" algn="l"/>
              </a:tabLst>
              <a:defRPr/>
            </a:pPr>
            <a:r>
              <a:rPr lang="it-IT" sz="1000" dirty="0">
                <a:solidFill>
                  <a:srgbClr val="000000"/>
                </a:solidFill>
                <a:cs typeface="Arial" charset="0"/>
              </a:rPr>
              <a:t>	[ 3] oltre due </a:t>
            </a:r>
          </a:p>
        </p:txBody>
      </p:sp>
      <p:sp>
        <p:nvSpPr>
          <p:cNvPr id="388098" name="Rettangolo 2"/>
          <p:cNvSpPr>
            <a:spLocks noChangeArrowheads="1"/>
          </p:cNvSpPr>
          <p:nvPr/>
        </p:nvSpPr>
        <p:spPr bwMode="auto">
          <a:xfrm>
            <a:off x="714375" y="142875"/>
            <a:ext cx="8286750" cy="276225"/>
          </a:xfrm>
          <a:prstGeom prst="rect">
            <a:avLst/>
          </a:prstGeom>
          <a:noFill/>
          <a:ln w="9525">
            <a:noFill/>
            <a:miter lim="800000"/>
            <a:headEnd/>
            <a:tailEnd/>
          </a:ln>
        </p:spPr>
        <p:txBody>
          <a:bodyPr>
            <a:spAutoFit/>
          </a:bodyPr>
          <a:lstStyle/>
          <a:p>
            <a:pPr algn="ctr">
              <a:buClr>
                <a:srgbClr val="000000"/>
              </a:buClr>
              <a:buSzPct val="100000"/>
              <a:buFont typeface="Times" pitchFamily="18" charset="0"/>
              <a:buNone/>
            </a:pPr>
            <a:r>
              <a:rPr lang="it-IT" sz="1200" b="1">
                <a:solidFill>
                  <a:srgbClr val="000000"/>
                </a:solidFill>
              </a:rPr>
              <a:t>QUESTIONARIO CALL BACK NUMERO VERDE COMMERCIALE</a:t>
            </a:r>
            <a:endParaRPr lang="it-IT" sz="1200">
              <a:solidFill>
                <a:srgbClr val="000000"/>
              </a:solidFill>
            </a:endParaRPr>
          </a:p>
        </p:txBody>
      </p:sp>
      <p:graphicFrame>
        <p:nvGraphicFramePr>
          <p:cNvPr id="5" name="Group 109"/>
          <p:cNvGraphicFramePr>
            <a:graphicFrameLocks noGrp="1"/>
          </p:cNvGraphicFramePr>
          <p:nvPr/>
        </p:nvGraphicFramePr>
        <p:xfrm>
          <a:off x="971104" y="548680"/>
          <a:ext cx="7417320" cy="1370806"/>
        </p:xfrm>
        <a:graphic>
          <a:graphicData uri="http://schemas.openxmlformats.org/drawingml/2006/table">
            <a:tbl>
              <a:tblPr/>
              <a:tblGrid>
                <a:gridCol w="5097722"/>
                <a:gridCol w="2319598"/>
              </a:tblGrid>
              <a:tr h="247575">
                <a:tc>
                  <a:txBody>
                    <a:bodyPr/>
                    <a:lstStyle/>
                    <a:p>
                      <a:pPr marL="22225" marR="0" lvl="0" indent="0" algn="ctr" defTabSz="914400" rtl="0" eaLnBrk="1" fontAlgn="base" latinLnBrk="0" hangingPunct="1">
                        <a:lnSpc>
                          <a:spcPct val="100000"/>
                        </a:lnSpc>
                        <a:spcBef>
                          <a:spcPct val="0"/>
                        </a:spcBef>
                        <a:spcAft>
                          <a:spcPct val="0"/>
                        </a:spcAft>
                        <a:buClrTx/>
                        <a:buSzTx/>
                        <a:buFontTx/>
                        <a:buNone/>
                        <a:tabLst/>
                      </a:pPr>
                      <a:r>
                        <a:rPr kumimoji="0" lang="it-IT" sz="1000" b="1" i="0" u="none" strike="noStrike" cap="none" normalizeH="0" baseline="0" dirty="0" smtClean="0">
                          <a:ln>
                            <a:noFill/>
                          </a:ln>
                          <a:solidFill>
                            <a:schemeClr val="tx1"/>
                          </a:solidFill>
                          <a:effectLst/>
                          <a:latin typeface="Arial" charset="0"/>
                          <a:ea typeface="Times New Roman" pitchFamily="18" charset="0"/>
                          <a:cs typeface="Verdana" pitchFamily="34" charset="0"/>
                        </a:rPr>
                        <a:t>Aspetti della relazione telefonica con il numero verde </a:t>
                      </a:r>
                      <a:endParaRPr kumimoji="0" lang="it-IT" sz="1000" b="0" i="0" u="none" strike="noStrike" cap="none" normalizeH="0" baseline="0" dirty="0" smtClean="0">
                        <a:ln>
                          <a:noFill/>
                        </a:ln>
                        <a:solidFill>
                          <a:schemeClr val="tx1"/>
                        </a:solidFill>
                        <a:effectLst/>
                        <a:latin typeface="Arial" charset="0"/>
                        <a:ea typeface="Times New Roman" pitchFamily="18" charset="0"/>
                        <a:cs typeface="Verdana" pitchFamily="34" charset="0"/>
                      </a:endParaRPr>
                    </a:p>
                    <a:p>
                      <a:pPr marL="22225" marR="0" lvl="0" indent="0" algn="ctr" defTabSz="914400" rtl="0" eaLnBrk="1" fontAlgn="base" latinLnBrk="0" hangingPunct="1">
                        <a:lnSpc>
                          <a:spcPct val="100000"/>
                        </a:lnSpc>
                        <a:spcBef>
                          <a:spcPct val="0"/>
                        </a:spcBef>
                        <a:spcAft>
                          <a:spcPct val="0"/>
                        </a:spcAft>
                        <a:buClrTx/>
                        <a:buSzTx/>
                        <a:buFontTx/>
                        <a:buNone/>
                        <a:tabLst/>
                      </a:pPr>
                      <a:r>
                        <a:rPr kumimoji="0" lang="it-IT" sz="1000" b="1" i="1" u="none" strike="noStrike" cap="none" normalizeH="0" baseline="0" dirty="0" smtClean="0">
                          <a:ln>
                            <a:noFill/>
                          </a:ln>
                          <a:solidFill>
                            <a:schemeClr val="tx1"/>
                          </a:solidFill>
                          <a:effectLst/>
                          <a:latin typeface="Arial" charset="0"/>
                          <a:ea typeface="Times New Roman" pitchFamily="18" charset="0"/>
                          <a:cs typeface="Verdana" pitchFamily="34" charset="0"/>
                        </a:rPr>
                        <a:t>(leggere gli aspetti con rotazione)</a:t>
                      </a:r>
                      <a:endParaRPr kumimoji="0" lang="it-IT" sz="1000" b="0" i="0" u="none" strike="noStrike" cap="none" normalizeH="0" baseline="0" dirty="0" smtClean="0">
                        <a:ln>
                          <a:noFill/>
                        </a:ln>
                        <a:solidFill>
                          <a:schemeClr val="tx1"/>
                        </a:solidFill>
                        <a:effectLst/>
                        <a:latin typeface="Arial" charset="0"/>
                        <a:ea typeface="Times New Roman" pitchFamily="18" charset="0"/>
                        <a:cs typeface="Verdana"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53975" marR="0" lvl="0" indent="-53975" algn="ctr" defTabSz="914400" rtl="0" eaLnBrk="1" fontAlgn="base" latinLnBrk="0" hangingPunct="1">
                        <a:lnSpc>
                          <a:spcPct val="100000"/>
                        </a:lnSpc>
                        <a:spcBef>
                          <a:spcPct val="0"/>
                        </a:spcBef>
                        <a:spcAft>
                          <a:spcPct val="0"/>
                        </a:spcAft>
                        <a:buClrTx/>
                        <a:buSzTx/>
                        <a:buFontTx/>
                        <a:buNone/>
                        <a:tabLst/>
                      </a:pPr>
                      <a:r>
                        <a:rPr kumimoji="0" lang="it-IT" sz="1000" b="1" i="0" u="none" strike="noStrike" cap="none" normalizeH="0" baseline="0" smtClean="0">
                          <a:ln>
                            <a:noFill/>
                          </a:ln>
                          <a:solidFill>
                            <a:schemeClr val="tx1"/>
                          </a:solidFill>
                          <a:effectLst/>
                          <a:latin typeface="Arial" charset="0"/>
                          <a:ea typeface="Times New Roman" pitchFamily="18" charset="0"/>
                          <a:cs typeface="Verdana" pitchFamily="34" charset="0"/>
                        </a:rPr>
                        <a:t>Quanto è stato soddisfatto di…. ?</a:t>
                      </a:r>
                      <a:endParaRPr kumimoji="0" lang="it-IT" sz="1000" b="0" i="0" u="none" strike="noStrike" cap="none" normalizeH="0" baseline="0" smtClean="0">
                        <a:ln>
                          <a:noFill/>
                        </a:ln>
                        <a:solidFill>
                          <a:schemeClr val="tx1"/>
                        </a:solidFill>
                        <a:effectLst/>
                        <a:latin typeface="Arial" charset="0"/>
                        <a:ea typeface="Times New Roman" pitchFamily="18" charset="0"/>
                        <a:cs typeface="Verdana"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5861">
                <a:tc>
                  <a:txBody>
                    <a:bodyPr/>
                    <a:lstStyle/>
                    <a:p>
                      <a:pPr marL="20638" marR="0" lvl="0" indent="0" algn="l"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dirty="0" smtClean="0">
                          <a:ln>
                            <a:noFill/>
                          </a:ln>
                          <a:solidFill>
                            <a:schemeClr val="tx1"/>
                          </a:solidFill>
                          <a:effectLst/>
                          <a:latin typeface="Arial" charset="0"/>
                          <a:ea typeface="Times New Roman" pitchFamily="18" charset="0"/>
                          <a:cs typeface="Verdana" pitchFamily="34" charset="0"/>
                        </a:rPr>
                        <a:t>La facilità di  accedere al servizio, prima di richiedere di parlare con l’operatore</a:t>
                      </a:r>
                      <a:endParaRPr kumimoji="0" lang="it-IT" sz="1000" b="0" i="0" u="none" strike="sngStrike" cap="none" normalizeH="0" baseline="0" dirty="0" smtClean="0">
                        <a:ln>
                          <a:noFill/>
                        </a:ln>
                        <a:solidFill>
                          <a:schemeClr val="tx1"/>
                        </a:solidFill>
                        <a:effectLst/>
                        <a:latin typeface="Arial" charset="0"/>
                        <a:ea typeface="Times New Roman" pitchFamily="18" charset="0"/>
                        <a:cs typeface="Verdana"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53975" marR="0" lvl="0" indent="-53975" algn="ctr" defTabSz="914400" rtl="0" eaLnBrk="1" fontAlgn="base" latinLnBrk="0" hangingPunct="1">
                        <a:lnSpc>
                          <a:spcPct val="100000"/>
                        </a:lnSpc>
                        <a:spcBef>
                          <a:spcPct val="0"/>
                        </a:spcBef>
                        <a:spcAft>
                          <a:spcPct val="0"/>
                        </a:spcAft>
                        <a:buClrTx/>
                        <a:buSzTx/>
                        <a:buFontTx/>
                        <a:buNone/>
                        <a:tabLst/>
                      </a:pPr>
                      <a:endParaRPr kumimoji="0" lang="it-IT" sz="1000" b="0" i="0" u="none" strike="noStrike" cap="none" normalizeH="0" baseline="0" smtClean="0">
                        <a:ln>
                          <a:noFill/>
                        </a:ln>
                        <a:solidFill>
                          <a:schemeClr val="tx1"/>
                        </a:solidFill>
                        <a:effectLst/>
                        <a:latin typeface="Arial" charset="0"/>
                        <a:ea typeface="Times New Roman" pitchFamily="18" charset="0"/>
                        <a:cs typeface="Verdana"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8700">
                <a:tc>
                  <a:txBody>
                    <a:bodyPr/>
                    <a:lstStyle/>
                    <a:p>
                      <a:pPr marL="20638" marR="0" lvl="0" indent="0" algn="l"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dirty="0" smtClean="0">
                          <a:ln>
                            <a:noFill/>
                          </a:ln>
                          <a:solidFill>
                            <a:schemeClr val="tx1"/>
                          </a:solidFill>
                          <a:effectLst/>
                          <a:latin typeface="Arial" charset="0"/>
                          <a:ea typeface="Times New Roman" pitchFamily="18" charset="0"/>
                          <a:cs typeface="Verdana" pitchFamily="34" charset="0"/>
                        </a:rPr>
                        <a:t>La  facilità di seguire le indicazioni dal risponditore automatico</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53975" marR="0" lvl="0" indent="-53975" algn="ctr" defTabSz="914400" rtl="0" eaLnBrk="1" fontAlgn="base" latinLnBrk="0" hangingPunct="1">
                        <a:lnSpc>
                          <a:spcPct val="100000"/>
                        </a:lnSpc>
                        <a:spcBef>
                          <a:spcPct val="0"/>
                        </a:spcBef>
                        <a:spcAft>
                          <a:spcPct val="0"/>
                        </a:spcAft>
                        <a:buClrTx/>
                        <a:buSzTx/>
                        <a:buFontTx/>
                        <a:buNone/>
                        <a:tabLst/>
                      </a:pPr>
                      <a:endParaRPr kumimoji="0" lang="it-IT" sz="1000" b="0" i="0" u="none" strike="noStrike" cap="none" normalizeH="0" baseline="0" smtClean="0">
                        <a:ln>
                          <a:noFill/>
                        </a:ln>
                        <a:solidFill>
                          <a:schemeClr val="tx1"/>
                        </a:solidFill>
                        <a:effectLst/>
                        <a:latin typeface="Arial" charset="0"/>
                        <a:ea typeface="Times New Roman" pitchFamily="18" charset="0"/>
                        <a:cs typeface="Verdana"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3815">
                <a:tc>
                  <a:txBody>
                    <a:bodyPr/>
                    <a:lstStyle/>
                    <a:p>
                      <a:pPr marL="20638" marR="0" lvl="0" indent="0" algn="l"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dirty="0" smtClean="0">
                          <a:ln>
                            <a:noFill/>
                          </a:ln>
                          <a:solidFill>
                            <a:schemeClr val="tx1"/>
                          </a:solidFill>
                          <a:effectLst/>
                          <a:latin typeface="Arial" charset="0"/>
                          <a:ea typeface="Times New Roman" pitchFamily="18" charset="0"/>
                          <a:cs typeface="Verdana" pitchFamily="34" charset="0"/>
                        </a:rPr>
                        <a:t>I tempi di attesa al telefono per parlare con l’operatore</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53975" marR="0" lvl="0" indent="-53975" algn="ctr" defTabSz="914400" rtl="0" eaLnBrk="1" fontAlgn="base" latinLnBrk="0" hangingPunct="1">
                        <a:lnSpc>
                          <a:spcPct val="100000"/>
                        </a:lnSpc>
                        <a:spcBef>
                          <a:spcPct val="0"/>
                        </a:spcBef>
                        <a:spcAft>
                          <a:spcPct val="0"/>
                        </a:spcAft>
                        <a:buClrTx/>
                        <a:buSzTx/>
                        <a:buFontTx/>
                        <a:buNone/>
                        <a:tabLst/>
                      </a:pPr>
                      <a:endParaRPr kumimoji="0" lang="it-IT" sz="1000" b="0" i="0" u="none" strike="noStrike" cap="none" normalizeH="0" baseline="0" smtClean="0">
                        <a:ln>
                          <a:noFill/>
                        </a:ln>
                        <a:solidFill>
                          <a:schemeClr val="tx1"/>
                        </a:solidFill>
                        <a:effectLst/>
                        <a:latin typeface="Arial" charset="0"/>
                        <a:ea typeface="Times New Roman" pitchFamily="18" charset="0"/>
                        <a:cs typeface="Verdana"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3815">
                <a:tc>
                  <a:txBody>
                    <a:bodyPr/>
                    <a:lstStyle/>
                    <a:p>
                      <a:pPr marL="20638" marR="0" lvl="0" indent="0" algn="l"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dirty="0" smtClean="0">
                          <a:ln>
                            <a:noFill/>
                          </a:ln>
                          <a:solidFill>
                            <a:schemeClr val="tx1"/>
                          </a:solidFill>
                          <a:effectLst/>
                          <a:latin typeface="Arial" charset="0"/>
                          <a:ea typeface="Times New Roman" pitchFamily="18" charset="0"/>
                          <a:cs typeface="Verdana" pitchFamily="34" charset="0"/>
                        </a:rPr>
                        <a:t>La competenza dell’operatore che ha risposto al telefono</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53975" marR="0" lvl="0" indent="-53975" algn="ctr" defTabSz="914400" rtl="0" eaLnBrk="1" fontAlgn="base" latinLnBrk="0" hangingPunct="1">
                        <a:lnSpc>
                          <a:spcPct val="100000"/>
                        </a:lnSpc>
                        <a:spcBef>
                          <a:spcPct val="0"/>
                        </a:spcBef>
                        <a:spcAft>
                          <a:spcPct val="0"/>
                        </a:spcAft>
                        <a:buClrTx/>
                        <a:buSzTx/>
                        <a:buFontTx/>
                        <a:buNone/>
                        <a:tabLst/>
                      </a:pPr>
                      <a:endParaRPr kumimoji="0" lang="it-IT" sz="1000" b="0" i="0" u="none" strike="noStrike" cap="none" normalizeH="0" baseline="0" smtClean="0">
                        <a:ln>
                          <a:noFill/>
                        </a:ln>
                        <a:solidFill>
                          <a:schemeClr val="tx1"/>
                        </a:solidFill>
                        <a:effectLst/>
                        <a:latin typeface="Arial" charset="0"/>
                        <a:ea typeface="Times New Roman" pitchFamily="18" charset="0"/>
                        <a:cs typeface="Verdana"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3815">
                <a:tc>
                  <a:txBody>
                    <a:bodyPr/>
                    <a:lstStyle/>
                    <a:p>
                      <a:pPr marL="20638" marR="0" lvl="0" indent="0" algn="l"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dirty="0" smtClean="0">
                          <a:ln>
                            <a:noFill/>
                          </a:ln>
                          <a:solidFill>
                            <a:schemeClr val="tx1"/>
                          </a:solidFill>
                          <a:effectLst/>
                          <a:latin typeface="Arial" charset="0"/>
                          <a:ea typeface="Times New Roman" pitchFamily="18" charset="0"/>
                          <a:cs typeface="Verdana" pitchFamily="34" charset="0"/>
                        </a:rPr>
                        <a:t>La cortesia dell’operatore che ha risposto al telefono</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53975" marR="0" lvl="0" indent="-53975" algn="ctr" defTabSz="914400" rtl="0" eaLnBrk="1" fontAlgn="base" latinLnBrk="0" hangingPunct="1">
                        <a:lnSpc>
                          <a:spcPct val="100000"/>
                        </a:lnSpc>
                        <a:spcBef>
                          <a:spcPct val="0"/>
                        </a:spcBef>
                        <a:spcAft>
                          <a:spcPct val="0"/>
                        </a:spcAft>
                        <a:buClrTx/>
                        <a:buSzTx/>
                        <a:buFontTx/>
                        <a:buNone/>
                        <a:tabLst/>
                      </a:pPr>
                      <a:endParaRPr kumimoji="0" lang="it-IT" sz="1000" b="0" i="0" u="none" strike="noStrike" cap="none" normalizeH="0" baseline="0" dirty="0" smtClean="0">
                        <a:ln>
                          <a:noFill/>
                        </a:ln>
                        <a:solidFill>
                          <a:schemeClr val="tx1"/>
                        </a:solidFill>
                        <a:effectLst/>
                        <a:latin typeface="Arial" charset="0"/>
                        <a:ea typeface="Times New Roman" pitchFamily="18" charset="0"/>
                        <a:cs typeface="Verdana"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1393" name="Rectangle 3"/>
          <p:cNvSpPr>
            <a:spLocks noChangeArrowheads="1"/>
          </p:cNvSpPr>
          <p:nvPr/>
        </p:nvSpPr>
        <p:spPr bwMode="auto">
          <a:xfrm>
            <a:off x="709613" y="428625"/>
            <a:ext cx="8221662" cy="5171288"/>
          </a:xfrm>
          <a:prstGeom prst="rect">
            <a:avLst/>
          </a:prstGeom>
          <a:noFill/>
          <a:ln w="9525">
            <a:noFill/>
            <a:miter lim="800000"/>
            <a:headEnd/>
            <a:tailEnd/>
          </a:ln>
        </p:spPr>
        <p:txBody>
          <a:bodyPr lIns="92075" tIns="46038" rIns="92075" bIns="46038">
            <a:spAutoFit/>
          </a:bodyPr>
          <a:lstStyle/>
          <a:p>
            <a:pPr marL="355600" indent="-355600" defTabSz="685800" eaLnBrk="0" hangingPunct="0">
              <a:tabLst>
                <a:tab pos="355600" algn="l"/>
              </a:tabLst>
              <a:defRPr/>
            </a:pPr>
            <a:r>
              <a:rPr lang="it-IT" sz="1000" dirty="0">
                <a:solidFill>
                  <a:srgbClr val="000000"/>
                </a:solidFill>
                <a:cs typeface="Arial" charset="0"/>
              </a:rPr>
              <a:t>C.3 &lt;Se Dom. C.1= [2] &gt;  Perché ha dovuto richiamare più volte?  </a:t>
            </a:r>
          </a:p>
          <a:p>
            <a:pPr marL="355600" indent="-355600" defTabSz="685800" eaLnBrk="0" hangingPunct="0">
              <a:tabLst>
                <a:tab pos="355600" algn="l"/>
              </a:tabLst>
              <a:defRPr/>
            </a:pPr>
            <a:r>
              <a:rPr lang="it-IT" sz="1000" dirty="0">
                <a:solidFill>
                  <a:srgbClr val="000000"/>
                </a:solidFill>
                <a:cs typeface="Arial" charset="0"/>
              </a:rPr>
              <a:t>	[ 1]</a:t>
            </a:r>
            <a:r>
              <a:rPr lang="it-IT" sz="1000" strike="sngStrike" dirty="0">
                <a:solidFill>
                  <a:srgbClr val="000000"/>
                </a:solidFill>
                <a:cs typeface="Arial" charset="0"/>
              </a:rPr>
              <a:t> </a:t>
            </a:r>
            <a:r>
              <a:rPr lang="it-IT" sz="1000" dirty="0">
                <a:solidFill>
                  <a:srgbClr val="000000"/>
                </a:solidFill>
                <a:cs typeface="Arial" charset="0"/>
              </a:rPr>
              <a:t>Non riuscivo ad accedere al servizio</a:t>
            </a:r>
            <a:endParaRPr lang="it-IT" sz="1000" strike="sngStrike" dirty="0">
              <a:solidFill>
                <a:srgbClr val="000000"/>
              </a:solidFill>
              <a:cs typeface="Arial" charset="0"/>
            </a:endParaRPr>
          </a:p>
          <a:p>
            <a:pPr marL="355600" indent="-355600" defTabSz="685800" eaLnBrk="0" hangingPunct="0">
              <a:tabLst>
                <a:tab pos="355600" algn="l"/>
              </a:tabLst>
              <a:defRPr/>
            </a:pPr>
            <a:r>
              <a:rPr lang="it-IT" sz="1000" dirty="0">
                <a:solidFill>
                  <a:srgbClr val="000000"/>
                </a:solidFill>
                <a:cs typeface="Arial" charset="0"/>
              </a:rPr>
              <a:t>	[ 2] Restavo a lungo in attesa, senza poter parlare con nessuno</a:t>
            </a:r>
          </a:p>
          <a:p>
            <a:pPr marL="355600" indent="-355600" defTabSz="685800" eaLnBrk="0" hangingPunct="0">
              <a:tabLst>
                <a:tab pos="355600" algn="l"/>
              </a:tabLst>
              <a:defRPr/>
            </a:pPr>
            <a:r>
              <a:rPr lang="it-IT" sz="1000" dirty="0">
                <a:solidFill>
                  <a:srgbClr val="000000"/>
                </a:solidFill>
                <a:cs typeface="Arial" charset="0"/>
              </a:rPr>
              <a:t>	[ 3] Dovevano verificare alcuni aspetti prima di rispondermi</a:t>
            </a:r>
          </a:p>
          <a:p>
            <a:pPr marL="355600" indent="-355600" defTabSz="685800" eaLnBrk="0" hangingPunct="0">
              <a:tabLst>
                <a:tab pos="355600" algn="l"/>
              </a:tabLst>
              <a:defRPr/>
            </a:pPr>
            <a:r>
              <a:rPr lang="it-IT" sz="1000" dirty="0">
                <a:solidFill>
                  <a:srgbClr val="000000"/>
                </a:solidFill>
                <a:cs typeface="Arial" charset="0"/>
              </a:rPr>
              <a:t>	[ 4] Non era presente l’operatore informato</a:t>
            </a:r>
          </a:p>
          <a:p>
            <a:pPr marL="355600" indent="-355600" defTabSz="685800" eaLnBrk="0" hangingPunct="0">
              <a:tabLst>
                <a:tab pos="355600" algn="l"/>
              </a:tabLst>
              <a:defRPr/>
            </a:pPr>
            <a:r>
              <a:rPr lang="it-IT" sz="1000" dirty="0">
                <a:solidFill>
                  <a:srgbClr val="000000"/>
                </a:solidFill>
                <a:cs typeface="Arial" charset="0"/>
              </a:rPr>
              <a:t>	[ 5] Dovevo verifica sulla fattura</a:t>
            </a:r>
          </a:p>
          <a:p>
            <a:pPr marL="355600" indent="-355600" defTabSz="685800" eaLnBrk="0" hangingPunct="0">
              <a:tabLst>
                <a:tab pos="355600" algn="l"/>
              </a:tabLst>
              <a:defRPr/>
            </a:pPr>
            <a:r>
              <a:rPr lang="it-IT" sz="1000" dirty="0">
                <a:solidFill>
                  <a:srgbClr val="000000"/>
                </a:solidFill>
                <a:cs typeface="Arial" charset="0"/>
              </a:rPr>
              <a:t>	[ 6] Altro (specificare)</a:t>
            </a:r>
          </a:p>
          <a:p>
            <a:pPr marL="355600" indent="-355600" defTabSz="685800" eaLnBrk="0" hangingPunct="0">
              <a:tabLst>
                <a:tab pos="355600" algn="l"/>
              </a:tabLst>
              <a:defRPr/>
            </a:pPr>
            <a:endParaRPr lang="it-IT" sz="1000" dirty="0">
              <a:solidFill>
                <a:srgbClr val="000000"/>
              </a:solidFill>
              <a:cs typeface="Arial" charset="0"/>
            </a:endParaRPr>
          </a:p>
          <a:p>
            <a:pPr marL="355600" indent="-355600" defTabSz="685800" eaLnBrk="0" hangingPunct="0">
              <a:tabLst>
                <a:tab pos="355600" algn="l"/>
              </a:tabLst>
              <a:defRPr/>
            </a:pPr>
            <a:r>
              <a:rPr lang="it-IT" sz="1000" dirty="0">
                <a:solidFill>
                  <a:srgbClr val="000000"/>
                </a:solidFill>
                <a:cs typeface="Arial" charset="0"/>
              </a:rPr>
              <a:t>C.4.	Oltre a telefonare al </a:t>
            </a:r>
            <a:r>
              <a:rPr lang="it-IT" sz="1000" dirty="0" err="1">
                <a:solidFill>
                  <a:srgbClr val="000000"/>
                </a:solidFill>
                <a:cs typeface="Arial" charset="0"/>
              </a:rPr>
              <a:t>Call</a:t>
            </a:r>
            <a:r>
              <a:rPr lang="it-IT" sz="1000" dirty="0">
                <a:solidFill>
                  <a:srgbClr val="000000"/>
                </a:solidFill>
                <a:cs typeface="Arial" charset="0"/>
              </a:rPr>
              <a:t> Center, ha utilizzato qualche altro canale di contatto per lo stesso specifico motivo?</a:t>
            </a:r>
          </a:p>
          <a:p>
            <a:pPr marL="355600" indent="-355600" defTabSz="685800" eaLnBrk="0" hangingPunct="0">
              <a:tabLst>
                <a:tab pos="355600" algn="l"/>
              </a:tabLst>
              <a:defRPr/>
            </a:pPr>
            <a:r>
              <a:rPr lang="it-IT" sz="1000" dirty="0">
                <a:solidFill>
                  <a:srgbClr val="000000"/>
                </a:solidFill>
                <a:cs typeface="Arial" charset="0"/>
              </a:rPr>
              <a:t>	[1] Si 	[2]	No</a:t>
            </a:r>
          </a:p>
          <a:p>
            <a:pPr marL="355600" indent="-355600" defTabSz="685800" eaLnBrk="0" hangingPunct="0">
              <a:tabLst>
                <a:tab pos="355600" algn="l"/>
              </a:tabLst>
              <a:defRPr/>
            </a:pPr>
            <a:endParaRPr lang="it-IT" sz="1000" dirty="0">
              <a:solidFill>
                <a:srgbClr val="000000"/>
              </a:solidFill>
              <a:cs typeface="Arial" charset="0"/>
            </a:endParaRPr>
          </a:p>
          <a:p>
            <a:pPr marL="355600" indent="-355600" defTabSz="685800" eaLnBrk="0" hangingPunct="0">
              <a:tabLst>
                <a:tab pos="355600" algn="l"/>
              </a:tabLst>
              <a:defRPr/>
            </a:pPr>
            <a:r>
              <a:rPr lang="it-IT" sz="1000" dirty="0">
                <a:solidFill>
                  <a:srgbClr val="000000"/>
                </a:solidFill>
                <a:cs typeface="Arial" charset="0"/>
              </a:rPr>
              <a:t>C.4  &lt; Se Dom. C.4 =[1] &gt; Quali tra questi? [LEGGERE] &lt;MULTIPLA; A ROTAZIONE; AMMESSO NON SA&gt; </a:t>
            </a:r>
          </a:p>
          <a:p>
            <a:pPr marL="355600" indent="-355600" defTabSz="685800" eaLnBrk="0" hangingPunct="0">
              <a:tabLst>
                <a:tab pos="355600" algn="l"/>
              </a:tabLst>
              <a:defRPr/>
            </a:pPr>
            <a:r>
              <a:rPr lang="it-IT" sz="1000" dirty="0">
                <a:solidFill>
                  <a:srgbClr val="000000"/>
                </a:solidFill>
                <a:cs typeface="Arial" charset="0"/>
              </a:rPr>
              <a:t>	[ 1] sportello</a:t>
            </a:r>
          </a:p>
          <a:p>
            <a:pPr marL="355600" indent="-355600" defTabSz="685800" eaLnBrk="0" hangingPunct="0">
              <a:tabLst>
                <a:tab pos="355600" algn="l"/>
              </a:tabLst>
              <a:defRPr/>
            </a:pPr>
            <a:r>
              <a:rPr lang="it-IT" sz="1000" dirty="0">
                <a:solidFill>
                  <a:srgbClr val="000000"/>
                </a:solidFill>
                <a:cs typeface="Arial" charset="0"/>
              </a:rPr>
              <a:t>	[ 2] ho scritto</a:t>
            </a:r>
            <a:endParaRPr lang="it-IT" sz="1000" strike="sngStrike" dirty="0">
              <a:solidFill>
                <a:srgbClr val="000000"/>
              </a:solidFill>
              <a:cs typeface="Arial" charset="0"/>
            </a:endParaRPr>
          </a:p>
          <a:p>
            <a:pPr marL="355600" indent="-355600" defTabSz="685800" eaLnBrk="0" hangingPunct="0">
              <a:tabLst>
                <a:tab pos="355600" algn="l"/>
              </a:tabLst>
              <a:defRPr/>
            </a:pPr>
            <a:r>
              <a:rPr lang="it-IT" sz="1000" dirty="0">
                <a:solidFill>
                  <a:srgbClr val="000000"/>
                </a:solidFill>
                <a:cs typeface="Arial" charset="0"/>
              </a:rPr>
              <a:t>	[ 5] sito web</a:t>
            </a:r>
          </a:p>
          <a:p>
            <a:pPr marL="355600" indent="-355600" defTabSz="685800" eaLnBrk="0" hangingPunct="0">
              <a:tabLst>
                <a:tab pos="355600" algn="l"/>
              </a:tabLst>
              <a:defRPr/>
            </a:pPr>
            <a:r>
              <a:rPr lang="it-IT" sz="1000" dirty="0">
                <a:solidFill>
                  <a:srgbClr val="000000"/>
                </a:solidFill>
                <a:cs typeface="Arial" charset="0"/>
              </a:rPr>
              <a:t>	[ 6] contatto diretto/conoscenza personale con un dipendente Acquedotto del Fiora</a:t>
            </a:r>
          </a:p>
          <a:p>
            <a:pPr marL="355600" indent="-355600" defTabSz="685800" eaLnBrk="0" hangingPunct="0">
              <a:tabLst>
                <a:tab pos="355600" algn="l"/>
              </a:tabLst>
              <a:defRPr/>
            </a:pPr>
            <a:r>
              <a:rPr lang="it-IT" sz="1000" dirty="0">
                <a:solidFill>
                  <a:srgbClr val="000000"/>
                </a:solidFill>
                <a:cs typeface="Arial" charset="0"/>
              </a:rPr>
              <a:t>	[ 7] altro (specificare)</a:t>
            </a:r>
          </a:p>
          <a:p>
            <a:pPr marL="355600" indent="-355600" defTabSz="685800" eaLnBrk="0" hangingPunct="0">
              <a:tabLst>
                <a:tab pos="355600" algn="l"/>
              </a:tabLst>
              <a:defRPr/>
            </a:pPr>
            <a:endParaRPr lang="it-IT" sz="1000" dirty="0">
              <a:solidFill>
                <a:srgbClr val="000000"/>
              </a:solidFill>
              <a:cs typeface="Arial" charset="0"/>
            </a:endParaRPr>
          </a:p>
          <a:p>
            <a:pPr marL="355600" indent="-355600" defTabSz="685800" eaLnBrk="0" hangingPunct="0">
              <a:tabLst>
                <a:tab pos="355600" algn="l"/>
              </a:tabLst>
              <a:defRPr/>
            </a:pPr>
            <a:r>
              <a:rPr lang="it-IT" sz="1000" dirty="0">
                <a:solidFill>
                  <a:srgbClr val="000000"/>
                </a:solidFill>
                <a:cs typeface="Arial" charset="0"/>
              </a:rPr>
              <a:t>&lt; Se Dom. C.3 =[1] OPPURE C.1=2&gt;</a:t>
            </a:r>
          </a:p>
          <a:p>
            <a:pPr marL="355600" indent="-355600" defTabSz="685800" eaLnBrk="0" hangingPunct="0">
              <a:tabLst>
                <a:tab pos="355600" algn="l"/>
              </a:tabLst>
              <a:defRPr/>
            </a:pPr>
            <a:r>
              <a:rPr lang="it-IT" sz="1000" dirty="0">
                <a:solidFill>
                  <a:srgbClr val="000000"/>
                </a:solidFill>
                <a:cs typeface="Arial" charset="0"/>
              </a:rPr>
              <a:t>C5. Le informazioni che ha ricevuto nei diversi contatti erano coerenti tra loro? &lt;AMMESSO NON SA&gt; [LEGGERE]</a:t>
            </a:r>
          </a:p>
          <a:p>
            <a:pPr marL="355600" indent="-355600" defTabSz="685800" eaLnBrk="0" hangingPunct="0">
              <a:tabLst>
                <a:tab pos="355600" algn="l"/>
              </a:tabLst>
              <a:defRPr/>
            </a:pPr>
            <a:r>
              <a:rPr lang="it-IT" sz="1000" dirty="0">
                <a:solidFill>
                  <a:srgbClr val="000000"/>
                </a:solidFill>
                <a:cs typeface="Arial" charset="0"/>
              </a:rPr>
              <a:t>	[ 1] del tutto</a:t>
            </a:r>
          </a:p>
          <a:p>
            <a:pPr marL="355600" indent="-355600" defTabSz="685800" eaLnBrk="0" hangingPunct="0">
              <a:tabLst>
                <a:tab pos="355600" algn="l"/>
              </a:tabLst>
              <a:defRPr/>
            </a:pPr>
            <a:r>
              <a:rPr lang="it-IT" sz="1000" dirty="0">
                <a:solidFill>
                  <a:srgbClr val="000000"/>
                </a:solidFill>
                <a:cs typeface="Arial" charset="0"/>
              </a:rPr>
              <a:t>	[ 2] abbastanza </a:t>
            </a:r>
          </a:p>
          <a:p>
            <a:pPr marL="355600" indent="-355600" defTabSz="685800" eaLnBrk="0" hangingPunct="0">
              <a:tabLst>
                <a:tab pos="355600" algn="l"/>
              </a:tabLst>
              <a:defRPr/>
            </a:pPr>
            <a:r>
              <a:rPr lang="it-IT" sz="1000" dirty="0">
                <a:solidFill>
                  <a:srgbClr val="000000"/>
                </a:solidFill>
                <a:cs typeface="Arial" charset="0"/>
              </a:rPr>
              <a:t>	[ 3] poco </a:t>
            </a:r>
          </a:p>
          <a:p>
            <a:pPr marL="355600" indent="-355600" defTabSz="685800" eaLnBrk="0" hangingPunct="0">
              <a:tabLst>
                <a:tab pos="355600" algn="l"/>
              </a:tabLst>
              <a:defRPr/>
            </a:pPr>
            <a:r>
              <a:rPr lang="it-IT" sz="1000" dirty="0">
                <a:solidFill>
                  <a:srgbClr val="000000"/>
                </a:solidFill>
                <a:cs typeface="Arial" charset="0"/>
              </a:rPr>
              <a:t>	[ 4] per niente</a:t>
            </a:r>
          </a:p>
          <a:p>
            <a:pPr marL="355600" indent="-355600" defTabSz="685800" eaLnBrk="0" hangingPunct="0">
              <a:tabLst>
                <a:tab pos="355600" algn="l"/>
              </a:tabLst>
              <a:defRPr/>
            </a:pPr>
            <a:endParaRPr lang="it-IT" sz="1000" dirty="0">
              <a:solidFill>
                <a:srgbClr val="000000"/>
              </a:solidFill>
              <a:cs typeface="Arial" charset="0"/>
            </a:endParaRPr>
          </a:p>
          <a:p>
            <a:pPr marL="355600" indent="-355600" defTabSz="685800" eaLnBrk="0" hangingPunct="0">
              <a:tabLst>
                <a:tab pos="355600" algn="l"/>
              </a:tabLst>
              <a:defRPr/>
            </a:pPr>
            <a:r>
              <a:rPr lang="it-IT" sz="1000" b="1" dirty="0">
                <a:solidFill>
                  <a:srgbClr val="000000"/>
                </a:solidFill>
                <a:cs typeface="Arial" charset="0"/>
              </a:rPr>
              <a:t>SEZIONE D - ASPETTATIVE DEL CLIENTE NEI CONFRONTI DEL SERVIZIO RESO DAL NUMERO VERDE</a:t>
            </a:r>
          </a:p>
          <a:p>
            <a:pPr marL="355600" indent="-355600" defTabSz="685800" eaLnBrk="0" hangingPunct="0">
              <a:tabLst>
                <a:tab pos="355600" algn="l"/>
              </a:tabLst>
              <a:defRPr/>
            </a:pPr>
            <a:endParaRPr lang="it-IT" sz="1000" dirty="0">
              <a:solidFill>
                <a:srgbClr val="000000"/>
              </a:solidFill>
              <a:cs typeface="Arial" charset="0"/>
            </a:endParaRPr>
          </a:p>
          <a:p>
            <a:pPr marL="355600" indent="-355600" defTabSz="685800" eaLnBrk="0" hangingPunct="0">
              <a:tabLst>
                <a:tab pos="355600" algn="l"/>
              </a:tabLst>
              <a:defRPr/>
            </a:pPr>
            <a:r>
              <a:rPr lang="it-IT" sz="1000" dirty="0">
                <a:solidFill>
                  <a:srgbClr val="000000"/>
                </a:solidFill>
                <a:cs typeface="Arial" charset="0"/>
              </a:rPr>
              <a:t>A TUTTI&gt; </a:t>
            </a:r>
          </a:p>
          <a:p>
            <a:pPr marL="355600" indent="-355600" defTabSz="685800" eaLnBrk="0" hangingPunct="0">
              <a:tabLst>
                <a:tab pos="355600" algn="l"/>
              </a:tabLst>
              <a:defRPr/>
            </a:pPr>
            <a:r>
              <a:rPr lang="it-IT" sz="1000" dirty="0">
                <a:solidFill>
                  <a:srgbClr val="000000"/>
                </a:solidFill>
                <a:cs typeface="Arial" charset="0"/>
              </a:rPr>
              <a:t>Vorrei ora farle alcune domande sull’organizzazione del servizio.</a:t>
            </a:r>
          </a:p>
          <a:p>
            <a:pPr marL="355600" indent="-355600" defTabSz="685800" eaLnBrk="0" hangingPunct="0">
              <a:tabLst>
                <a:tab pos="355600" algn="l"/>
              </a:tabLst>
              <a:defRPr/>
            </a:pPr>
            <a:endParaRPr lang="it-IT" sz="1000" dirty="0">
              <a:solidFill>
                <a:srgbClr val="000000"/>
              </a:solidFill>
              <a:cs typeface="Arial" charset="0"/>
            </a:endParaRPr>
          </a:p>
          <a:p>
            <a:pPr marL="355600" indent="-355600" defTabSz="685800" eaLnBrk="0" hangingPunct="0">
              <a:tabLst>
                <a:tab pos="355600" algn="l"/>
              </a:tabLst>
              <a:defRPr/>
            </a:pPr>
            <a:r>
              <a:rPr lang="it-IT" sz="1000" dirty="0">
                <a:solidFill>
                  <a:srgbClr val="000000"/>
                </a:solidFill>
                <a:cs typeface="Arial" charset="0"/>
              </a:rPr>
              <a:t>D.1.	Ad oggi </a:t>
            </a:r>
            <a:r>
              <a:rPr lang="it-IT" sz="1000" dirty="0" err="1">
                <a:solidFill>
                  <a:srgbClr val="000000"/>
                </a:solidFill>
                <a:cs typeface="Arial" charset="0"/>
              </a:rPr>
              <a:t>Call</a:t>
            </a:r>
            <a:r>
              <a:rPr lang="it-IT" sz="1000" dirty="0">
                <a:solidFill>
                  <a:srgbClr val="000000"/>
                </a:solidFill>
                <a:cs typeface="Arial" charset="0"/>
              </a:rPr>
              <a:t> Center di Acquedotto del Fiora spa è attivo con operatore dal lunedì al venerdì dalle  8.00 </a:t>
            </a:r>
            <a:r>
              <a:rPr lang="it-IT" sz="1000" strike="sngStrike" dirty="0">
                <a:solidFill>
                  <a:srgbClr val="000000"/>
                </a:solidFill>
                <a:cs typeface="Arial" charset="0"/>
              </a:rPr>
              <a:t>9.00 </a:t>
            </a:r>
            <a:r>
              <a:rPr lang="it-IT" sz="1000" dirty="0">
                <a:solidFill>
                  <a:srgbClr val="000000"/>
                </a:solidFill>
                <a:cs typeface="Arial" charset="0"/>
              </a:rPr>
              <a:t>alle 18.00.  Secondo Lei questo orario è adeguato alle esigenze dei clienti?</a:t>
            </a:r>
          </a:p>
          <a:p>
            <a:pPr marL="355600" indent="-355600" defTabSz="685800" eaLnBrk="0" hangingPunct="0">
              <a:tabLst>
                <a:tab pos="355600" algn="l"/>
              </a:tabLst>
              <a:defRPr/>
            </a:pPr>
            <a:r>
              <a:rPr lang="it-IT" sz="1000" dirty="0">
                <a:solidFill>
                  <a:srgbClr val="000000"/>
                </a:solidFill>
                <a:cs typeface="Arial" charset="0"/>
              </a:rPr>
              <a:t>	[ 1] Si	[ 2]  No</a:t>
            </a:r>
          </a:p>
        </p:txBody>
      </p:sp>
      <p:sp>
        <p:nvSpPr>
          <p:cNvPr id="389122" name="Rettangolo 2"/>
          <p:cNvSpPr>
            <a:spLocks noChangeArrowheads="1"/>
          </p:cNvSpPr>
          <p:nvPr/>
        </p:nvSpPr>
        <p:spPr bwMode="auto">
          <a:xfrm>
            <a:off x="714375" y="142875"/>
            <a:ext cx="8286750" cy="276225"/>
          </a:xfrm>
          <a:prstGeom prst="rect">
            <a:avLst/>
          </a:prstGeom>
          <a:noFill/>
          <a:ln w="9525">
            <a:noFill/>
            <a:miter lim="800000"/>
            <a:headEnd/>
            <a:tailEnd/>
          </a:ln>
        </p:spPr>
        <p:txBody>
          <a:bodyPr>
            <a:spAutoFit/>
          </a:bodyPr>
          <a:lstStyle/>
          <a:p>
            <a:pPr algn="ctr">
              <a:buClr>
                <a:srgbClr val="000000"/>
              </a:buClr>
              <a:buSzPct val="100000"/>
              <a:buFont typeface="Times" pitchFamily="18" charset="0"/>
              <a:buNone/>
            </a:pPr>
            <a:r>
              <a:rPr lang="it-IT" sz="1200" b="1">
                <a:solidFill>
                  <a:srgbClr val="000000"/>
                </a:solidFill>
              </a:rPr>
              <a:t>QUESTIONARIO CALL BACK NUMERO VERDE COMMERCIALE</a:t>
            </a:r>
            <a:endParaRPr lang="it-IT" sz="1200">
              <a:solidFill>
                <a:srgbClr val="000000"/>
              </a:solidFill>
            </a:endParaRPr>
          </a:p>
        </p:txBody>
      </p:sp>
    </p:spTree>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5" name="Rectangle 3"/>
          <p:cNvSpPr>
            <a:spLocks noChangeArrowheads="1"/>
          </p:cNvSpPr>
          <p:nvPr/>
        </p:nvSpPr>
        <p:spPr bwMode="auto">
          <a:xfrm>
            <a:off x="709613" y="428625"/>
            <a:ext cx="8221662" cy="5786438"/>
          </a:xfrm>
          <a:prstGeom prst="rect">
            <a:avLst/>
          </a:prstGeom>
          <a:noFill/>
          <a:ln w="9525">
            <a:noFill/>
            <a:miter lim="800000"/>
            <a:headEnd/>
            <a:tailEnd/>
          </a:ln>
        </p:spPr>
        <p:txBody>
          <a:bodyPr lIns="92075" tIns="46038" rIns="92075" bIns="46038">
            <a:spAutoFit/>
          </a:bodyPr>
          <a:lstStyle/>
          <a:p>
            <a:pPr marL="355600" indent="-355600" defTabSz="685800" eaLnBrk="0" hangingPunct="0">
              <a:tabLst>
                <a:tab pos="355600" algn="l"/>
              </a:tabLst>
            </a:pPr>
            <a:r>
              <a:rPr lang="it-IT" sz="1000">
                <a:solidFill>
                  <a:srgbClr val="000000"/>
                </a:solidFill>
                <a:cs typeface="Arial" charset="0"/>
              </a:rPr>
              <a:t>D.2  	&lt;Se Dom. D.1= [2] &gt; Per quale motivo? &lt;MUTLIPLA; AMMESSO NON SA&gt;; [NON LEGGERE] </a:t>
            </a:r>
          </a:p>
          <a:p>
            <a:pPr marL="355600" indent="-355600" defTabSz="685800" eaLnBrk="0" hangingPunct="0">
              <a:tabLst>
                <a:tab pos="355600" algn="l"/>
              </a:tabLst>
            </a:pPr>
            <a:r>
              <a:rPr lang="it-IT" sz="1000">
                <a:solidFill>
                  <a:srgbClr val="000000"/>
                </a:solidFill>
                <a:cs typeface="Arial" charset="0"/>
              </a:rPr>
              <a:t>	[ 1] dal lunedì al venerdì dovrebbe essere attivo fino alle 20.00</a:t>
            </a:r>
          </a:p>
          <a:p>
            <a:pPr marL="355600" indent="-355600" defTabSz="685800" eaLnBrk="0" hangingPunct="0">
              <a:tabLst>
                <a:tab pos="355600" algn="l"/>
              </a:tabLst>
            </a:pPr>
            <a:r>
              <a:rPr lang="it-IT" sz="1000">
                <a:solidFill>
                  <a:srgbClr val="000000"/>
                </a:solidFill>
                <a:cs typeface="Arial" charset="0"/>
              </a:rPr>
              <a:t>	[ 2] dal lunedì al venerdì dovrebbe essere attivo fino alle 22.00</a:t>
            </a:r>
          </a:p>
          <a:p>
            <a:pPr marL="355600" indent="-355600" defTabSz="685800" eaLnBrk="0" hangingPunct="0">
              <a:tabLst>
                <a:tab pos="355600" algn="l"/>
              </a:tabLst>
            </a:pPr>
            <a:r>
              <a:rPr lang="it-IT" sz="1000">
                <a:solidFill>
                  <a:srgbClr val="000000"/>
                </a:solidFill>
                <a:cs typeface="Arial" charset="0"/>
              </a:rPr>
              <a:t>	[ 3] dovrebbe essere attivo anche al sabato mattina fino alle 13.00.</a:t>
            </a:r>
          </a:p>
          <a:p>
            <a:pPr marL="355600" indent="-355600" defTabSz="685800" eaLnBrk="0" hangingPunct="0">
              <a:tabLst>
                <a:tab pos="355600" algn="l"/>
              </a:tabLst>
            </a:pPr>
            <a:r>
              <a:rPr lang="it-IT" sz="1000">
                <a:solidFill>
                  <a:srgbClr val="000000"/>
                </a:solidFill>
                <a:cs typeface="Arial" charset="0"/>
              </a:rPr>
              <a:t>	[ 4] Altro [specificare]</a:t>
            </a:r>
          </a:p>
          <a:p>
            <a:pPr marL="355600" indent="-355600" defTabSz="685800" eaLnBrk="0" hangingPunct="0">
              <a:tabLst>
                <a:tab pos="355600" algn="l"/>
              </a:tabLst>
            </a:pPr>
            <a:endParaRPr lang="it-IT" sz="1000">
              <a:solidFill>
                <a:srgbClr val="000000"/>
              </a:solidFill>
              <a:cs typeface="Arial" charset="0"/>
            </a:endParaRPr>
          </a:p>
          <a:p>
            <a:pPr marL="355600" indent="-355600" defTabSz="685800" eaLnBrk="0" hangingPunct="0">
              <a:tabLst>
                <a:tab pos="355600" algn="l"/>
              </a:tabLst>
            </a:pPr>
            <a:r>
              <a:rPr lang="it-IT" sz="1000">
                <a:solidFill>
                  <a:srgbClr val="000000"/>
                </a:solidFill>
                <a:cs typeface="Arial" charset="0"/>
              </a:rPr>
              <a:t>D.3.	&lt; A TUTTI &gt; Nel caso dovesse rimanere a lungo in attesa durante una chiamata al Call Center, gradirebbe di più? &lt;RUOTARE&gt; [LEGGERE; UNA SOLA RISPOSTA] </a:t>
            </a:r>
          </a:p>
          <a:p>
            <a:pPr marL="355600" indent="-355600" defTabSz="685800" eaLnBrk="0" hangingPunct="0">
              <a:tabLst>
                <a:tab pos="355600" algn="l"/>
              </a:tabLst>
            </a:pPr>
            <a:r>
              <a:rPr lang="it-IT" sz="1000">
                <a:solidFill>
                  <a:srgbClr val="000000"/>
                </a:solidFill>
                <a:cs typeface="Arial" charset="0"/>
              </a:rPr>
              <a:t>	[ 1] Provare a richiamare fino a quando non trova un operatore libero </a:t>
            </a:r>
          </a:p>
          <a:p>
            <a:pPr marL="355600" indent="-355600" defTabSz="685800" eaLnBrk="0" hangingPunct="0">
              <a:tabLst>
                <a:tab pos="355600" algn="l"/>
              </a:tabLst>
            </a:pPr>
            <a:r>
              <a:rPr lang="it-IT" sz="1000">
                <a:solidFill>
                  <a:srgbClr val="000000"/>
                </a:solidFill>
                <a:cs typeface="Arial" charset="0"/>
              </a:rPr>
              <a:t>	[ 2] Ascoltare un messaggio che indica quanto tempo è necessario rimanere in attesa prima di parlare con l’operatore</a:t>
            </a:r>
          </a:p>
          <a:p>
            <a:pPr marL="355600" indent="-355600" defTabSz="685800" eaLnBrk="0" hangingPunct="0">
              <a:tabLst>
                <a:tab pos="355600" algn="l"/>
              </a:tabLst>
            </a:pPr>
            <a:r>
              <a:rPr lang="it-IT" sz="1000">
                <a:solidFill>
                  <a:srgbClr val="000000"/>
                </a:solidFill>
                <a:cs typeface="Arial" charset="0"/>
              </a:rPr>
              <a:t>	[ 3] Poter lasciare un numero di telefono per essere richiamato (segreteria)</a:t>
            </a:r>
          </a:p>
          <a:p>
            <a:pPr marL="355600" indent="-355600" defTabSz="685800" eaLnBrk="0" hangingPunct="0">
              <a:tabLst>
                <a:tab pos="355600" algn="l"/>
              </a:tabLst>
            </a:pPr>
            <a:r>
              <a:rPr lang="it-IT" sz="1000">
                <a:solidFill>
                  <a:srgbClr val="000000"/>
                </a:solidFill>
                <a:cs typeface="Arial" charset="0"/>
              </a:rPr>
              <a:t>	[ 4] Ascoltare un messaggio che suggerisca i momenti in cui gli operatori sono meno occupati </a:t>
            </a:r>
          </a:p>
          <a:p>
            <a:pPr marL="355600" indent="-355600" defTabSz="685800" eaLnBrk="0" hangingPunct="0">
              <a:tabLst>
                <a:tab pos="355600" algn="l"/>
              </a:tabLst>
            </a:pPr>
            <a:endParaRPr lang="it-IT" sz="1000" b="1">
              <a:solidFill>
                <a:srgbClr val="000000"/>
              </a:solidFill>
              <a:cs typeface="Arial" charset="0"/>
            </a:endParaRPr>
          </a:p>
          <a:p>
            <a:pPr marL="355600" indent="-355600" defTabSz="685800" eaLnBrk="0" hangingPunct="0">
              <a:tabLst>
                <a:tab pos="355600" algn="l"/>
              </a:tabLst>
            </a:pPr>
            <a:r>
              <a:rPr lang="it-IT" sz="1000" b="1">
                <a:solidFill>
                  <a:srgbClr val="000000"/>
                </a:solidFill>
                <a:cs typeface="Arial" charset="0"/>
              </a:rPr>
              <a:t>DOMANDE  ANAGRAFICHE</a:t>
            </a:r>
          </a:p>
          <a:p>
            <a:pPr marL="355600" indent="-355600" defTabSz="685800" eaLnBrk="0" hangingPunct="0">
              <a:tabLst>
                <a:tab pos="355600" algn="l"/>
              </a:tabLst>
            </a:pPr>
            <a:endParaRPr lang="it-IT" sz="1000" b="1">
              <a:solidFill>
                <a:srgbClr val="000000"/>
              </a:solidFill>
              <a:cs typeface="Arial" charset="0"/>
            </a:endParaRPr>
          </a:p>
          <a:p>
            <a:pPr marL="355600" indent="-355600" defTabSz="685800" eaLnBrk="0" hangingPunct="0">
              <a:tabLst>
                <a:tab pos="355600" algn="l"/>
              </a:tabLst>
            </a:pPr>
            <a:r>
              <a:rPr lang="it-IT" sz="1000">
                <a:solidFill>
                  <a:srgbClr val="000000"/>
                </a:solidFill>
                <a:cs typeface="Arial" charset="0"/>
              </a:rPr>
              <a:t>Z.1. 	Abbiamo quasi finito. Qual è la sua professione? &lt;AMMESSO NON SA&gt;</a:t>
            </a:r>
          </a:p>
          <a:p>
            <a:pPr marL="355600" indent="-355600" defTabSz="685800">
              <a:buClr>
                <a:srgbClr val="000000"/>
              </a:buClr>
              <a:buSzPct val="100000"/>
              <a:buFont typeface="Times" pitchFamily="18" charset="0"/>
              <a:buNone/>
              <a:tabLst>
                <a:tab pos="355600" algn="l"/>
              </a:tabLst>
            </a:pPr>
            <a:r>
              <a:rPr lang="it-IT" sz="1000">
                <a:solidFill>
                  <a:srgbClr val="000000"/>
                </a:solidFill>
                <a:ea typeface="Times New Roman" pitchFamily="18" charset="0"/>
                <a:cs typeface="Arial" charset="0"/>
              </a:rPr>
              <a:t>	[ 1] Operaio</a:t>
            </a:r>
          </a:p>
          <a:p>
            <a:pPr marL="355600" indent="-355600" defTabSz="685800">
              <a:buClr>
                <a:srgbClr val="000000"/>
              </a:buClr>
              <a:buSzPct val="100000"/>
              <a:buFont typeface="Times" pitchFamily="18" charset="0"/>
              <a:buNone/>
              <a:tabLst>
                <a:tab pos="355600" algn="l"/>
              </a:tabLst>
            </a:pPr>
            <a:r>
              <a:rPr lang="it-IT" sz="1000">
                <a:solidFill>
                  <a:srgbClr val="000000"/>
                </a:solidFill>
                <a:ea typeface="Times New Roman" pitchFamily="18" charset="0"/>
                <a:cs typeface="Arial" charset="0"/>
              </a:rPr>
              <a:t>	[ 2] Impiegato/quadro</a:t>
            </a:r>
          </a:p>
          <a:p>
            <a:pPr marL="355600" indent="-355600" defTabSz="685800">
              <a:buClr>
                <a:srgbClr val="000000"/>
              </a:buClr>
              <a:buSzPct val="100000"/>
              <a:buFont typeface="Times" pitchFamily="18" charset="0"/>
              <a:buNone/>
              <a:tabLst>
                <a:tab pos="355600" algn="l"/>
              </a:tabLst>
            </a:pPr>
            <a:r>
              <a:rPr lang="it-IT" sz="1000">
                <a:solidFill>
                  <a:srgbClr val="000000"/>
                </a:solidFill>
                <a:ea typeface="Times New Roman" pitchFamily="18" charset="0"/>
                <a:cs typeface="Arial" charset="0"/>
              </a:rPr>
              <a:t>	[ 3] Insegnate/docente universitario</a:t>
            </a:r>
          </a:p>
          <a:p>
            <a:pPr marL="355600" indent="-355600" defTabSz="685800">
              <a:buClr>
                <a:srgbClr val="000000"/>
              </a:buClr>
              <a:buSzPct val="100000"/>
              <a:buFont typeface="Times" pitchFamily="18" charset="0"/>
              <a:buNone/>
              <a:tabLst>
                <a:tab pos="355600" algn="l"/>
              </a:tabLst>
            </a:pPr>
            <a:r>
              <a:rPr lang="it-IT" sz="1000">
                <a:solidFill>
                  <a:srgbClr val="000000"/>
                </a:solidFill>
                <a:ea typeface="Times New Roman" pitchFamily="18" charset="0"/>
                <a:cs typeface="Arial" charset="0"/>
              </a:rPr>
              <a:t>	[ 4] Dirigente </a:t>
            </a:r>
          </a:p>
          <a:p>
            <a:pPr marL="355600" indent="-355600" defTabSz="685800">
              <a:buClr>
                <a:srgbClr val="000000"/>
              </a:buClr>
              <a:buSzPct val="100000"/>
              <a:buFont typeface="Times" pitchFamily="18" charset="0"/>
              <a:buNone/>
              <a:tabLst>
                <a:tab pos="355600" algn="l"/>
              </a:tabLst>
            </a:pPr>
            <a:r>
              <a:rPr lang="it-IT" sz="1000">
                <a:solidFill>
                  <a:srgbClr val="000000"/>
                </a:solidFill>
                <a:ea typeface="Times New Roman" pitchFamily="18" charset="0"/>
                <a:cs typeface="Arial" charset="0"/>
              </a:rPr>
              <a:t>	[ 5] Imprenditore</a:t>
            </a:r>
          </a:p>
          <a:p>
            <a:pPr marL="355600" indent="-355600" defTabSz="685800">
              <a:buClr>
                <a:srgbClr val="000000"/>
              </a:buClr>
              <a:buSzPct val="100000"/>
              <a:buFont typeface="Times" pitchFamily="18" charset="0"/>
              <a:buNone/>
              <a:tabLst>
                <a:tab pos="355600" algn="l"/>
              </a:tabLst>
            </a:pPr>
            <a:r>
              <a:rPr lang="it-IT" sz="1000">
                <a:solidFill>
                  <a:srgbClr val="000000"/>
                </a:solidFill>
                <a:ea typeface="Times New Roman" pitchFamily="18" charset="0"/>
                <a:cs typeface="Arial" charset="0"/>
              </a:rPr>
              <a:t>	[ 6] Consulente/libero professionista </a:t>
            </a:r>
          </a:p>
          <a:p>
            <a:pPr marL="355600" indent="-355600" defTabSz="685800">
              <a:buClr>
                <a:srgbClr val="000000"/>
              </a:buClr>
              <a:buSzPct val="100000"/>
              <a:buFont typeface="Times" pitchFamily="18" charset="0"/>
              <a:buNone/>
              <a:tabLst>
                <a:tab pos="355600" algn="l"/>
              </a:tabLst>
            </a:pPr>
            <a:r>
              <a:rPr lang="it-IT" sz="1000">
                <a:solidFill>
                  <a:srgbClr val="000000"/>
                </a:solidFill>
                <a:ea typeface="Times New Roman" pitchFamily="18" charset="0"/>
                <a:cs typeface="Arial" charset="0"/>
              </a:rPr>
              <a:t>	[ 7] Commerciante	 </a:t>
            </a:r>
          </a:p>
          <a:p>
            <a:pPr marL="355600" indent="-355600" defTabSz="685800">
              <a:buClr>
                <a:srgbClr val="000000"/>
              </a:buClr>
              <a:buSzPct val="100000"/>
              <a:buFont typeface="Times" pitchFamily="18" charset="0"/>
              <a:buNone/>
              <a:tabLst>
                <a:tab pos="355600" algn="l"/>
              </a:tabLst>
            </a:pPr>
            <a:r>
              <a:rPr lang="it-IT" sz="1000">
                <a:solidFill>
                  <a:srgbClr val="000000"/>
                </a:solidFill>
                <a:ea typeface="Times New Roman" pitchFamily="18" charset="0"/>
                <a:cs typeface="Arial" charset="0"/>
              </a:rPr>
              <a:t>	[ 8] </a:t>
            </a:r>
            <a:r>
              <a:rPr lang="it-IT" sz="1000">
                <a:solidFill>
                  <a:srgbClr val="000000"/>
                </a:solidFill>
                <a:cs typeface="Arial" charset="0"/>
              </a:rPr>
              <a:t>Artigiano</a:t>
            </a:r>
          </a:p>
          <a:p>
            <a:pPr marL="355600" indent="-355600" defTabSz="685800">
              <a:buClr>
                <a:srgbClr val="000000"/>
              </a:buClr>
              <a:buSzPct val="100000"/>
              <a:buFont typeface="Times" pitchFamily="18" charset="0"/>
              <a:buNone/>
              <a:tabLst>
                <a:tab pos="355600" algn="l"/>
              </a:tabLst>
            </a:pPr>
            <a:r>
              <a:rPr lang="it-IT" sz="1000">
                <a:solidFill>
                  <a:srgbClr val="000000"/>
                </a:solidFill>
                <a:cs typeface="Arial" charset="0"/>
              </a:rPr>
              <a:t>	[ 9] Agricoltore</a:t>
            </a:r>
          </a:p>
          <a:p>
            <a:pPr marL="355600" indent="-355600" defTabSz="685800">
              <a:buClr>
                <a:srgbClr val="000000"/>
              </a:buClr>
              <a:buSzPct val="100000"/>
              <a:buFont typeface="Times" pitchFamily="18" charset="0"/>
              <a:buNone/>
              <a:tabLst>
                <a:tab pos="355600" algn="l"/>
              </a:tabLst>
            </a:pPr>
            <a:r>
              <a:rPr lang="it-IT" sz="1000">
                <a:solidFill>
                  <a:srgbClr val="000000"/>
                </a:solidFill>
                <a:cs typeface="Arial" charset="0"/>
              </a:rPr>
              <a:t>	[10] Altro autonomo</a:t>
            </a:r>
          </a:p>
          <a:p>
            <a:pPr marL="355600" indent="-355600" defTabSz="685800">
              <a:buClr>
                <a:srgbClr val="000000"/>
              </a:buClr>
              <a:buSzPct val="100000"/>
              <a:buFont typeface="Times" pitchFamily="18" charset="0"/>
              <a:buNone/>
              <a:tabLst>
                <a:tab pos="355600" algn="l"/>
              </a:tabLst>
            </a:pPr>
            <a:r>
              <a:rPr lang="it-IT" sz="1000">
                <a:solidFill>
                  <a:srgbClr val="000000"/>
                </a:solidFill>
                <a:cs typeface="Arial" charset="0"/>
              </a:rPr>
              <a:t>	[11] Disoccupato/in cerca di prima occupazione</a:t>
            </a:r>
          </a:p>
          <a:p>
            <a:pPr marL="355600" indent="-355600" defTabSz="685800">
              <a:buClr>
                <a:srgbClr val="000000"/>
              </a:buClr>
              <a:buSzPct val="100000"/>
              <a:buFont typeface="Times" pitchFamily="18" charset="0"/>
              <a:buNone/>
              <a:tabLst>
                <a:tab pos="355600" algn="l"/>
              </a:tabLst>
            </a:pPr>
            <a:r>
              <a:rPr lang="it-IT" sz="1000">
                <a:solidFill>
                  <a:srgbClr val="000000"/>
                </a:solidFill>
                <a:cs typeface="Arial" charset="0"/>
              </a:rPr>
              <a:t>	[12] Casalinga</a:t>
            </a:r>
          </a:p>
          <a:p>
            <a:pPr marL="355600" indent="-355600" defTabSz="685800">
              <a:buClr>
                <a:srgbClr val="000000"/>
              </a:buClr>
              <a:buSzPct val="100000"/>
              <a:buFont typeface="Times" pitchFamily="18" charset="0"/>
              <a:buNone/>
              <a:tabLst>
                <a:tab pos="355600" algn="l"/>
              </a:tabLst>
            </a:pPr>
            <a:r>
              <a:rPr lang="it-IT" sz="1000">
                <a:solidFill>
                  <a:srgbClr val="000000"/>
                </a:solidFill>
                <a:cs typeface="Arial" charset="0"/>
              </a:rPr>
              <a:t>	[13] Pensionato</a:t>
            </a:r>
          </a:p>
          <a:p>
            <a:pPr marL="355600" indent="-355600" defTabSz="685800">
              <a:buClr>
                <a:srgbClr val="000000"/>
              </a:buClr>
              <a:buSzPct val="100000"/>
              <a:buFont typeface="Times" pitchFamily="18" charset="0"/>
              <a:buNone/>
              <a:tabLst>
                <a:tab pos="355600" algn="l"/>
              </a:tabLst>
            </a:pPr>
            <a:r>
              <a:rPr lang="it-IT" sz="1000">
                <a:solidFill>
                  <a:srgbClr val="000000"/>
                </a:solidFill>
                <a:cs typeface="Arial" charset="0"/>
              </a:rPr>
              <a:t>	[14] Altro, in condizione non professionale [studente, benestante..]</a:t>
            </a:r>
          </a:p>
          <a:p>
            <a:pPr marL="355600" indent="-355600" defTabSz="685800" eaLnBrk="0" hangingPunct="0">
              <a:tabLst>
                <a:tab pos="355600" algn="l"/>
              </a:tabLst>
            </a:pPr>
            <a:r>
              <a:rPr lang="it-IT" sz="1000">
                <a:solidFill>
                  <a:srgbClr val="000000"/>
                </a:solidFill>
                <a:cs typeface="Arial" charset="0"/>
              </a:rPr>
              <a:t> </a:t>
            </a:r>
          </a:p>
          <a:p>
            <a:pPr marL="355600" indent="-355600" defTabSz="685800" eaLnBrk="0" hangingPunct="0">
              <a:tabLst>
                <a:tab pos="355600" algn="l"/>
              </a:tabLst>
            </a:pPr>
            <a:r>
              <a:rPr lang="it-IT" sz="1000">
                <a:solidFill>
                  <a:srgbClr val="000000"/>
                </a:solidFill>
                <a:cs typeface="Arial" charset="0"/>
              </a:rPr>
              <a:t>Z.2 	Il suo ultimo titolo di studio è: [LEGGERE]; &lt;AMMESSO NON SA&gt;</a:t>
            </a:r>
          </a:p>
          <a:p>
            <a:pPr marL="355600" indent="-355600" defTabSz="685800" eaLnBrk="0" hangingPunct="0">
              <a:tabLst>
                <a:tab pos="355600" algn="l"/>
              </a:tabLst>
            </a:pPr>
            <a:r>
              <a:rPr lang="it-IT" sz="1000">
                <a:solidFill>
                  <a:srgbClr val="000000"/>
                </a:solidFill>
                <a:cs typeface="Arial" charset="0"/>
              </a:rPr>
              <a:t>	[ 1] Laurea o titolo superiore</a:t>
            </a:r>
          </a:p>
          <a:p>
            <a:pPr marL="355600" indent="-355600" defTabSz="685800" eaLnBrk="0" hangingPunct="0">
              <a:tabLst>
                <a:tab pos="355600" algn="l"/>
              </a:tabLst>
            </a:pPr>
            <a:r>
              <a:rPr lang="it-IT" sz="1000">
                <a:solidFill>
                  <a:srgbClr val="000000"/>
                </a:solidFill>
                <a:cs typeface="Arial" charset="0"/>
              </a:rPr>
              <a:t>	[ 2] Diploma superiore </a:t>
            </a:r>
          </a:p>
          <a:p>
            <a:pPr marL="355600" indent="-355600" defTabSz="685800" eaLnBrk="0" hangingPunct="0">
              <a:tabLst>
                <a:tab pos="355600" algn="l"/>
              </a:tabLst>
            </a:pPr>
            <a:r>
              <a:rPr lang="it-IT" sz="1000">
                <a:solidFill>
                  <a:srgbClr val="000000"/>
                </a:solidFill>
                <a:cs typeface="Arial" charset="0"/>
              </a:rPr>
              <a:t>	[ 3] Diploma inferiore </a:t>
            </a:r>
          </a:p>
          <a:p>
            <a:pPr marL="355600" indent="-355600" defTabSz="685800" eaLnBrk="0" hangingPunct="0">
              <a:tabLst>
                <a:tab pos="355600" algn="l"/>
              </a:tabLst>
            </a:pPr>
            <a:r>
              <a:rPr lang="it-IT" sz="1000">
                <a:solidFill>
                  <a:srgbClr val="000000"/>
                </a:solidFill>
                <a:cs typeface="Arial" charset="0"/>
              </a:rPr>
              <a:t>	[ 4] Licenza elementare/nessuna scuola </a:t>
            </a:r>
          </a:p>
        </p:txBody>
      </p:sp>
      <p:sp>
        <p:nvSpPr>
          <p:cNvPr id="390146" name="Rettangolo 2"/>
          <p:cNvSpPr>
            <a:spLocks noChangeArrowheads="1"/>
          </p:cNvSpPr>
          <p:nvPr/>
        </p:nvSpPr>
        <p:spPr bwMode="auto">
          <a:xfrm>
            <a:off x="714375" y="142875"/>
            <a:ext cx="8286750" cy="276225"/>
          </a:xfrm>
          <a:prstGeom prst="rect">
            <a:avLst/>
          </a:prstGeom>
          <a:noFill/>
          <a:ln w="9525">
            <a:noFill/>
            <a:miter lim="800000"/>
            <a:headEnd/>
            <a:tailEnd/>
          </a:ln>
        </p:spPr>
        <p:txBody>
          <a:bodyPr>
            <a:spAutoFit/>
          </a:bodyPr>
          <a:lstStyle/>
          <a:p>
            <a:pPr algn="ctr">
              <a:buClr>
                <a:srgbClr val="000000"/>
              </a:buClr>
              <a:buSzPct val="100000"/>
              <a:buFont typeface="Times" pitchFamily="18" charset="0"/>
              <a:buNone/>
            </a:pPr>
            <a:r>
              <a:rPr lang="it-IT" sz="1200" b="1">
                <a:solidFill>
                  <a:srgbClr val="000000"/>
                </a:solidFill>
              </a:rPr>
              <a:t>QUESTIONARIO CALL BACK NUMERO VERDE COMMERCIALE</a:t>
            </a:r>
            <a:endParaRPr lang="it-IT" sz="1200">
              <a:solidFill>
                <a:srgbClr val="000000"/>
              </a:solidFill>
            </a:endParaRPr>
          </a:p>
        </p:txBody>
      </p:sp>
    </p:spTree>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69" name="Rectangle 3"/>
          <p:cNvSpPr>
            <a:spLocks noChangeArrowheads="1"/>
          </p:cNvSpPr>
          <p:nvPr/>
        </p:nvSpPr>
        <p:spPr bwMode="auto">
          <a:xfrm>
            <a:off x="857250" y="681038"/>
            <a:ext cx="8039100" cy="2247900"/>
          </a:xfrm>
          <a:prstGeom prst="rect">
            <a:avLst/>
          </a:prstGeom>
          <a:noFill/>
          <a:ln w="9525">
            <a:noFill/>
            <a:miter lim="800000"/>
            <a:headEnd/>
            <a:tailEnd/>
          </a:ln>
        </p:spPr>
        <p:txBody>
          <a:bodyPr lIns="92075" tIns="46038" rIns="92075" bIns="46038">
            <a:spAutoFit/>
          </a:bodyPr>
          <a:lstStyle/>
          <a:p>
            <a:pPr marL="355600" indent="-355600" defTabSz="685800" eaLnBrk="0" hangingPunct="0">
              <a:tabLst>
                <a:tab pos="355600" algn="l"/>
              </a:tabLst>
            </a:pPr>
            <a:r>
              <a:rPr lang="it-IT" sz="1000">
                <a:solidFill>
                  <a:srgbClr val="000000"/>
                </a:solidFill>
                <a:cs typeface="Arial" charset="0"/>
              </a:rPr>
              <a:t>Z.3. 	Qual è la sua età? &lt;AMMESSO NON SA&gt;</a:t>
            </a:r>
          </a:p>
          <a:p>
            <a:pPr marL="355600" indent="-355600" defTabSz="685800" eaLnBrk="0" hangingPunct="0">
              <a:tabLst>
                <a:tab pos="355600" algn="l"/>
              </a:tabLst>
            </a:pPr>
            <a:r>
              <a:rPr lang="it-IT" sz="1000">
                <a:solidFill>
                  <a:srgbClr val="000000"/>
                </a:solidFill>
                <a:cs typeface="Arial" charset="0"/>
              </a:rPr>
              <a:t>	[ 1] Da 18 a 24 anni </a:t>
            </a:r>
          </a:p>
          <a:p>
            <a:pPr marL="355600" indent="-355600" defTabSz="685800" eaLnBrk="0" hangingPunct="0">
              <a:tabLst>
                <a:tab pos="355600" algn="l"/>
              </a:tabLst>
            </a:pPr>
            <a:r>
              <a:rPr lang="it-IT" sz="1000">
                <a:solidFill>
                  <a:srgbClr val="000000"/>
                </a:solidFill>
                <a:cs typeface="Arial" charset="0"/>
              </a:rPr>
              <a:t>	[ 2] Da 25 a 34</a:t>
            </a:r>
          </a:p>
          <a:p>
            <a:pPr marL="355600" indent="-355600" defTabSz="685800" eaLnBrk="0" hangingPunct="0">
              <a:tabLst>
                <a:tab pos="355600" algn="l"/>
              </a:tabLst>
            </a:pPr>
            <a:r>
              <a:rPr lang="it-IT" sz="1000">
                <a:solidFill>
                  <a:srgbClr val="000000"/>
                </a:solidFill>
                <a:cs typeface="Arial" charset="0"/>
              </a:rPr>
              <a:t>	[ 4] Da 35 a 44</a:t>
            </a:r>
          </a:p>
          <a:p>
            <a:pPr marL="355600" indent="-355600" defTabSz="685800" eaLnBrk="0" hangingPunct="0">
              <a:tabLst>
                <a:tab pos="355600" algn="l"/>
              </a:tabLst>
            </a:pPr>
            <a:r>
              <a:rPr lang="it-IT" sz="1000">
                <a:solidFill>
                  <a:srgbClr val="000000"/>
                </a:solidFill>
                <a:cs typeface="Arial" charset="0"/>
              </a:rPr>
              <a:t>	[ 5] Da 45 a 54</a:t>
            </a:r>
          </a:p>
          <a:p>
            <a:pPr marL="355600" indent="-355600" defTabSz="685800" eaLnBrk="0" hangingPunct="0">
              <a:tabLst>
                <a:tab pos="355600" algn="l"/>
              </a:tabLst>
            </a:pPr>
            <a:r>
              <a:rPr lang="it-IT" sz="1000">
                <a:solidFill>
                  <a:srgbClr val="000000"/>
                </a:solidFill>
                <a:cs typeface="Arial" charset="0"/>
              </a:rPr>
              <a:t>	[ 6] Da 55 a 64</a:t>
            </a:r>
          </a:p>
          <a:p>
            <a:pPr marL="355600" indent="-355600" defTabSz="685800" eaLnBrk="0" hangingPunct="0">
              <a:tabLst>
                <a:tab pos="355600" algn="l"/>
              </a:tabLst>
            </a:pPr>
            <a:r>
              <a:rPr lang="it-IT" sz="1000">
                <a:solidFill>
                  <a:srgbClr val="000000"/>
                </a:solidFill>
                <a:cs typeface="Arial" charset="0"/>
              </a:rPr>
              <a:t>	[ 7] Da 65 a 74</a:t>
            </a:r>
          </a:p>
          <a:p>
            <a:pPr marL="355600" indent="-355600" defTabSz="685800" eaLnBrk="0" hangingPunct="0">
              <a:tabLst>
                <a:tab pos="355600" algn="l"/>
              </a:tabLst>
            </a:pPr>
            <a:r>
              <a:rPr lang="it-IT" sz="1000">
                <a:solidFill>
                  <a:srgbClr val="000000"/>
                </a:solidFill>
                <a:cs typeface="Arial" charset="0"/>
              </a:rPr>
              <a:t>	[ 8] 75 e oltre</a:t>
            </a:r>
          </a:p>
          <a:p>
            <a:pPr marL="355600" indent="-355600" defTabSz="685800" eaLnBrk="0" hangingPunct="0">
              <a:tabLst>
                <a:tab pos="355600" algn="l"/>
              </a:tabLst>
            </a:pPr>
            <a:r>
              <a:rPr lang="it-IT" sz="1000">
                <a:solidFill>
                  <a:srgbClr val="000000"/>
                </a:solidFill>
                <a:cs typeface="Arial" charset="0"/>
              </a:rPr>
              <a:t> </a:t>
            </a:r>
          </a:p>
          <a:p>
            <a:pPr marL="355600" indent="-355600" defTabSz="685800" eaLnBrk="0" hangingPunct="0">
              <a:tabLst>
                <a:tab pos="355600" algn="l"/>
              </a:tabLst>
            </a:pPr>
            <a:r>
              <a:rPr lang="it-IT" sz="1000">
                <a:solidFill>
                  <a:srgbClr val="000000"/>
                </a:solidFill>
                <a:cs typeface="Arial" charset="0"/>
              </a:rPr>
              <a:t>Z.4. Sesso</a:t>
            </a:r>
          </a:p>
          <a:p>
            <a:pPr marL="355600" indent="-355600" defTabSz="685800" eaLnBrk="0" hangingPunct="0">
              <a:tabLst>
                <a:tab pos="355600" algn="l"/>
              </a:tabLst>
            </a:pPr>
            <a:r>
              <a:rPr lang="it-IT" sz="1000">
                <a:solidFill>
                  <a:srgbClr val="000000"/>
                </a:solidFill>
                <a:cs typeface="Arial" charset="0"/>
              </a:rPr>
              <a:t>	[ 1] Maschio</a:t>
            </a:r>
          </a:p>
          <a:p>
            <a:pPr marL="355600" indent="-355600" defTabSz="685800" eaLnBrk="0" hangingPunct="0">
              <a:tabLst>
                <a:tab pos="355600" algn="l"/>
              </a:tabLst>
            </a:pPr>
            <a:r>
              <a:rPr lang="it-IT" sz="1000">
                <a:solidFill>
                  <a:srgbClr val="000000"/>
                </a:solidFill>
                <a:cs typeface="Arial" charset="0"/>
              </a:rPr>
              <a:t>	[ 2] Femmina</a:t>
            </a:r>
          </a:p>
          <a:p>
            <a:pPr marL="355600" indent="-355600" defTabSz="685800" eaLnBrk="0" hangingPunct="0">
              <a:tabLst>
                <a:tab pos="355600" algn="l"/>
              </a:tabLst>
            </a:pPr>
            <a:r>
              <a:rPr lang="it-IT" sz="1000">
                <a:solidFill>
                  <a:srgbClr val="000000"/>
                </a:solidFill>
                <a:cs typeface="Arial" charset="0"/>
              </a:rPr>
              <a:t> </a:t>
            </a:r>
          </a:p>
          <a:p>
            <a:pPr marL="355600" indent="-355600" defTabSz="685800" eaLnBrk="0" hangingPunct="0">
              <a:tabLst>
                <a:tab pos="355600" algn="l"/>
              </a:tabLst>
            </a:pPr>
            <a:r>
              <a:rPr lang="it-IT" sz="1000">
                <a:solidFill>
                  <a:srgbClr val="000000"/>
                </a:solidFill>
                <a:cs typeface="Arial" charset="0"/>
              </a:rPr>
              <a:t>La ringrazio della collaborazione e le auguro una buona serata.</a:t>
            </a:r>
          </a:p>
        </p:txBody>
      </p:sp>
      <p:sp>
        <p:nvSpPr>
          <p:cNvPr id="391170" name="Rettangolo 2"/>
          <p:cNvSpPr>
            <a:spLocks noChangeArrowheads="1"/>
          </p:cNvSpPr>
          <p:nvPr/>
        </p:nvSpPr>
        <p:spPr bwMode="auto">
          <a:xfrm>
            <a:off x="714375" y="142875"/>
            <a:ext cx="8286750" cy="276225"/>
          </a:xfrm>
          <a:prstGeom prst="rect">
            <a:avLst/>
          </a:prstGeom>
          <a:noFill/>
          <a:ln w="9525">
            <a:noFill/>
            <a:miter lim="800000"/>
            <a:headEnd/>
            <a:tailEnd/>
          </a:ln>
        </p:spPr>
        <p:txBody>
          <a:bodyPr>
            <a:spAutoFit/>
          </a:bodyPr>
          <a:lstStyle/>
          <a:p>
            <a:pPr algn="ctr">
              <a:buClr>
                <a:srgbClr val="000000"/>
              </a:buClr>
              <a:buSzPct val="100000"/>
              <a:buFont typeface="Times" pitchFamily="18" charset="0"/>
              <a:buNone/>
            </a:pPr>
            <a:r>
              <a:rPr lang="it-IT" sz="1200" b="1">
                <a:solidFill>
                  <a:srgbClr val="000000"/>
                </a:solidFill>
              </a:rPr>
              <a:t>QUESTIONARIO CALL BACK NUMERO VERDE COMMERCIALE</a:t>
            </a:r>
            <a:endParaRPr lang="it-IT" sz="1200">
              <a:solidFill>
                <a:srgbClr val="000000"/>
              </a:solidFill>
            </a:endParaRPr>
          </a:p>
        </p:txBody>
      </p:sp>
    </p:spTree>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177" name="Rectangle 3"/>
          <p:cNvSpPr>
            <a:spLocks noChangeArrowheads="1"/>
          </p:cNvSpPr>
          <p:nvPr/>
        </p:nvSpPr>
        <p:spPr bwMode="auto">
          <a:xfrm>
            <a:off x="755650" y="287338"/>
            <a:ext cx="8072438" cy="5786437"/>
          </a:xfrm>
          <a:prstGeom prst="rect">
            <a:avLst/>
          </a:prstGeom>
          <a:noFill/>
          <a:ln w="9525">
            <a:noFill/>
            <a:miter lim="800000"/>
            <a:headEnd/>
            <a:tailEnd/>
          </a:ln>
        </p:spPr>
        <p:txBody>
          <a:bodyPr lIns="92075" tIns="46038" rIns="92075" bIns="46038">
            <a:spAutoFit/>
          </a:bodyPr>
          <a:lstStyle/>
          <a:p>
            <a:pPr defTabSz="685800" eaLnBrk="0" hangingPunct="0">
              <a:tabLst>
                <a:tab pos="355600" algn="l"/>
              </a:tabLst>
              <a:defRPr/>
            </a:pPr>
            <a:r>
              <a:rPr lang="it-IT" sz="1000" dirty="0">
                <a:solidFill>
                  <a:schemeClr val="tx1"/>
                </a:solidFill>
                <a:latin typeface="Arial" charset="0"/>
                <a:cs typeface="Arial" charset="0"/>
              </a:rPr>
              <a:t>Buongiorno. Sono un intervistatore e vorrei fare alcune domande per conto dell’Istituto </a:t>
            </a:r>
            <a:r>
              <a:rPr lang="it-IT" sz="1000" dirty="0" err="1">
                <a:solidFill>
                  <a:schemeClr val="tx1"/>
                </a:solidFill>
                <a:latin typeface="Arial" charset="0"/>
                <a:cs typeface="Arial" charset="0"/>
              </a:rPr>
              <a:t>Piepoli</a:t>
            </a:r>
            <a:r>
              <a:rPr lang="it-IT" sz="1000" dirty="0">
                <a:solidFill>
                  <a:schemeClr val="tx1"/>
                </a:solidFill>
                <a:latin typeface="Arial" charset="0"/>
                <a:cs typeface="Arial" charset="0"/>
              </a:rPr>
              <a:t> su alcuni servizi di cui usufruisce. La informo che è sua facoltà rispondere o meno e che il suo eventuale rifiuto non comporterà alcuna conseguenza.</a:t>
            </a:r>
            <a:br>
              <a:rPr lang="it-IT" sz="1000" dirty="0">
                <a:solidFill>
                  <a:schemeClr val="tx1"/>
                </a:solidFill>
                <a:latin typeface="Arial" charset="0"/>
                <a:cs typeface="Arial" charset="0"/>
              </a:rPr>
            </a:br>
            <a:r>
              <a:rPr lang="it-IT" sz="1000" dirty="0">
                <a:solidFill>
                  <a:schemeClr val="tx1"/>
                </a:solidFill>
                <a:latin typeface="Arial" charset="0"/>
                <a:cs typeface="Arial" charset="0"/>
              </a:rPr>
              <a:t/>
            </a:r>
            <a:br>
              <a:rPr lang="it-IT" sz="1000" dirty="0">
                <a:solidFill>
                  <a:schemeClr val="tx1"/>
                </a:solidFill>
                <a:latin typeface="Arial" charset="0"/>
                <a:cs typeface="Arial" charset="0"/>
              </a:rPr>
            </a:br>
            <a:r>
              <a:rPr lang="it-IT" sz="1000" dirty="0">
                <a:solidFill>
                  <a:srgbClr val="000000"/>
                </a:solidFill>
                <a:latin typeface="Arial" charset="0"/>
                <a:ea typeface="Times New Roman" pitchFamily="18" charset="0"/>
                <a:cs typeface="Arial" charset="0"/>
              </a:rPr>
              <a:t>X.2 	Vorrei parlare con il signor/la sig.ra &lt;”inserire nome da database”&gt; oppure se mancante &lt;“con la persona”&gt;  che recentemente si è 	recata presso gli sportelli aperti al pubblico di Acquedotto del Fiora.</a:t>
            </a:r>
          </a:p>
          <a:p>
            <a:pPr defTabSz="685800" eaLnBrk="0" hangingPunct="0">
              <a:tabLst>
                <a:tab pos="355600" algn="l"/>
              </a:tabLst>
              <a:defRPr/>
            </a:pPr>
            <a:r>
              <a:rPr lang="it-IT" sz="1000" dirty="0">
                <a:solidFill>
                  <a:srgbClr val="000000"/>
                </a:solidFill>
                <a:latin typeface="Arial" charset="0"/>
                <a:ea typeface="Times New Roman" pitchFamily="18" charset="0"/>
                <a:cs typeface="Arial" charset="0"/>
              </a:rPr>
              <a:t>	[ 1] Sono io</a:t>
            </a:r>
          </a:p>
          <a:p>
            <a:pPr defTabSz="685800" eaLnBrk="0" hangingPunct="0">
              <a:tabLst>
                <a:tab pos="355600" algn="l"/>
              </a:tabLst>
              <a:defRPr/>
            </a:pPr>
            <a:r>
              <a:rPr lang="it-IT" sz="1000" dirty="0">
                <a:solidFill>
                  <a:srgbClr val="000000"/>
                </a:solidFill>
                <a:latin typeface="Arial" charset="0"/>
                <a:ea typeface="Times New Roman" pitchFamily="18" charset="0"/>
                <a:cs typeface="Arial" charset="0"/>
              </a:rPr>
              <a:t>	[ 2] Passa l’interessato à presentazione</a:t>
            </a:r>
          </a:p>
          <a:p>
            <a:pPr defTabSz="685800" eaLnBrk="0" hangingPunct="0">
              <a:tabLst>
                <a:tab pos="355600" algn="l"/>
              </a:tabLst>
              <a:defRPr/>
            </a:pPr>
            <a:r>
              <a:rPr lang="it-IT" sz="1000" dirty="0">
                <a:solidFill>
                  <a:srgbClr val="000000"/>
                </a:solidFill>
                <a:latin typeface="Arial" charset="0"/>
                <a:ea typeface="Times New Roman" pitchFamily="18" charset="0"/>
                <a:cs typeface="Arial" charset="0"/>
              </a:rPr>
              <a:t>	[ 3] Appuntamento</a:t>
            </a:r>
          </a:p>
          <a:p>
            <a:pPr defTabSz="685800" eaLnBrk="0" hangingPunct="0">
              <a:tabLst>
                <a:tab pos="355600" algn="l"/>
              </a:tabLst>
              <a:defRPr/>
            </a:pPr>
            <a:r>
              <a:rPr lang="it-IT" sz="1000" dirty="0">
                <a:solidFill>
                  <a:srgbClr val="000000"/>
                </a:solidFill>
                <a:latin typeface="Arial" charset="0"/>
                <a:ea typeface="Times New Roman" pitchFamily="18" charset="0"/>
                <a:cs typeface="Arial" charset="0"/>
              </a:rPr>
              <a:t>	[ 4] Non mi sono mai recata presso gli sportelli Acquedotto del Fiora  </a:t>
            </a:r>
            <a:r>
              <a:rPr lang="it-IT" sz="1000" dirty="0">
                <a:solidFill>
                  <a:srgbClr val="000000"/>
                </a:solidFill>
                <a:latin typeface="Arial" charset="0"/>
                <a:ea typeface="Times New Roman" pitchFamily="18" charset="0"/>
                <a:cs typeface="Arial" charset="0"/>
                <a:sym typeface="Wingdings" pitchFamily="2" charset="2"/>
              </a:rPr>
              <a:t> </a:t>
            </a:r>
            <a:r>
              <a:rPr lang="it-IT" sz="1000" dirty="0">
                <a:solidFill>
                  <a:srgbClr val="000000"/>
                </a:solidFill>
                <a:latin typeface="Arial" charset="0"/>
                <a:ea typeface="Times New Roman" pitchFamily="18" charset="0"/>
                <a:cs typeface="Arial" charset="0"/>
              </a:rPr>
              <a:t>CHIUDERE</a:t>
            </a:r>
          </a:p>
          <a:p>
            <a:pPr defTabSz="685800" eaLnBrk="0" hangingPunct="0">
              <a:tabLst>
                <a:tab pos="355600" algn="l"/>
              </a:tabLst>
              <a:defRPr/>
            </a:pPr>
            <a:endParaRPr lang="it-IT" sz="1000" dirty="0">
              <a:solidFill>
                <a:srgbClr val="000000"/>
              </a:solidFill>
              <a:latin typeface="Arial" charset="0"/>
              <a:ea typeface="Times New Roman" pitchFamily="18" charset="0"/>
              <a:cs typeface="Arial" charset="0"/>
            </a:endParaRPr>
          </a:p>
          <a:p>
            <a:pPr defTabSz="685800" eaLnBrk="0" hangingPunct="0">
              <a:tabLst>
                <a:tab pos="355600" algn="l"/>
              </a:tabLst>
              <a:defRPr/>
            </a:pPr>
            <a:r>
              <a:rPr lang="it-IT" sz="1000" b="1" dirty="0">
                <a:solidFill>
                  <a:srgbClr val="000000"/>
                </a:solidFill>
                <a:latin typeface="Arial" charset="0"/>
                <a:ea typeface="Times New Roman" pitchFamily="18" charset="0"/>
                <a:cs typeface="Arial" charset="0"/>
              </a:rPr>
              <a:t>SEZIONE A – MOTIVI E MODALITA’ </a:t>
            </a:r>
            <a:r>
              <a:rPr lang="it-IT" sz="1000" b="1" dirty="0" err="1">
                <a:solidFill>
                  <a:srgbClr val="000000"/>
                </a:solidFill>
                <a:latin typeface="Arial" charset="0"/>
                <a:ea typeface="Times New Roman" pitchFamily="18" charset="0"/>
                <a:cs typeface="Arial" charset="0"/>
              </a:rPr>
              <a:t>DI</a:t>
            </a:r>
            <a:r>
              <a:rPr lang="it-IT" sz="1000" b="1" dirty="0">
                <a:solidFill>
                  <a:srgbClr val="000000"/>
                </a:solidFill>
                <a:latin typeface="Arial" charset="0"/>
                <a:ea typeface="Times New Roman" pitchFamily="18" charset="0"/>
                <a:cs typeface="Arial" charset="0"/>
              </a:rPr>
              <a:t> CONTATTO</a:t>
            </a:r>
          </a:p>
          <a:p>
            <a:pPr defTabSz="685800" eaLnBrk="0" hangingPunct="0">
              <a:tabLst>
                <a:tab pos="355600" algn="l"/>
              </a:tabLst>
              <a:defRPr/>
            </a:pPr>
            <a:endParaRPr lang="it-IT" sz="1000" dirty="0">
              <a:solidFill>
                <a:srgbClr val="000000"/>
              </a:solidFill>
              <a:latin typeface="Arial" charset="0"/>
              <a:ea typeface="Times New Roman" pitchFamily="18" charset="0"/>
              <a:cs typeface="Arial" charset="0"/>
            </a:endParaRPr>
          </a:p>
          <a:p>
            <a:pPr defTabSz="685800" eaLnBrk="0" hangingPunct="0">
              <a:tabLst>
                <a:tab pos="355600" algn="l"/>
              </a:tabLst>
              <a:defRPr/>
            </a:pPr>
            <a:r>
              <a:rPr lang="it-IT" sz="1000" dirty="0">
                <a:solidFill>
                  <a:srgbClr val="000000"/>
                </a:solidFill>
                <a:latin typeface="Arial" charset="0"/>
                <a:ea typeface="Times New Roman" pitchFamily="18" charset="0"/>
                <a:cs typeface="Arial" charset="0"/>
              </a:rPr>
              <a:t>Parliamo del suo contatto più recente avvenuto presso lo sportello del servizio clienti di Acquedotto del Fiora.</a:t>
            </a:r>
          </a:p>
          <a:p>
            <a:pPr defTabSz="685800" eaLnBrk="0" hangingPunct="0">
              <a:tabLst>
                <a:tab pos="355600" algn="l"/>
              </a:tabLst>
              <a:defRPr/>
            </a:pPr>
            <a:r>
              <a:rPr lang="it-IT" sz="1000" dirty="0">
                <a:solidFill>
                  <a:srgbClr val="000000"/>
                </a:solidFill>
                <a:latin typeface="Arial" charset="0"/>
                <a:ea typeface="Times New Roman" pitchFamily="18" charset="0"/>
                <a:cs typeface="Arial" charset="0"/>
              </a:rPr>
              <a:t>A.1 Per quali motivi si è recato presso lo sportello  dell’azienda? [NON LEGGERE; MULTIPLA] </a:t>
            </a:r>
          </a:p>
          <a:p>
            <a:pPr defTabSz="685800" eaLnBrk="0" hangingPunct="0">
              <a:tabLst>
                <a:tab pos="355600" algn="l"/>
              </a:tabLst>
              <a:defRPr/>
            </a:pPr>
            <a:r>
              <a:rPr lang="it-IT" sz="1000" dirty="0">
                <a:solidFill>
                  <a:srgbClr val="000000"/>
                </a:solidFill>
                <a:latin typeface="Arial" charset="0"/>
                <a:ea typeface="Times New Roman" pitchFamily="18" charset="0"/>
                <a:cs typeface="Arial" charset="0"/>
              </a:rPr>
              <a:t>[1]	</a:t>
            </a:r>
            <a:r>
              <a:rPr lang="it-IT" sz="1000" dirty="0">
                <a:solidFill>
                  <a:schemeClr val="tx1"/>
                </a:solidFill>
                <a:latin typeface="+mn-lt"/>
              </a:rPr>
              <a:t>Richiesta di nuovo contratto, variazione di un contratto, disdetta </a:t>
            </a:r>
          </a:p>
          <a:p>
            <a:pPr defTabSz="685800" eaLnBrk="0" hangingPunct="0">
              <a:tabLst>
                <a:tab pos="355600" algn="l"/>
              </a:tabLst>
              <a:defRPr/>
            </a:pPr>
            <a:r>
              <a:rPr lang="it-IT" sz="1000" dirty="0">
                <a:solidFill>
                  <a:schemeClr val="tx1"/>
                </a:solidFill>
                <a:latin typeface="+mn-lt"/>
                <a:ea typeface="Times New Roman" pitchFamily="18" charset="0"/>
                <a:cs typeface="Arial" charset="0"/>
              </a:rPr>
              <a:t>[</a:t>
            </a:r>
            <a:r>
              <a:rPr lang="it-IT" sz="1000" dirty="0">
                <a:solidFill>
                  <a:schemeClr val="tx1"/>
                </a:solidFill>
                <a:latin typeface="+mn-lt"/>
                <a:ea typeface="Times New Roman" pitchFamily="18" charset="0"/>
                <a:cs typeface="Arial" charset="0"/>
              </a:rPr>
              <a:t>2]	</a:t>
            </a:r>
            <a:r>
              <a:rPr lang="it-IT" sz="1000" dirty="0">
                <a:solidFill>
                  <a:schemeClr val="tx1"/>
                </a:solidFill>
                <a:latin typeface="+mn-lt"/>
              </a:rPr>
              <a:t>Modifica dati anagrafici (</a:t>
            </a:r>
            <a:r>
              <a:rPr lang="it-IT" sz="1000" i="1" dirty="0">
                <a:solidFill>
                  <a:schemeClr val="tx1"/>
                </a:solidFill>
                <a:latin typeface="+mn-lt"/>
              </a:rPr>
              <a:t>nota di </a:t>
            </a:r>
            <a:r>
              <a:rPr lang="it-IT" sz="1000" i="1" dirty="0" err="1">
                <a:solidFill>
                  <a:schemeClr val="tx1"/>
                </a:solidFill>
                <a:latin typeface="+mn-lt"/>
              </a:rPr>
              <a:t>brief</a:t>
            </a:r>
            <a:r>
              <a:rPr lang="it-IT" sz="1000" i="1" dirty="0">
                <a:solidFill>
                  <a:schemeClr val="tx1"/>
                </a:solidFill>
                <a:latin typeface="+mn-lt"/>
              </a:rPr>
              <a:t>: es. indirizzo, residenza</a:t>
            </a:r>
            <a:r>
              <a:rPr lang="it-IT" sz="1000" dirty="0">
                <a:solidFill>
                  <a:schemeClr val="tx1"/>
                </a:solidFill>
                <a:latin typeface="+mn-lt"/>
              </a:rPr>
              <a:t>)</a:t>
            </a:r>
          </a:p>
          <a:p>
            <a:pPr defTabSz="685800" eaLnBrk="0" hangingPunct="0">
              <a:tabLst>
                <a:tab pos="355600" algn="l"/>
              </a:tabLst>
              <a:defRPr/>
            </a:pPr>
            <a:r>
              <a:rPr lang="it-IT" sz="1000" dirty="0">
                <a:solidFill>
                  <a:schemeClr val="tx1"/>
                </a:solidFill>
                <a:latin typeface="+mn-lt"/>
                <a:ea typeface="Times New Roman" pitchFamily="18" charset="0"/>
                <a:cs typeface="Arial" charset="0"/>
              </a:rPr>
              <a:t>[</a:t>
            </a:r>
            <a:r>
              <a:rPr lang="it-IT" sz="1000" dirty="0">
                <a:solidFill>
                  <a:schemeClr val="tx1"/>
                </a:solidFill>
                <a:latin typeface="+mn-lt"/>
                <a:ea typeface="Times New Roman" pitchFamily="18" charset="0"/>
                <a:cs typeface="Arial" charset="0"/>
              </a:rPr>
              <a:t>3]	</a:t>
            </a:r>
            <a:r>
              <a:rPr lang="it-IT" sz="1000" dirty="0">
                <a:solidFill>
                  <a:schemeClr val="tx1"/>
                </a:solidFill>
                <a:latin typeface="+mn-lt"/>
              </a:rPr>
              <a:t>Richiesta di nuovo allacciamento o interventi di vario genere sul contatore (</a:t>
            </a:r>
            <a:r>
              <a:rPr lang="it-IT" sz="1000" i="1" dirty="0">
                <a:solidFill>
                  <a:schemeClr val="tx1"/>
                </a:solidFill>
                <a:latin typeface="+mn-lt"/>
              </a:rPr>
              <a:t>nota di </a:t>
            </a:r>
            <a:r>
              <a:rPr lang="it-IT" sz="1000" i="1" dirty="0" err="1">
                <a:solidFill>
                  <a:schemeClr val="tx1"/>
                </a:solidFill>
                <a:latin typeface="+mn-lt"/>
              </a:rPr>
              <a:t>brief</a:t>
            </a:r>
            <a:r>
              <a:rPr lang="it-IT" sz="1000" i="1" dirty="0">
                <a:solidFill>
                  <a:schemeClr val="tx1"/>
                </a:solidFill>
                <a:latin typeface="+mn-lt"/>
              </a:rPr>
              <a:t>: es. cambio contatore, 	spostamento contatore,</a:t>
            </a:r>
            <a:r>
              <a:rPr lang="it-IT" sz="1000" i="1" u="sng" dirty="0">
                <a:solidFill>
                  <a:schemeClr val="tx1"/>
                </a:solidFill>
                <a:latin typeface="+mn-lt"/>
              </a:rPr>
              <a:t> verifica della lettura </a:t>
            </a:r>
            <a:r>
              <a:rPr lang="it-IT" sz="1000" i="1" dirty="0" err="1">
                <a:solidFill>
                  <a:schemeClr val="tx1"/>
                </a:solidFill>
                <a:latin typeface="+mn-lt"/>
              </a:rPr>
              <a:t>etc</a:t>
            </a:r>
            <a:r>
              <a:rPr lang="it-IT" sz="1000" i="1" dirty="0">
                <a:solidFill>
                  <a:schemeClr val="tx1"/>
                </a:solidFill>
                <a:latin typeface="+mn-lt"/>
              </a:rPr>
              <a:t>)</a:t>
            </a:r>
            <a:endParaRPr lang="it-IT" sz="1000" dirty="0">
              <a:solidFill>
                <a:schemeClr val="tx1"/>
              </a:solidFill>
              <a:latin typeface="+mn-lt"/>
            </a:endParaRPr>
          </a:p>
          <a:p>
            <a:pPr defTabSz="685800" eaLnBrk="0" hangingPunct="0">
              <a:tabLst>
                <a:tab pos="355600" algn="l"/>
              </a:tabLst>
              <a:defRPr/>
            </a:pPr>
            <a:r>
              <a:rPr lang="it-IT" sz="1000" dirty="0">
                <a:solidFill>
                  <a:schemeClr val="tx1"/>
                </a:solidFill>
                <a:latin typeface="+mn-lt"/>
                <a:ea typeface="Times New Roman" pitchFamily="18" charset="0"/>
                <a:cs typeface="Arial" charset="0"/>
              </a:rPr>
              <a:t>[</a:t>
            </a:r>
            <a:r>
              <a:rPr lang="it-IT" sz="1000" dirty="0">
                <a:solidFill>
                  <a:schemeClr val="tx1"/>
                </a:solidFill>
                <a:latin typeface="+mn-lt"/>
                <a:ea typeface="Times New Roman" pitchFamily="18" charset="0"/>
                <a:cs typeface="Arial" charset="0"/>
              </a:rPr>
              <a:t>4]	</a:t>
            </a:r>
            <a:r>
              <a:rPr lang="it-IT" sz="1000" dirty="0">
                <a:solidFill>
                  <a:schemeClr val="tx1"/>
                </a:solidFill>
                <a:latin typeface="+mn-lt"/>
              </a:rPr>
              <a:t>Rateizzazione</a:t>
            </a:r>
          </a:p>
          <a:p>
            <a:pPr defTabSz="685800" eaLnBrk="0" hangingPunct="0">
              <a:tabLst>
                <a:tab pos="355600" algn="l"/>
              </a:tabLst>
              <a:defRPr/>
            </a:pPr>
            <a:r>
              <a:rPr lang="it-IT" sz="1000" dirty="0">
                <a:solidFill>
                  <a:schemeClr val="tx1"/>
                </a:solidFill>
                <a:latin typeface="+mn-lt"/>
                <a:ea typeface="Times New Roman" pitchFamily="18" charset="0"/>
                <a:cs typeface="Arial" charset="0"/>
              </a:rPr>
              <a:t>[</a:t>
            </a:r>
            <a:r>
              <a:rPr lang="it-IT" sz="1000" dirty="0">
                <a:solidFill>
                  <a:schemeClr val="tx1"/>
                </a:solidFill>
                <a:latin typeface="+mn-lt"/>
                <a:ea typeface="Times New Roman" pitchFamily="18" charset="0"/>
                <a:cs typeface="Arial" charset="0"/>
              </a:rPr>
              <a:t>5]	</a:t>
            </a:r>
            <a:r>
              <a:rPr lang="it-IT" sz="1000" u="sng" dirty="0">
                <a:solidFill>
                  <a:schemeClr val="tx1"/>
                </a:solidFill>
                <a:latin typeface="+mn-lt"/>
              </a:rPr>
              <a:t>Informazioni sul recupero del credito o coattivo</a:t>
            </a:r>
            <a:endParaRPr lang="it-IT" sz="1000" dirty="0">
              <a:solidFill>
                <a:schemeClr val="tx1"/>
              </a:solidFill>
              <a:latin typeface="+mn-lt"/>
            </a:endParaRPr>
          </a:p>
          <a:p>
            <a:pPr defTabSz="685800" eaLnBrk="0" hangingPunct="0">
              <a:tabLst>
                <a:tab pos="355600" algn="l"/>
              </a:tabLst>
              <a:defRPr/>
            </a:pPr>
            <a:r>
              <a:rPr lang="it-IT" sz="1000" dirty="0">
                <a:solidFill>
                  <a:schemeClr val="tx1"/>
                </a:solidFill>
                <a:latin typeface="+mn-lt"/>
                <a:ea typeface="Times New Roman" pitchFamily="18" charset="0"/>
                <a:cs typeface="Arial" charset="0"/>
              </a:rPr>
              <a:t>[</a:t>
            </a:r>
            <a:r>
              <a:rPr lang="it-IT" sz="1000" dirty="0">
                <a:solidFill>
                  <a:schemeClr val="tx1"/>
                </a:solidFill>
                <a:latin typeface="+mn-lt"/>
                <a:ea typeface="Times New Roman" pitchFamily="18" charset="0"/>
                <a:cs typeface="Arial" charset="0"/>
              </a:rPr>
              <a:t>6]	</a:t>
            </a:r>
            <a:r>
              <a:rPr lang="it-IT" sz="1000" dirty="0">
                <a:solidFill>
                  <a:schemeClr val="tx1"/>
                </a:solidFill>
                <a:latin typeface="+mn-lt"/>
              </a:rPr>
              <a:t>Informazioni su bollette </a:t>
            </a:r>
          </a:p>
          <a:p>
            <a:pPr defTabSz="685800" eaLnBrk="0" hangingPunct="0">
              <a:tabLst>
                <a:tab pos="355600" algn="l"/>
              </a:tabLst>
              <a:defRPr/>
            </a:pPr>
            <a:r>
              <a:rPr lang="it-IT" sz="1000" dirty="0">
                <a:solidFill>
                  <a:schemeClr val="tx1"/>
                </a:solidFill>
                <a:latin typeface="+mn-lt"/>
                <a:ea typeface="Times New Roman" pitchFamily="18" charset="0"/>
                <a:cs typeface="Arial" charset="0"/>
              </a:rPr>
              <a:t>[</a:t>
            </a:r>
            <a:r>
              <a:rPr lang="it-IT" sz="1000" dirty="0">
                <a:solidFill>
                  <a:schemeClr val="tx1"/>
                </a:solidFill>
                <a:latin typeface="+mn-lt"/>
                <a:ea typeface="Times New Roman" pitchFamily="18" charset="0"/>
                <a:cs typeface="Arial" charset="0"/>
              </a:rPr>
              <a:t>7]	</a:t>
            </a:r>
            <a:r>
              <a:rPr lang="it-IT" sz="1000" dirty="0">
                <a:solidFill>
                  <a:schemeClr val="tx1"/>
                </a:solidFill>
                <a:latin typeface="+mn-lt"/>
              </a:rPr>
              <a:t> Rettifica bollette o richieste di duplicato</a:t>
            </a:r>
          </a:p>
          <a:p>
            <a:pPr defTabSz="685800" eaLnBrk="0" hangingPunct="0">
              <a:tabLst>
                <a:tab pos="355600" algn="l"/>
              </a:tabLst>
              <a:defRPr/>
            </a:pPr>
            <a:r>
              <a:rPr lang="it-IT" sz="1000" dirty="0">
                <a:solidFill>
                  <a:schemeClr val="tx1"/>
                </a:solidFill>
                <a:latin typeface="Arial" charset="0"/>
                <a:ea typeface="Times New Roman" pitchFamily="18" charset="0"/>
                <a:cs typeface="Arial" charset="0"/>
              </a:rPr>
              <a:t>[</a:t>
            </a:r>
            <a:r>
              <a:rPr lang="it-IT" sz="1000" dirty="0">
                <a:solidFill>
                  <a:schemeClr val="tx1"/>
                </a:solidFill>
                <a:latin typeface="Arial" charset="0"/>
                <a:ea typeface="Times New Roman" pitchFamily="18" charset="0"/>
                <a:cs typeface="Arial" charset="0"/>
              </a:rPr>
              <a:t>8]	</a:t>
            </a:r>
            <a:r>
              <a:rPr lang="it-IT" sz="1000" dirty="0">
                <a:solidFill>
                  <a:schemeClr val="tx1"/>
                </a:solidFill>
                <a:latin typeface="Arial" charset="0"/>
                <a:ea typeface="Times New Roman" pitchFamily="18" charset="0"/>
                <a:cs typeface="Arial" charset="0"/>
              </a:rPr>
              <a:t> [</a:t>
            </a:r>
            <a:r>
              <a:rPr lang="it-IT" sz="1000" dirty="0">
                <a:solidFill>
                  <a:schemeClr val="tx1"/>
                </a:solidFill>
                <a:latin typeface="Arial" charset="0"/>
                <a:ea typeface="Times New Roman" pitchFamily="18" charset="0"/>
                <a:cs typeface="Arial" charset="0"/>
              </a:rPr>
              <a:t>11]	Altro [SPECIFICARE]</a:t>
            </a:r>
          </a:p>
          <a:p>
            <a:pPr defTabSz="685800" eaLnBrk="0" hangingPunct="0">
              <a:tabLst>
                <a:tab pos="355600" algn="l"/>
              </a:tabLst>
              <a:defRPr/>
            </a:pPr>
            <a:r>
              <a:rPr lang="it-IT" sz="1000" dirty="0">
                <a:solidFill>
                  <a:srgbClr val="000000"/>
                </a:solidFill>
                <a:latin typeface="Arial" charset="0"/>
                <a:ea typeface="Times New Roman" pitchFamily="18" charset="0"/>
                <a:cs typeface="Arial" charset="0"/>
              </a:rPr>
              <a:t>[9]</a:t>
            </a:r>
            <a:r>
              <a:rPr lang="it-IT" sz="1000" dirty="0">
                <a:solidFill>
                  <a:srgbClr val="000000"/>
                </a:solidFill>
                <a:latin typeface="Arial" charset="0"/>
                <a:ea typeface="Times New Roman" pitchFamily="18" charset="0"/>
                <a:cs typeface="Arial" charset="0"/>
              </a:rPr>
              <a:t>	Non sa CHIUDERE</a:t>
            </a:r>
          </a:p>
          <a:p>
            <a:pPr defTabSz="685800" eaLnBrk="0" hangingPunct="0">
              <a:tabLst>
                <a:tab pos="355600" algn="l"/>
              </a:tabLst>
              <a:defRPr/>
            </a:pPr>
            <a:endParaRPr lang="it-IT" sz="1000" dirty="0">
              <a:solidFill>
                <a:srgbClr val="000000"/>
              </a:solidFill>
              <a:latin typeface="Arial" charset="0"/>
              <a:ea typeface="Times New Roman" pitchFamily="18" charset="0"/>
              <a:cs typeface="Arial" charset="0"/>
            </a:endParaRPr>
          </a:p>
          <a:p>
            <a:pPr defTabSz="685800" eaLnBrk="0" hangingPunct="0">
              <a:tabLst>
                <a:tab pos="355600" algn="l"/>
              </a:tabLst>
              <a:defRPr/>
            </a:pPr>
            <a:r>
              <a:rPr lang="it-IT" sz="1000" dirty="0">
                <a:solidFill>
                  <a:srgbClr val="000000"/>
                </a:solidFill>
                <a:latin typeface="Arial" charset="0"/>
                <a:ea typeface="Times New Roman" pitchFamily="18" charset="0"/>
                <a:cs typeface="Arial" charset="0"/>
              </a:rPr>
              <a:t>&lt; Se Dom. </a:t>
            </a:r>
            <a:r>
              <a:rPr lang="it-IT" sz="1000" dirty="0">
                <a:solidFill>
                  <a:srgbClr val="000000"/>
                </a:solidFill>
                <a:latin typeface="Arial" charset="0"/>
                <a:ea typeface="Times New Roman" pitchFamily="18" charset="0"/>
                <a:cs typeface="Arial" charset="0"/>
              </a:rPr>
              <a:t>A1</a:t>
            </a:r>
            <a:r>
              <a:rPr lang="it-IT" sz="1000" dirty="0">
                <a:solidFill>
                  <a:schemeClr val="tx1"/>
                </a:solidFill>
                <a:latin typeface="Arial" charset="0"/>
                <a:ea typeface="Times New Roman" pitchFamily="18" charset="0"/>
                <a:cs typeface="Arial" charset="0"/>
              </a:rPr>
              <a:t>=6 </a:t>
            </a:r>
            <a:r>
              <a:rPr lang="it-IT" sz="1000" dirty="0">
                <a:solidFill>
                  <a:srgbClr val="000000"/>
                </a:solidFill>
                <a:latin typeface="Arial" charset="0"/>
                <a:ea typeface="Times New Roman" pitchFamily="18" charset="0"/>
                <a:cs typeface="Arial" charset="0"/>
              </a:rPr>
              <a:t>&gt;</a:t>
            </a:r>
          </a:p>
          <a:p>
            <a:pPr defTabSz="685800" eaLnBrk="0" hangingPunct="0">
              <a:tabLst>
                <a:tab pos="355600" algn="l"/>
              </a:tabLst>
              <a:defRPr/>
            </a:pPr>
            <a:r>
              <a:rPr lang="it-IT" sz="1000" dirty="0">
                <a:solidFill>
                  <a:srgbClr val="000000"/>
                </a:solidFill>
                <a:latin typeface="Arial" charset="0"/>
                <a:ea typeface="Times New Roman" pitchFamily="18" charset="0"/>
                <a:cs typeface="Arial" charset="0"/>
              </a:rPr>
              <a:t>A.2	Mi ha detto di essersi recato agli sportelli di Acquedotto del Fiora per richiedere informazioni riguardanti la bolletta. In particolare, cose non Le  era risultato sufficientemente chiaro?[Le hanno risposto.. [LEGGERE] &lt;AMMESSO NON SA&gt;</a:t>
            </a:r>
          </a:p>
          <a:p>
            <a:pPr defTabSz="685800" eaLnBrk="0" hangingPunct="0">
              <a:tabLst>
                <a:tab pos="355600" algn="l"/>
              </a:tabLst>
              <a:defRPr/>
            </a:pPr>
            <a:endParaRPr lang="it-IT" sz="1000" dirty="0">
              <a:solidFill>
                <a:srgbClr val="000000"/>
              </a:solidFill>
              <a:latin typeface="Arial" charset="0"/>
              <a:ea typeface="Times New Roman" pitchFamily="18" charset="0"/>
              <a:cs typeface="Arial" charset="0"/>
            </a:endParaRPr>
          </a:p>
          <a:p>
            <a:pPr defTabSz="685800" eaLnBrk="0" hangingPunct="0">
              <a:tabLst>
                <a:tab pos="355600" algn="l"/>
              </a:tabLst>
              <a:defRPr/>
            </a:pPr>
            <a:r>
              <a:rPr lang="it-IT" sz="1000" dirty="0">
                <a:solidFill>
                  <a:srgbClr val="000000"/>
                </a:solidFill>
                <a:latin typeface="Arial" charset="0"/>
                <a:ea typeface="Times New Roman" pitchFamily="18" charset="0"/>
                <a:cs typeface="Arial" charset="0"/>
              </a:rPr>
              <a:t>[1]La suddivisione del consumo in scaglioni ad importi differenziati</a:t>
            </a:r>
          </a:p>
          <a:p>
            <a:pPr defTabSz="685800" eaLnBrk="0" hangingPunct="0">
              <a:tabLst>
                <a:tab pos="355600" algn="l"/>
              </a:tabLst>
              <a:defRPr/>
            </a:pPr>
            <a:r>
              <a:rPr lang="it-IT" sz="1000" dirty="0">
                <a:solidFill>
                  <a:srgbClr val="000000"/>
                </a:solidFill>
                <a:latin typeface="Arial" charset="0"/>
                <a:ea typeface="Times New Roman" pitchFamily="18" charset="0"/>
                <a:cs typeface="Arial" charset="0"/>
              </a:rPr>
              <a:t>[2]Se si trattava di bolletta su consumo previsto o reale</a:t>
            </a:r>
          </a:p>
          <a:p>
            <a:pPr defTabSz="685800" eaLnBrk="0" hangingPunct="0">
              <a:tabLst>
                <a:tab pos="355600" algn="l"/>
              </a:tabLst>
              <a:defRPr/>
            </a:pPr>
            <a:r>
              <a:rPr lang="it-IT" sz="1000" dirty="0">
                <a:solidFill>
                  <a:srgbClr val="000000"/>
                </a:solidFill>
                <a:latin typeface="Arial" charset="0"/>
                <a:ea typeface="Times New Roman" pitchFamily="18" charset="0"/>
                <a:cs typeface="Arial" charset="0"/>
              </a:rPr>
              <a:t>[3]Il periodo di riferimento</a:t>
            </a:r>
          </a:p>
          <a:p>
            <a:pPr defTabSz="685800" eaLnBrk="0" hangingPunct="0">
              <a:tabLst>
                <a:tab pos="355600" algn="l"/>
              </a:tabLst>
              <a:defRPr/>
            </a:pPr>
            <a:r>
              <a:rPr lang="it-IT" sz="1000" dirty="0">
                <a:solidFill>
                  <a:srgbClr val="000000"/>
                </a:solidFill>
                <a:latin typeface="Arial" charset="0"/>
                <a:ea typeface="Times New Roman" pitchFamily="18" charset="0"/>
                <a:cs typeface="Arial" charset="0"/>
              </a:rPr>
              <a:t>[4]La presenza di voci diverse dalla tariffa di acqua, fogna e depurazione </a:t>
            </a:r>
          </a:p>
          <a:p>
            <a:pPr defTabSz="685800" eaLnBrk="0" hangingPunct="0">
              <a:tabLst>
                <a:tab pos="355600" algn="l"/>
              </a:tabLst>
              <a:defRPr/>
            </a:pPr>
            <a:r>
              <a:rPr lang="it-IT" sz="1000" dirty="0">
                <a:solidFill>
                  <a:srgbClr val="000000"/>
                </a:solidFill>
                <a:latin typeface="Arial" charset="0"/>
                <a:ea typeface="Times New Roman" pitchFamily="18" charset="0"/>
                <a:cs typeface="Arial" charset="0"/>
              </a:rPr>
              <a:t>[5]La competenze di interessi di mora e spese di recupero del credito (ad. Es. raccomandate, [6]telegrammi o intervento di sospensione della fornitura)</a:t>
            </a:r>
          </a:p>
          <a:p>
            <a:pPr defTabSz="685800" eaLnBrk="0" hangingPunct="0">
              <a:tabLst>
                <a:tab pos="355600" algn="l"/>
              </a:tabLst>
              <a:defRPr/>
            </a:pPr>
            <a:r>
              <a:rPr lang="it-IT" sz="1000" dirty="0">
                <a:solidFill>
                  <a:srgbClr val="000000"/>
                </a:solidFill>
                <a:latin typeface="Arial" charset="0"/>
                <a:ea typeface="Times New Roman" pitchFamily="18" charset="0"/>
                <a:cs typeface="Arial" charset="0"/>
              </a:rPr>
              <a:t>[7]La detrazione dell’acconto nella bolletta a conguaglio</a:t>
            </a:r>
          </a:p>
          <a:p>
            <a:pPr defTabSz="685800" eaLnBrk="0" hangingPunct="0">
              <a:tabLst>
                <a:tab pos="355600" algn="l"/>
              </a:tabLst>
              <a:defRPr/>
            </a:pPr>
            <a:endParaRPr lang="it-IT" sz="1000" dirty="0">
              <a:solidFill>
                <a:srgbClr val="000000"/>
              </a:solidFill>
              <a:latin typeface="Arial" charset="0"/>
              <a:ea typeface="Times New Roman" pitchFamily="18" charset="0"/>
              <a:cs typeface="Arial" charset="0"/>
            </a:endParaRPr>
          </a:p>
        </p:txBody>
      </p:sp>
      <p:sp>
        <p:nvSpPr>
          <p:cNvPr id="392194" name="Rettangolo 2"/>
          <p:cNvSpPr>
            <a:spLocks noChangeArrowheads="1"/>
          </p:cNvSpPr>
          <p:nvPr/>
        </p:nvSpPr>
        <p:spPr bwMode="auto">
          <a:xfrm>
            <a:off x="714375" y="-15875"/>
            <a:ext cx="8286750" cy="276225"/>
          </a:xfrm>
          <a:prstGeom prst="rect">
            <a:avLst/>
          </a:prstGeom>
          <a:noFill/>
          <a:ln w="9525">
            <a:noFill/>
            <a:miter lim="800000"/>
            <a:headEnd/>
            <a:tailEnd/>
          </a:ln>
        </p:spPr>
        <p:txBody>
          <a:bodyPr>
            <a:spAutoFit/>
          </a:bodyPr>
          <a:lstStyle/>
          <a:p>
            <a:pPr algn="ctr">
              <a:buClr>
                <a:srgbClr val="000000"/>
              </a:buClr>
              <a:buSzPct val="100000"/>
              <a:buFont typeface="Times" pitchFamily="18" charset="0"/>
              <a:buNone/>
            </a:pPr>
            <a:r>
              <a:rPr lang="it-IT" sz="1200" b="1">
                <a:solidFill>
                  <a:schemeClr val="tx1"/>
                </a:solidFill>
                <a:latin typeface="Arial" charset="0"/>
                <a:cs typeface="Arial" charset="0"/>
              </a:rPr>
              <a:t>QUESTIONARIO CALL BACK SPORTELLO</a:t>
            </a:r>
          </a:p>
        </p:txBody>
      </p:sp>
    </p:spTree>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01" name="Rectangle 3"/>
          <p:cNvSpPr>
            <a:spLocks noChangeArrowheads="1"/>
          </p:cNvSpPr>
          <p:nvPr/>
        </p:nvSpPr>
        <p:spPr bwMode="auto">
          <a:xfrm>
            <a:off x="827584" y="476672"/>
            <a:ext cx="8072438" cy="6002285"/>
          </a:xfrm>
          <a:prstGeom prst="rect">
            <a:avLst/>
          </a:prstGeom>
          <a:noFill/>
          <a:ln w="9525">
            <a:noFill/>
            <a:miter lim="800000"/>
            <a:headEnd/>
            <a:tailEnd/>
          </a:ln>
        </p:spPr>
        <p:txBody>
          <a:bodyPr lIns="92075" tIns="46038" rIns="92075" bIns="46038">
            <a:spAutoFit/>
          </a:bodyPr>
          <a:lstStyle/>
          <a:p>
            <a:pPr marL="355600" indent="-355600" defTabSz="685800" eaLnBrk="0" hangingPunct="0">
              <a:tabLst>
                <a:tab pos="355600" algn="l"/>
              </a:tabLst>
              <a:defRPr/>
            </a:pPr>
            <a:r>
              <a:rPr lang="it-IT" sz="1000" dirty="0">
                <a:solidFill>
                  <a:srgbClr val="000000"/>
                </a:solidFill>
                <a:latin typeface="Arial" charset="0"/>
                <a:ea typeface="Times New Roman" pitchFamily="18" charset="0"/>
                <a:cs typeface="Arial" charset="0"/>
              </a:rPr>
              <a:t>A.3.	&lt; A TUTTI &gt; Attraverso il contatto allo sportello di cui stiamo parlando è riuscito a risolvere la sua richiesta? [LEGGERE] </a:t>
            </a:r>
          </a:p>
          <a:p>
            <a:pPr marL="355600" indent="-355600" defTabSz="685800" eaLnBrk="0" hangingPunct="0">
              <a:tabLst>
                <a:tab pos="355600" algn="l"/>
              </a:tabLst>
              <a:defRPr/>
            </a:pPr>
            <a:r>
              <a:rPr lang="it-IT" sz="1000" dirty="0">
                <a:solidFill>
                  <a:srgbClr val="000000"/>
                </a:solidFill>
                <a:latin typeface="Arial" charset="0"/>
                <a:ea typeface="Times New Roman" pitchFamily="18" charset="0"/>
                <a:cs typeface="Arial" charset="0"/>
              </a:rPr>
              <a:t>	[ 1] Si, del tutto</a:t>
            </a:r>
          </a:p>
          <a:p>
            <a:pPr marL="355600" indent="-355600" defTabSz="685800" eaLnBrk="0" hangingPunct="0">
              <a:tabLst>
                <a:tab pos="355600" algn="l"/>
              </a:tabLst>
              <a:defRPr/>
            </a:pPr>
            <a:r>
              <a:rPr lang="it-IT" sz="1000" dirty="0">
                <a:solidFill>
                  <a:srgbClr val="000000"/>
                </a:solidFill>
                <a:latin typeface="Arial" charset="0"/>
                <a:ea typeface="Times New Roman" pitchFamily="18" charset="0"/>
                <a:cs typeface="Arial" charset="0"/>
              </a:rPr>
              <a:t>	[ 2] Si, in parte (la pratica è in corso di lavorazione)</a:t>
            </a:r>
          </a:p>
          <a:p>
            <a:pPr marL="355600" indent="-355600" defTabSz="685800" eaLnBrk="0" hangingPunct="0">
              <a:tabLst>
                <a:tab pos="355600" algn="l"/>
              </a:tabLst>
              <a:defRPr/>
            </a:pPr>
            <a:r>
              <a:rPr lang="it-IT" sz="1000" dirty="0">
                <a:solidFill>
                  <a:srgbClr val="000000"/>
                </a:solidFill>
                <a:latin typeface="Arial" charset="0"/>
                <a:ea typeface="Times New Roman" pitchFamily="18" charset="0"/>
                <a:cs typeface="Arial" charset="0"/>
              </a:rPr>
              <a:t>	[ 3] No</a:t>
            </a:r>
          </a:p>
          <a:p>
            <a:pPr marL="355600" indent="-355600" defTabSz="685800" eaLnBrk="0" hangingPunct="0">
              <a:tabLst>
                <a:tab pos="355600" algn="l"/>
              </a:tabLst>
              <a:defRPr/>
            </a:pPr>
            <a:endParaRPr lang="it-IT" sz="1000" dirty="0">
              <a:solidFill>
                <a:srgbClr val="000000"/>
              </a:solidFill>
              <a:latin typeface="Arial" charset="0"/>
              <a:ea typeface="Times New Roman" pitchFamily="18" charset="0"/>
              <a:cs typeface="Arial" charset="0"/>
            </a:endParaRPr>
          </a:p>
          <a:p>
            <a:pPr marL="355600" indent="-355600" defTabSz="685800" eaLnBrk="0" hangingPunct="0">
              <a:tabLst>
                <a:tab pos="355600" algn="l"/>
              </a:tabLst>
              <a:defRPr/>
            </a:pPr>
            <a:r>
              <a:rPr lang="it-IT" sz="1000" dirty="0">
                <a:solidFill>
                  <a:srgbClr val="000000"/>
                </a:solidFill>
                <a:latin typeface="Arial" charset="0"/>
                <a:ea typeface="Times New Roman" pitchFamily="18" charset="0"/>
                <a:cs typeface="Arial" charset="0"/>
              </a:rPr>
              <a:t>A.4	&lt; Se Dom. A.3 =2 &gt;  Cosa dovrà fare ancora? &lt; AMMESSO NON SA&gt; [MULTIPLA; NON LEGGERE]</a:t>
            </a:r>
          </a:p>
          <a:p>
            <a:pPr marL="355600" indent="-355600" defTabSz="685800" eaLnBrk="0" hangingPunct="0">
              <a:tabLst>
                <a:tab pos="355600" algn="l"/>
              </a:tabLst>
              <a:defRPr/>
            </a:pPr>
            <a:r>
              <a:rPr lang="it-IT" sz="1000" dirty="0">
                <a:solidFill>
                  <a:srgbClr val="000000"/>
                </a:solidFill>
                <a:latin typeface="Arial" charset="0"/>
                <a:ea typeface="Times New Roman" pitchFamily="18" charset="0"/>
                <a:cs typeface="Arial" charset="0"/>
              </a:rPr>
              <a:t>	[ 1] Attendere una chiamata dell’azienda</a:t>
            </a:r>
          </a:p>
          <a:p>
            <a:pPr marL="355600" indent="-355600" defTabSz="685800" eaLnBrk="0" hangingPunct="0">
              <a:tabLst>
                <a:tab pos="355600" algn="l"/>
              </a:tabLst>
              <a:defRPr/>
            </a:pPr>
            <a:r>
              <a:rPr lang="it-IT" sz="1000" dirty="0">
                <a:solidFill>
                  <a:srgbClr val="000000"/>
                </a:solidFill>
                <a:latin typeface="Arial" charset="0"/>
                <a:ea typeface="Times New Roman" pitchFamily="18" charset="0"/>
                <a:cs typeface="Arial" charset="0"/>
              </a:rPr>
              <a:t>	[ 2] Devo presentare della documentazione mancante</a:t>
            </a:r>
          </a:p>
          <a:p>
            <a:pPr marL="355600" indent="-355600" defTabSz="685800" eaLnBrk="0" hangingPunct="0">
              <a:tabLst>
                <a:tab pos="355600" algn="l"/>
              </a:tabLst>
              <a:defRPr/>
            </a:pPr>
            <a:r>
              <a:rPr lang="it-IT" sz="1000" dirty="0">
                <a:solidFill>
                  <a:srgbClr val="000000"/>
                </a:solidFill>
                <a:latin typeface="Arial" charset="0"/>
                <a:ea typeface="Times New Roman" pitchFamily="18" charset="0"/>
                <a:cs typeface="Arial" charset="0"/>
              </a:rPr>
              <a:t>	[ 3] Devo fare dei pagamenti per dar corso alla pratica</a:t>
            </a:r>
          </a:p>
          <a:p>
            <a:pPr marL="355600" indent="-355600" defTabSz="685800" eaLnBrk="0" hangingPunct="0">
              <a:tabLst>
                <a:tab pos="355600" algn="l"/>
              </a:tabLst>
              <a:defRPr/>
            </a:pPr>
            <a:r>
              <a:rPr lang="it-IT" sz="1000" dirty="0">
                <a:solidFill>
                  <a:srgbClr val="000000"/>
                </a:solidFill>
                <a:latin typeface="Arial" charset="0"/>
                <a:ea typeface="Times New Roman" pitchFamily="18" charset="0"/>
                <a:cs typeface="Arial" charset="0"/>
              </a:rPr>
              <a:t>	[ 4] Recarsi nuovamente presso gli sportelli dell’azienda</a:t>
            </a:r>
          </a:p>
          <a:p>
            <a:pPr marL="355600" indent="-355600" defTabSz="685800" eaLnBrk="0" hangingPunct="0">
              <a:tabLst>
                <a:tab pos="355600" algn="l"/>
              </a:tabLst>
              <a:defRPr/>
            </a:pPr>
            <a:r>
              <a:rPr lang="it-IT" sz="1000" dirty="0">
                <a:solidFill>
                  <a:srgbClr val="000000"/>
                </a:solidFill>
                <a:latin typeface="Arial" charset="0"/>
                <a:ea typeface="Times New Roman" pitchFamily="18" charset="0"/>
                <a:cs typeface="Arial" charset="0"/>
              </a:rPr>
              <a:t>	[ 5] Contattare telefonicamente l’azienda </a:t>
            </a:r>
            <a:r>
              <a:rPr lang="it-IT" sz="1000" dirty="0">
                <a:solidFill>
                  <a:schemeClr val="tx1"/>
                </a:solidFill>
                <a:latin typeface="Arial" charset="0"/>
                <a:ea typeface="Times New Roman" pitchFamily="18" charset="0"/>
                <a:cs typeface="Arial" charset="0"/>
              </a:rPr>
              <a:t>(al </a:t>
            </a:r>
            <a:r>
              <a:rPr lang="it-IT" sz="1000" dirty="0">
                <a:solidFill>
                  <a:schemeClr val="tx1"/>
                </a:solidFill>
                <a:latin typeface="Arial" charset="0"/>
                <a:ea typeface="Times New Roman" pitchFamily="18" charset="0"/>
                <a:cs typeface="Arial" charset="0"/>
              </a:rPr>
              <a:t> </a:t>
            </a:r>
            <a:r>
              <a:rPr lang="it-IT" sz="1000" dirty="0" err="1">
                <a:solidFill>
                  <a:schemeClr val="tx1"/>
                </a:solidFill>
                <a:latin typeface="Arial" charset="0"/>
                <a:ea typeface="Times New Roman" pitchFamily="18" charset="0"/>
                <a:cs typeface="Arial" charset="0"/>
              </a:rPr>
              <a:t>call</a:t>
            </a:r>
            <a:r>
              <a:rPr lang="it-IT" sz="1000" dirty="0">
                <a:solidFill>
                  <a:schemeClr val="tx1"/>
                </a:solidFill>
                <a:latin typeface="Arial" charset="0"/>
                <a:ea typeface="Times New Roman" pitchFamily="18" charset="0"/>
                <a:cs typeface="Arial" charset="0"/>
              </a:rPr>
              <a:t> center)</a:t>
            </a:r>
            <a:endParaRPr lang="it-IT" sz="1000" dirty="0">
              <a:solidFill>
                <a:schemeClr val="tx1"/>
              </a:solidFill>
              <a:latin typeface="Arial" charset="0"/>
              <a:ea typeface="Times New Roman" pitchFamily="18" charset="0"/>
              <a:cs typeface="Arial" charset="0"/>
            </a:endParaRPr>
          </a:p>
          <a:p>
            <a:pPr marL="355600" indent="-355600" defTabSz="685800" eaLnBrk="0" hangingPunct="0">
              <a:tabLst>
                <a:tab pos="355600" algn="l"/>
              </a:tabLst>
              <a:defRPr/>
            </a:pPr>
            <a:r>
              <a:rPr lang="it-IT" sz="1000" dirty="0">
                <a:solidFill>
                  <a:srgbClr val="000000"/>
                </a:solidFill>
                <a:latin typeface="Arial" charset="0"/>
                <a:ea typeface="Times New Roman" pitchFamily="18" charset="0"/>
                <a:cs typeface="Arial" charset="0"/>
              </a:rPr>
              <a:t>	[ 6] Altro (specificare)</a:t>
            </a:r>
          </a:p>
          <a:p>
            <a:pPr marL="355600" indent="-355600" defTabSz="685800" eaLnBrk="0" hangingPunct="0">
              <a:tabLst>
                <a:tab pos="355600" algn="l"/>
              </a:tabLst>
              <a:defRPr/>
            </a:pPr>
            <a:r>
              <a:rPr lang="it-IT" sz="1000" dirty="0">
                <a:solidFill>
                  <a:srgbClr val="000000"/>
                </a:solidFill>
                <a:latin typeface="Arial" charset="0"/>
                <a:ea typeface="Times New Roman" pitchFamily="18" charset="0"/>
                <a:cs typeface="Arial" charset="0"/>
              </a:rPr>
              <a:t> </a:t>
            </a:r>
          </a:p>
          <a:p>
            <a:pPr marL="355600" indent="-355600" defTabSz="685800" eaLnBrk="0" hangingPunct="0">
              <a:tabLst>
                <a:tab pos="355600" algn="l"/>
              </a:tabLst>
              <a:defRPr/>
            </a:pPr>
            <a:r>
              <a:rPr lang="it-IT" sz="1000" dirty="0">
                <a:solidFill>
                  <a:schemeClr val="tx1"/>
                </a:solidFill>
                <a:latin typeface="Arial" charset="0"/>
                <a:ea typeface="Times New Roman" pitchFamily="18" charset="0"/>
                <a:cs typeface="Arial" charset="0"/>
              </a:rPr>
              <a:t>A.5.	 &lt; Se Dom. A.3 =3 &gt; Per quali motivi non è riuscito a risolvere la sua richiesta? &lt;AMMESSO NON SA&gt; [MULTIPLA; NON LEGGERE]</a:t>
            </a:r>
          </a:p>
          <a:p>
            <a:pPr marL="355600" indent="-355600" defTabSz="685800" eaLnBrk="0" hangingPunct="0">
              <a:tabLst>
                <a:tab pos="355600" algn="l"/>
              </a:tabLst>
              <a:defRPr/>
            </a:pPr>
            <a:r>
              <a:rPr lang="it-IT" sz="1000" dirty="0">
                <a:solidFill>
                  <a:srgbClr val="000000"/>
                </a:solidFill>
                <a:latin typeface="Arial" charset="0"/>
                <a:ea typeface="Times New Roman" pitchFamily="18" charset="0"/>
                <a:cs typeface="Arial" charset="0"/>
              </a:rPr>
              <a:t>	[ 1</a:t>
            </a:r>
            <a:r>
              <a:rPr lang="it-IT" sz="1000" strike="sngStrike" dirty="0">
                <a:solidFill>
                  <a:srgbClr val="000000"/>
                </a:solidFill>
                <a:latin typeface="Arial" charset="0"/>
                <a:ea typeface="Times New Roman" pitchFamily="18" charset="0"/>
                <a:cs typeface="Arial" charset="0"/>
              </a:rPr>
              <a:t>] </a:t>
            </a:r>
            <a:r>
              <a:rPr lang="it-IT" sz="1000" dirty="0">
                <a:solidFill>
                  <a:schemeClr val="tx1"/>
                </a:solidFill>
                <a:latin typeface="Arial" charset="0"/>
                <a:ea typeface="Times New Roman" pitchFamily="18" charset="0"/>
                <a:cs typeface="Arial" charset="0"/>
              </a:rPr>
              <a:t>Il personale non ha saputo darmi una risposta esaustiva</a:t>
            </a:r>
          </a:p>
          <a:p>
            <a:pPr marL="355600" indent="-355600" defTabSz="685800" eaLnBrk="0" hangingPunct="0">
              <a:tabLst>
                <a:tab pos="355600" algn="l"/>
              </a:tabLst>
              <a:defRPr/>
            </a:pPr>
            <a:r>
              <a:rPr lang="it-IT" sz="1000" dirty="0">
                <a:solidFill>
                  <a:schemeClr val="tx1"/>
                </a:solidFill>
                <a:latin typeface="Arial" charset="0"/>
                <a:ea typeface="Times New Roman" pitchFamily="18" charset="0"/>
                <a:cs typeface="Arial" charset="0"/>
              </a:rPr>
              <a:t>	[ 2] L’operatore di sportello mi ha rimandato ad altra persona</a:t>
            </a:r>
          </a:p>
          <a:p>
            <a:pPr marL="355600" indent="-355600" defTabSz="685800" eaLnBrk="0" hangingPunct="0">
              <a:tabLst>
                <a:tab pos="355600" algn="l"/>
              </a:tabLst>
              <a:defRPr/>
            </a:pPr>
            <a:r>
              <a:rPr lang="it-IT" sz="1000" dirty="0">
                <a:solidFill>
                  <a:schemeClr val="tx1"/>
                </a:solidFill>
                <a:latin typeface="Arial" charset="0"/>
                <a:ea typeface="Times New Roman" pitchFamily="18" charset="0"/>
                <a:cs typeface="Arial" charset="0"/>
              </a:rPr>
              <a:t>	[ 3] Devo aspettare della documentazione e poi ricontattarli</a:t>
            </a:r>
          </a:p>
          <a:p>
            <a:pPr marL="355600" indent="-355600" defTabSz="685800" eaLnBrk="0" hangingPunct="0">
              <a:tabLst>
                <a:tab pos="355600" algn="l"/>
              </a:tabLst>
              <a:defRPr/>
            </a:pPr>
            <a:r>
              <a:rPr lang="it-IT" sz="1000" dirty="0">
                <a:solidFill>
                  <a:schemeClr val="tx1"/>
                </a:solidFill>
                <a:latin typeface="Arial" charset="0"/>
                <a:ea typeface="Times New Roman" pitchFamily="18" charset="0"/>
                <a:cs typeface="Arial" charset="0"/>
              </a:rPr>
              <a:t> 	[ 4] Non avevo a disposizione la documentazione necessaria</a:t>
            </a:r>
          </a:p>
          <a:p>
            <a:pPr marL="355600" indent="-355600" defTabSz="685800" eaLnBrk="0" hangingPunct="0">
              <a:tabLst>
                <a:tab pos="355600" algn="l"/>
              </a:tabLst>
              <a:defRPr/>
            </a:pPr>
            <a:r>
              <a:rPr lang="it-IT" sz="1000" dirty="0">
                <a:solidFill>
                  <a:schemeClr val="tx1"/>
                </a:solidFill>
                <a:latin typeface="Arial" charset="0"/>
                <a:ea typeface="Times New Roman" pitchFamily="18" charset="0"/>
                <a:cs typeface="Arial" charset="0"/>
              </a:rPr>
              <a:t>	 [ 5] Mi hanno risposto che la mia richiesta non può avere seguito</a:t>
            </a:r>
          </a:p>
          <a:p>
            <a:pPr marL="355600" indent="-355600" defTabSz="685800" eaLnBrk="0" hangingPunct="0">
              <a:tabLst>
                <a:tab pos="355600" algn="l"/>
              </a:tabLst>
              <a:defRPr/>
            </a:pPr>
            <a:r>
              <a:rPr lang="it-IT" sz="1000" dirty="0">
                <a:solidFill>
                  <a:srgbClr val="000000"/>
                </a:solidFill>
                <a:latin typeface="Arial" charset="0"/>
                <a:ea typeface="Times New Roman" pitchFamily="18" charset="0"/>
                <a:cs typeface="Arial" charset="0"/>
              </a:rPr>
              <a:t>	[ 6] Altro (specificare)</a:t>
            </a:r>
          </a:p>
          <a:p>
            <a:pPr marL="355600" indent="-355600" defTabSz="685800" eaLnBrk="0" hangingPunct="0">
              <a:tabLst>
                <a:tab pos="355600" algn="l"/>
              </a:tabLst>
              <a:defRPr/>
            </a:pPr>
            <a:endParaRPr lang="it-IT" sz="1000" dirty="0">
              <a:solidFill>
                <a:srgbClr val="000000"/>
              </a:solidFill>
              <a:latin typeface="Arial" charset="0"/>
              <a:ea typeface="Times New Roman" pitchFamily="18" charset="0"/>
              <a:cs typeface="Arial" charset="0"/>
            </a:endParaRPr>
          </a:p>
          <a:p>
            <a:pPr marL="355600" indent="-355600" defTabSz="685800" eaLnBrk="0" hangingPunct="0">
              <a:tabLst>
                <a:tab pos="355600" algn="l"/>
              </a:tabLst>
              <a:defRPr/>
            </a:pPr>
            <a:r>
              <a:rPr lang="it-IT" sz="1000" dirty="0">
                <a:solidFill>
                  <a:srgbClr val="000000"/>
                </a:solidFill>
                <a:latin typeface="Arial" charset="0"/>
                <a:ea typeface="Times New Roman" pitchFamily="18" charset="0"/>
                <a:cs typeface="Arial" charset="0"/>
              </a:rPr>
              <a:t>&lt; A TUTTI &gt;</a:t>
            </a:r>
          </a:p>
          <a:p>
            <a:pPr marL="355600" indent="-355600" defTabSz="685800" eaLnBrk="0" hangingPunct="0">
              <a:tabLst>
                <a:tab pos="355600" algn="l"/>
              </a:tabLst>
              <a:defRPr/>
            </a:pPr>
            <a:r>
              <a:rPr lang="it-IT" sz="1000" dirty="0">
                <a:solidFill>
                  <a:srgbClr val="000000"/>
                </a:solidFill>
                <a:latin typeface="Arial" charset="0"/>
                <a:ea typeface="Times New Roman" pitchFamily="18" charset="0"/>
                <a:cs typeface="Arial" charset="0"/>
              </a:rPr>
              <a:t>A.6.	 L’attesa prima di essere chiamato dall’operatore è </a:t>
            </a:r>
            <a:r>
              <a:rPr lang="it-IT" sz="1000" dirty="0" err="1">
                <a:solidFill>
                  <a:srgbClr val="000000"/>
                </a:solidFill>
                <a:latin typeface="Arial" charset="0"/>
                <a:ea typeface="Times New Roman" pitchFamily="18" charset="0"/>
                <a:cs typeface="Arial" charset="0"/>
              </a:rPr>
              <a:t>durata…</a:t>
            </a:r>
            <a:r>
              <a:rPr lang="it-IT" sz="1000" dirty="0">
                <a:solidFill>
                  <a:srgbClr val="000000"/>
                </a:solidFill>
                <a:latin typeface="Arial" charset="0"/>
                <a:ea typeface="Times New Roman" pitchFamily="18" charset="0"/>
                <a:cs typeface="Arial" charset="0"/>
              </a:rPr>
              <a:t> [LEGGERE]  [nota di </a:t>
            </a:r>
            <a:r>
              <a:rPr lang="it-IT" sz="1000" dirty="0" err="1">
                <a:solidFill>
                  <a:srgbClr val="000000"/>
                </a:solidFill>
                <a:latin typeface="Arial" charset="0"/>
                <a:ea typeface="Times New Roman" pitchFamily="18" charset="0"/>
                <a:cs typeface="Arial" charset="0"/>
              </a:rPr>
              <a:t>brief</a:t>
            </a:r>
            <a:r>
              <a:rPr lang="it-IT" sz="1000" dirty="0">
                <a:solidFill>
                  <a:srgbClr val="000000"/>
                </a:solidFill>
                <a:latin typeface="Arial" charset="0"/>
                <a:ea typeface="Times New Roman" pitchFamily="18" charset="0"/>
                <a:cs typeface="Arial" charset="0"/>
              </a:rPr>
              <a:t>: tempo complessivo: da quando sono arrivato a quando sono </a:t>
            </a:r>
            <a:r>
              <a:rPr lang="it-IT" sz="1000" dirty="0">
                <a:solidFill>
                  <a:srgbClr val="000000"/>
                </a:solidFill>
                <a:latin typeface="Arial" charset="0"/>
                <a:ea typeface="Times New Roman" pitchFamily="18" charset="0"/>
                <a:cs typeface="Arial" charset="0"/>
              </a:rPr>
              <a:t> </a:t>
            </a:r>
            <a:r>
              <a:rPr lang="it-IT" sz="1000" dirty="0">
                <a:solidFill>
                  <a:schemeClr val="tx1"/>
                </a:solidFill>
                <a:latin typeface="Arial" charset="0"/>
                <a:ea typeface="Times New Roman" pitchFamily="18" charset="0"/>
                <a:cs typeface="Arial" charset="0"/>
              </a:rPr>
              <a:t>stato chiamato</a:t>
            </a:r>
            <a:r>
              <a:rPr lang="it-IT" sz="1000" dirty="0">
                <a:solidFill>
                  <a:srgbClr val="000000"/>
                </a:solidFill>
                <a:latin typeface="Arial" charset="0"/>
                <a:ea typeface="Times New Roman" pitchFamily="18" charset="0"/>
                <a:cs typeface="Arial" charset="0"/>
              </a:rPr>
              <a:t>]</a:t>
            </a:r>
            <a:endParaRPr lang="it-IT" sz="1000" dirty="0">
              <a:solidFill>
                <a:srgbClr val="000000"/>
              </a:solidFill>
              <a:latin typeface="Arial" charset="0"/>
              <a:ea typeface="Times New Roman" pitchFamily="18" charset="0"/>
              <a:cs typeface="Arial" charset="0"/>
            </a:endParaRPr>
          </a:p>
          <a:p>
            <a:pPr marL="355600" indent="-355600" defTabSz="685800" eaLnBrk="0" hangingPunct="0">
              <a:tabLst>
                <a:tab pos="355600" algn="l"/>
              </a:tabLst>
              <a:defRPr/>
            </a:pPr>
            <a:r>
              <a:rPr lang="it-IT" sz="1000" dirty="0">
                <a:solidFill>
                  <a:srgbClr val="000000"/>
                </a:solidFill>
                <a:latin typeface="Arial" charset="0"/>
                <a:ea typeface="Times New Roman" pitchFamily="18" charset="0"/>
                <a:cs typeface="Arial" charset="0"/>
              </a:rPr>
              <a:t>	[ 1] Meno di 15 minuti</a:t>
            </a:r>
          </a:p>
          <a:p>
            <a:pPr marL="355600" indent="-355600" defTabSz="685800" eaLnBrk="0" hangingPunct="0">
              <a:tabLst>
                <a:tab pos="355600" algn="l"/>
              </a:tabLst>
              <a:defRPr/>
            </a:pPr>
            <a:r>
              <a:rPr lang="it-IT" sz="1000" dirty="0">
                <a:solidFill>
                  <a:srgbClr val="000000"/>
                </a:solidFill>
                <a:latin typeface="Arial" charset="0"/>
                <a:ea typeface="Times New Roman" pitchFamily="18" charset="0"/>
                <a:cs typeface="Arial" charset="0"/>
              </a:rPr>
              <a:t>	[ 2] Tra 15 e 40  minuti</a:t>
            </a:r>
          </a:p>
          <a:p>
            <a:pPr marL="355600" indent="-355600" defTabSz="685800" eaLnBrk="0" hangingPunct="0">
              <a:tabLst>
                <a:tab pos="355600" algn="l"/>
              </a:tabLst>
              <a:defRPr/>
            </a:pPr>
            <a:r>
              <a:rPr lang="it-IT" sz="1000" dirty="0">
                <a:solidFill>
                  <a:srgbClr val="000000"/>
                </a:solidFill>
                <a:latin typeface="Arial" charset="0"/>
                <a:ea typeface="Times New Roman" pitchFamily="18" charset="0"/>
                <a:cs typeface="Arial" charset="0"/>
              </a:rPr>
              <a:t>	[ 3] Tra 40 e 60 minuti</a:t>
            </a:r>
          </a:p>
          <a:p>
            <a:pPr marL="355600" indent="-355600" defTabSz="685800" eaLnBrk="0" hangingPunct="0">
              <a:tabLst>
                <a:tab pos="355600" algn="l"/>
              </a:tabLst>
              <a:defRPr/>
            </a:pPr>
            <a:r>
              <a:rPr lang="it-IT" sz="1000" dirty="0">
                <a:solidFill>
                  <a:srgbClr val="000000"/>
                </a:solidFill>
                <a:latin typeface="Arial" charset="0"/>
                <a:ea typeface="Times New Roman" pitchFamily="18" charset="0"/>
                <a:cs typeface="Arial" charset="0"/>
              </a:rPr>
              <a:t>	[ 4] Oltre un’ora</a:t>
            </a:r>
          </a:p>
          <a:p>
            <a:pPr marL="355600" indent="-355600" defTabSz="685800" eaLnBrk="0" hangingPunct="0">
              <a:tabLst>
                <a:tab pos="355600" algn="l"/>
              </a:tabLst>
              <a:defRPr/>
            </a:pPr>
            <a:r>
              <a:rPr lang="it-IT" sz="1000" dirty="0">
                <a:solidFill>
                  <a:srgbClr val="000000"/>
                </a:solidFill>
                <a:latin typeface="Arial" charset="0"/>
                <a:ea typeface="Times New Roman" pitchFamily="18" charset="0"/>
                <a:cs typeface="Arial" charset="0"/>
              </a:rPr>
              <a:t>	[ 5] non ricorda [NON LEGGERE]</a:t>
            </a:r>
            <a:r>
              <a:rPr lang="it-IT" sz="1000" dirty="0">
                <a:latin typeface="Arial" charset="0"/>
                <a:ea typeface="Times New Roman" pitchFamily="18" charset="0"/>
                <a:cs typeface="Arial" charset="0"/>
              </a:rPr>
              <a:t> </a:t>
            </a:r>
          </a:p>
          <a:p>
            <a:pPr marL="355600" indent="-355600" defTabSz="685800" eaLnBrk="0" hangingPunct="0">
              <a:tabLst>
                <a:tab pos="355600" algn="l"/>
              </a:tabLst>
              <a:defRPr/>
            </a:pPr>
            <a:endParaRPr lang="it-IT" sz="1000" dirty="0">
              <a:latin typeface="Arial" charset="0"/>
              <a:ea typeface="Times New Roman" pitchFamily="18" charset="0"/>
              <a:cs typeface="Arial" charset="0"/>
            </a:endParaRPr>
          </a:p>
          <a:p>
            <a:pPr marL="355600" indent="-355600" defTabSz="685800" eaLnBrk="0" hangingPunct="0">
              <a:tabLst>
                <a:tab pos="355600" algn="l"/>
              </a:tabLst>
              <a:defRPr/>
            </a:pPr>
            <a:r>
              <a:rPr lang="it-IT" sz="1000" dirty="0">
                <a:solidFill>
                  <a:srgbClr val="000000"/>
                </a:solidFill>
                <a:latin typeface="Arial" charset="0"/>
                <a:ea typeface="Times New Roman" pitchFamily="18" charset="0"/>
                <a:cs typeface="Arial" charset="0"/>
              </a:rPr>
              <a:t>A.6bis. La sua permanenza con l’operatore è durata: … [LEGGERE]  [nota di </a:t>
            </a:r>
            <a:r>
              <a:rPr lang="it-IT" sz="1000" dirty="0" err="1">
                <a:solidFill>
                  <a:srgbClr val="000000"/>
                </a:solidFill>
                <a:latin typeface="Arial" charset="0"/>
                <a:ea typeface="Times New Roman" pitchFamily="18" charset="0"/>
                <a:cs typeface="Arial" charset="0"/>
              </a:rPr>
              <a:t>brief</a:t>
            </a:r>
            <a:r>
              <a:rPr lang="it-IT" sz="1000" dirty="0">
                <a:solidFill>
                  <a:srgbClr val="000000"/>
                </a:solidFill>
                <a:latin typeface="Arial" charset="0"/>
                <a:ea typeface="Times New Roman" pitchFamily="18" charset="0"/>
                <a:cs typeface="Arial" charset="0"/>
              </a:rPr>
              <a:t>: tempo complessivo: da quando sono chiamato a quando sono andato via]</a:t>
            </a:r>
          </a:p>
          <a:p>
            <a:pPr marL="355600" indent="-355600" defTabSz="685800" eaLnBrk="0" hangingPunct="0">
              <a:tabLst>
                <a:tab pos="355600" algn="l"/>
              </a:tabLst>
              <a:defRPr/>
            </a:pPr>
            <a:r>
              <a:rPr lang="it-IT" sz="1000" dirty="0">
                <a:solidFill>
                  <a:srgbClr val="000000"/>
                </a:solidFill>
                <a:latin typeface="Arial" charset="0"/>
                <a:ea typeface="Times New Roman" pitchFamily="18" charset="0"/>
                <a:cs typeface="Arial" charset="0"/>
              </a:rPr>
              <a:t>	[ 1] Meno di </a:t>
            </a:r>
            <a:r>
              <a:rPr lang="it-IT" sz="1000" dirty="0">
                <a:solidFill>
                  <a:srgbClr val="000000"/>
                </a:solidFill>
                <a:latin typeface="Arial" charset="0"/>
                <a:ea typeface="Times New Roman" pitchFamily="18" charset="0"/>
                <a:cs typeface="Arial" charset="0"/>
              </a:rPr>
              <a:t> </a:t>
            </a:r>
            <a:r>
              <a:rPr lang="it-IT" sz="1000" dirty="0">
                <a:solidFill>
                  <a:schemeClr val="tx1"/>
                </a:solidFill>
                <a:latin typeface="Arial" charset="0"/>
                <a:ea typeface="Times New Roman" pitchFamily="18" charset="0"/>
                <a:cs typeface="Arial" charset="0"/>
              </a:rPr>
              <a:t>5</a:t>
            </a:r>
            <a:r>
              <a:rPr lang="it-IT" sz="1000" dirty="0">
                <a:solidFill>
                  <a:srgbClr val="000000"/>
                </a:solidFill>
                <a:latin typeface="Arial" charset="0"/>
                <a:ea typeface="Times New Roman" pitchFamily="18" charset="0"/>
                <a:cs typeface="Arial" charset="0"/>
              </a:rPr>
              <a:t> </a:t>
            </a:r>
            <a:r>
              <a:rPr lang="it-IT" sz="1000" dirty="0">
                <a:solidFill>
                  <a:srgbClr val="000000"/>
                </a:solidFill>
                <a:latin typeface="Arial" charset="0"/>
                <a:ea typeface="Times New Roman" pitchFamily="18" charset="0"/>
                <a:cs typeface="Arial" charset="0"/>
              </a:rPr>
              <a:t>minuti</a:t>
            </a:r>
          </a:p>
          <a:p>
            <a:pPr marL="355600" indent="-355600" defTabSz="685800" eaLnBrk="0" hangingPunct="0">
              <a:tabLst>
                <a:tab pos="355600" algn="l"/>
              </a:tabLst>
              <a:defRPr/>
            </a:pPr>
            <a:r>
              <a:rPr lang="it-IT" sz="1000" dirty="0">
                <a:solidFill>
                  <a:srgbClr val="000000"/>
                </a:solidFill>
                <a:latin typeface="Arial" charset="0"/>
                <a:ea typeface="Times New Roman" pitchFamily="18" charset="0"/>
                <a:cs typeface="Arial" charset="0"/>
              </a:rPr>
              <a:t>	[ 2]Tra </a:t>
            </a:r>
            <a:r>
              <a:rPr lang="it-IT" sz="1000" dirty="0">
                <a:solidFill>
                  <a:srgbClr val="000000"/>
                </a:solidFill>
                <a:latin typeface="Arial" charset="0"/>
                <a:ea typeface="Times New Roman" pitchFamily="18" charset="0"/>
                <a:cs typeface="Arial" charset="0"/>
              </a:rPr>
              <a:t> 5 e 15 minuti</a:t>
            </a:r>
            <a:endParaRPr lang="it-IT" sz="1000" dirty="0">
              <a:solidFill>
                <a:srgbClr val="000000"/>
              </a:solidFill>
              <a:latin typeface="Arial" charset="0"/>
              <a:ea typeface="Times New Roman" pitchFamily="18" charset="0"/>
              <a:cs typeface="Arial" charset="0"/>
            </a:endParaRPr>
          </a:p>
          <a:p>
            <a:pPr marL="355600" indent="-355600" defTabSz="685800" eaLnBrk="0" hangingPunct="0">
              <a:tabLst>
                <a:tab pos="355600" algn="l"/>
              </a:tabLst>
              <a:defRPr/>
            </a:pPr>
            <a:r>
              <a:rPr lang="it-IT" sz="1000" dirty="0">
                <a:solidFill>
                  <a:srgbClr val="000000"/>
                </a:solidFill>
                <a:latin typeface="Arial" charset="0"/>
                <a:ea typeface="Times New Roman" pitchFamily="18" charset="0"/>
                <a:cs typeface="Arial" charset="0"/>
              </a:rPr>
              <a:t>	[ 3] Tra </a:t>
            </a:r>
            <a:r>
              <a:rPr lang="it-IT" sz="1000" dirty="0">
                <a:solidFill>
                  <a:srgbClr val="000000"/>
                </a:solidFill>
                <a:latin typeface="Arial" charset="0"/>
                <a:ea typeface="Times New Roman" pitchFamily="18" charset="0"/>
                <a:cs typeface="Arial" charset="0"/>
              </a:rPr>
              <a:t>15 e 40 minuti</a:t>
            </a:r>
            <a:endParaRPr lang="it-IT" sz="1000" dirty="0">
              <a:solidFill>
                <a:srgbClr val="000000"/>
              </a:solidFill>
              <a:latin typeface="Arial" charset="0"/>
              <a:ea typeface="Times New Roman" pitchFamily="18" charset="0"/>
              <a:cs typeface="Arial" charset="0"/>
            </a:endParaRPr>
          </a:p>
          <a:p>
            <a:pPr marL="355600" indent="-355600" defTabSz="685800" eaLnBrk="0" hangingPunct="0">
              <a:tabLst>
                <a:tab pos="355600" algn="l"/>
              </a:tabLst>
              <a:defRPr/>
            </a:pPr>
            <a:r>
              <a:rPr lang="it-IT" sz="1000" dirty="0">
                <a:solidFill>
                  <a:srgbClr val="000000"/>
                </a:solidFill>
                <a:latin typeface="Arial" charset="0"/>
                <a:ea typeface="Times New Roman" pitchFamily="18" charset="0"/>
                <a:cs typeface="Arial" charset="0"/>
              </a:rPr>
              <a:t>	[ 4] </a:t>
            </a:r>
            <a:r>
              <a:rPr lang="it-IT" sz="1000" dirty="0">
                <a:solidFill>
                  <a:srgbClr val="000000"/>
                </a:solidFill>
                <a:latin typeface="Arial" charset="0"/>
                <a:ea typeface="Times New Roman" pitchFamily="18" charset="0"/>
                <a:cs typeface="Arial" charset="0"/>
              </a:rPr>
              <a:t>Oltre </a:t>
            </a:r>
            <a:r>
              <a:rPr lang="it-IT" sz="1000" dirty="0">
                <a:solidFill>
                  <a:srgbClr val="000000"/>
                </a:solidFill>
                <a:latin typeface="Arial" charset="0"/>
                <a:ea typeface="Times New Roman" pitchFamily="18" charset="0"/>
                <a:cs typeface="Arial" charset="0"/>
              </a:rPr>
              <a:t>40’</a:t>
            </a:r>
          </a:p>
          <a:p>
            <a:pPr marL="355600" indent="-355600" defTabSz="685800" eaLnBrk="0" hangingPunct="0">
              <a:tabLst>
                <a:tab pos="355600" algn="l"/>
              </a:tabLst>
              <a:defRPr/>
            </a:pPr>
            <a:r>
              <a:rPr lang="it-IT" sz="1000" dirty="0">
                <a:solidFill>
                  <a:srgbClr val="000000"/>
                </a:solidFill>
                <a:latin typeface="Arial" charset="0"/>
                <a:ea typeface="Times New Roman" pitchFamily="18" charset="0"/>
                <a:cs typeface="Arial" charset="0"/>
              </a:rPr>
              <a:t>	[ 5] Non ricorda  [NON LEGGERE]</a:t>
            </a:r>
            <a:endParaRPr lang="it-IT" sz="1000" dirty="0">
              <a:latin typeface="Arial" charset="0"/>
              <a:ea typeface="Times New Roman" pitchFamily="18" charset="0"/>
              <a:cs typeface="Arial" charset="0"/>
            </a:endParaRPr>
          </a:p>
        </p:txBody>
      </p:sp>
      <p:sp>
        <p:nvSpPr>
          <p:cNvPr id="393218" name="Rettangolo 2"/>
          <p:cNvSpPr>
            <a:spLocks noChangeArrowheads="1"/>
          </p:cNvSpPr>
          <p:nvPr/>
        </p:nvSpPr>
        <p:spPr bwMode="auto">
          <a:xfrm>
            <a:off x="714375" y="142875"/>
            <a:ext cx="8286750" cy="276225"/>
          </a:xfrm>
          <a:prstGeom prst="rect">
            <a:avLst/>
          </a:prstGeom>
          <a:noFill/>
          <a:ln w="9525">
            <a:noFill/>
            <a:miter lim="800000"/>
            <a:headEnd/>
            <a:tailEnd/>
          </a:ln>
        </p:spPr>
        <p:txBody>
          <a:bodyPr>
            <a:spAutoFit/>
          </a:bodyPr>
          <a:lstStyle/>
          <a:p>
            <a:pPr algn="ctr">
              <a:buClr>
                <a:srgbClr val="000000"/>
              </a:buClr>
              <a:buSzPct val="100000"/>
              <a:buFont typeface="Times" pitchFamily="18" charset="0"/>
              <a:buNone/>
            </a:pPr>
            <a:r>
              <a:rPr lang="it-IT" sz="1200" b="1">
                <a:solidFill>
                  <a:schemeClr val="tx1"/>
                </a:solidFill>
                <a:latin typeface="Arial" charset="0"/>
                <a:cs typeface="Arial" charset="0"/>
              </a:rPr>
              <a:t>QUESTIONARIO CALL BACK SPORTELLO</a:t>
            </a:r>
            <a:endParaRPr lang="it-IT" sz="1200">
              <a:solidFill>
                <a:schemeClr val="tx1"/>
              </a:solidFill>
              <a:latin typeface="Arial" charset="0"/>
              <a:cs typeface="Arial" charset="0"/>
            </a:endParaRPr>
          </a:p>
        </p:txBody>
      </p:sp>
    </p:spTree>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4225" name="Rectangle 2"/>
          <p:cNvSpPr>
            <a:spLocks noChangeArrowheads="1"/>
          </p:cNvSpPr>
          <p:nvPr/>
        </p:nvSpPr>
        <p:spPr bwMode="auto">
          <a:xfrm>
            <a:off x="708025" y="428625"/>
            <a:ext cx="8223250" cy="2786063"/>
          </a:xfrm>
          <a:prstGeom prst="rect">
            <a:avLst/>
          </a:prstGeom>
          <a:noFill/>
          <a:ln w="9525">
            <a:noFill/>
            <a:miter lim="800000"/>
            <a:headEnd/>
            <a:tailEnd/>
          </a:ln>
        </p:spPr>
        <p:txBody>
          <a:bodyPr/>
          <a:lstStyle/>
          <a:p>
            <a:pPr marL="355600" indent="-355600" eaLnBrk="0" hangingPunct="0">
              <a:spcBef>
                <a:spcPct val="20000"/>
              </a:spcBef>
              <a:tabLst>
                <a:tab pos="355600" algn="l"/>
              </a:tabLst>
            </a:pPr>
            <a:endParaRPr lang="it-IT" sz="1000" b="1">
              <a:solidFill>
                <a:srgbClr val="000000"/>
              </a:solidFill>
              <a:latin typeface="Arial" charset="0"/>
              <a:cs typeface="Arial" charset="0"/>
            </a:endParaRPr>
          </a:p>
          <a:p>
            <a:pPr marL="355600" indent="-355600" eaLnBrk="0" hangingPunct="0">
              <a:spcBef>
                <a:spcPct val="20000"/>
              </a:spcBef>
              <a:tabLst>
                <a:tab pos="355600" algn="l"/>
              </a:tabLst>
            </a:pPr>
            <a:r>
              <a:rPr lang="it-IT" sz="1000" b="1">
                <a:solidFill>
                  <a:srgbClr val="000000"/>
                </a:solidFill>
                <a:latin typeface="Arial" charset="0"/>
                <a:cs typeface="Arial" charset="0"/>
              </a:rPr>
              <a:t>SEZIONE B - CUSTOMER SATISFACTION SPORTELLI</a:t>
            </a:r>
          </a:p>
          <a:p>
            <a:pPr marL="355600" indent="-355600" eaLnBrk="0" hangingPunct="0">
              <a:spcBef>
                <a:spcPct val="20000"/>
              </a:spcBef>
              <a:tabLst>
                <a:tab pos="355600" algn="l"/>
              </a:tabLst>
            </a:pPr>
            <a:r>
              <a:rPr lang="it-IT" sz="1000">
                <a:solidFill>
                  <a:srgbClr val="000000"/>
                </a:solidFill>
                <a:latin typeface="Arial" charset="0"/>
                <a:cs typeface="Arial" charset="0"/>
              </a:rPr>
              <a:t>B.1.	 Le citerò ora alcuni aspetti relativi al servizio fornitole dallo sportello Acquedotto del Fiora che lei ha contattato. Per ognuno degli aspetti mi dovrebbe dire, quanto è stato soddisfatto (utilizzando una scala di tipo scolastico da 1 a 10, dove 1=per nulla soddisfatto e 10=totalmente soddisfatto o assolutamente importante)</a:t>
            </a:r>
          </a:p>
          <a:p>
            <a:pPr marL="355600" indent="-355600" eaLnBrk="0" hangingPunct="0">
              <a:spcBef>
                <a:spcPct val="20000"/>
              </a:spcBef>
              <a:tabLst>
                <a:tab pos="355600" algn="l"/>
              </a:tabLst>
            </a:pPr>
            <a:endParaRPr lang="it-IT" sz="1000">
              <a:solidFill>
                <a:srgbClr val="000000"/>
              </a:solidFill>
              <a:latin typeface="Arial" charset="0"/>
              <a:cs typeface="Arial" charset="0"/>
            </a:endParaRPr>
          </a:p>
          <a:p>
            <a:pPr marL="355600" indent="-355600" eaLnBrk="0" hangingPunct="0">
              <a:spcBef>
                <a:spcPct val="20000"/>
              </a:spcBef>
              <a:tabLst>
                <a:tab pos="355600" algn="l"/>
              </a:tabLst>
            </a:pPr>
            <a:endParaRPr lang="it-IT" sz="1000">
              <a:solidFill>
                <a:srgbClr val="000000"/>
              </a:solidFill>
              <a:latin typeface="Arial" charset="0"/>
              <a:cs typeface="Arial" charset="0"/>
            </a:endParaRPr>
          </a:p>
          <a:p>
            <a:pPr marL="355600" indent="-355600" eaLnBrk="0" hangingPunct="0">
              <a:spcBef>
                <a:spcPct val="20000"/>
              </a:spcBef>
              <a:tabLst>
                <a:tab pos="355600" algn="l"/>
              </a:tabLst>
            </a:pPr>
            <a:endParaRPr lang="it-IT" sz="1000">
              <a:solidFill>
                <a:srgbClr val="000000"/>
              </a:solidFill>
              <a:latin typeface="Arial" charset="0"/>
              <a:cs typeface="Arial" charset="0"/>
            </a:endParaRPr>
          </a:p>
          <a:p>
            <a:pPr marL="355600" indent="-355600" eaLnBrk="0" hangingPunct="0">
              <a:spcBef>
                <a:spcPct val="20000"/>
              </a:spcBef>
              <a:tabLst>
                <a:tab pos="355600" algn="l"/>
              </a:tabLst>
            </a:pPr>
            <a:endParaRPr lang="it-IT" sz="1000">
              <a:solidFill>
                <a:srgbClr val="000000"/>
              </a:solidFill>
              <a:latin typeface="Arial" charset="0"/>
              <a:cs typeface="Arial" charset="0"/>
            </a:endParaRPr>
          </a:p>
          <a:p>
            <a:pPr marL="355600" indent="-355600" eaLnBrk="0" hangingPunct="0">
              <a:spcBef>
                <a:spcPct val="20000"/>
              </a:spcBef>
              <a:tabLst>
                <a:tab pos="355600" algn="l"/>
              </a:tabLst>
            </a:pPr>
            <a:endParaRPr lang="it-IT" sz="1000">
              <a:solidFill>
                <a:srgbClr val="000000"/>
              </a:solidFill>
              <a:latin typeface="Arial" charset="0"/>
              <a:cs typeface="Arial" charset="0"/>
            </a:endParaRPr>
          </a:p>
          <a:p>
            <a:pPr marL="355600" indent="-355600" eaLnBrk="0" hangingPunct="0">
              <a:spcBef>
                <a:spcPct val="20000"/>
              </a:spcBef>
              <a:tabLst>
                <a:tab pos="355600" algn="l"/>
              </a:tabLst>
            </a:pPr>
            <a:endParaRPr lang="it-IT" sz="1000">
              <a:solidFill>
                <a:srgbClr val="000000"/>
              </a:solidFill>
              <a:latin typeface="Arial" charset="0"/>
              <a:cs typeface="Arial" charset="0"/>
            </a:endParaRPr>
          </a:p>
          <a:p>
            <a:pPr marL="355600" indent="-355600" eaLnBrk="0" hangingPunct="0">
              <a:spcBef>
                <a:spcPct val="20000"/>
              </a:spcBef>
              <a:tabLst>
                <a:tab pos="355600" algn="l"/>
              </a:tabLst>
            </a:pPr>
            <a:endParaRPr lang="it-IT" sz="1000">
              <a:solidFill>
                <a:srgbClr val="000000"/>
              </a:solidFill>
              <a:latin typeface="Arial" charset="0"/>
              <a:cs typeface="Arial" charset="0"/>
            </a:endParaRPr>
          </a:p>
          <a:p>
            <a:pPr marL="355600" indent="-355600" eaLnBrk="0" hangingPunct="0">
              <a:spcBef>
                <a:spcPct val="20000"/>
              </a:spcBef>
              <a:tabLst>
                <a:tab pos="355600" algn="l"/>
              </a:tabLst>
            </a:pPr>
            <a:endParaRPr lang="it-IT" sz="1000">
              <a:solidFill>
                <a:srgbClr val="000000"/>
              </a:solidFill>
              <a:latin typeface="Arial" charset="0"/>
              <a:cs typeface="Arial" charset="0"/>
            </a:endParaRPr>
          </a:p>
          <a:p>
            <a:pPr marL="355600" indent="-355600" eaLnBrk="0" hangingPunct="0">
              <a:spcBef>
                <a:spcPct val="20000"/>
              </a:spcBef>
              <a:tabLst>
                <a:tab pos="355600" algn="l"/>
              </a:tabLst>
            </a:pPr>
            <a:endParaRPr lang="it-IT" sz="1000">
              <a:solidFill>
                <a:srgbClr val="000000"/>
              </a:solidFill>
              <a:latin typeface="Arial" charset="0"/>
              <a:cs typeface="Arial" charset="0"/>
            </a:endParaRPr>
          </a:p>
          <a:p>
            <a:pPr marL="355600" indent="-355600" eaLnBrk="0" hangingPunct="0">
              <a:spcBef>
                <a:spcPct val="20000"/>
              </a:spcBef>
              <a:tabLst>
                <a:tab pos="355600" algn="l"/>
              </a:tabLst>
            </a:pPr>
            <a:endParaRPr lang="it-IT" sz="1000">
              <a:solidFill>
                <a:srgbClr val="000000"/>
              </a:solidFill>
              <a:latin typeface="Arial" charset="0"/>
              <a:cs typeface="Arial" charset="0"/>
            </a:endParaRPr>
          </a:p>
          <a:p>
            <a:pPr marL="355600" indent="-355600" eaLnBrk="0" hangingPunct="0">
              <a:spcBef>
                <a:spcPct val="20000"/>
              </a:spcBef>
              <a:tabLst>
                <a:tab pos="355600" algn="l"/>
              </a:tabLst>
            </a:pPr>
            <a:endParaRPr lang="it-IT" sz="1000">
              <a:solidFill>
                <a:srgbClr val="000000"/>
              </a:solidFill>
              <a:latin typeface="Arial" charset="0"/>
              <a:cs typeface="Arial" charset="0"/>
            </a:endParaRPr>
          </a:p>
          <a:p>
            <a:pPr marL="355600" indent="-355600" eaLnBrk="0" hangingPunct="0">
              <a:tabLst>
                <a:tab pos="355600" algn="l"/>
              </a:tabLst>
            </a:pPr>
            <a:endParaRPr lang="it-IT" sz="1000">
              <a:solidFill>
                <a:srgbClr val="000000"/>
              </a:solidFill>
              <a:latin typeface="Arial" charset="0"/>
              <a:cs typeface="Arial" charset="0"/>
            </a:endParaRPr>
          </a:p>
          <a:p>
            <a:pPr marL="355600" indent="-355600" eaLnBrk="0" hangingPunct="0">
              <a:tabLst>
                <a:tab pos="355600" algn="l"/>
              </a:tabLst>
            </a:pPr>
            <a:r>
              <a:rPr lang="it-IT" sz="1000">
                <a:solidFill>
                  <a:srgbClr val="000000"/>
                </a:solidFill>
                <a:latin typeface="Arial" charset="0"/>
                <a:cs typeface="Arial" charset="0"/>
              </a:rPr>
              <a:t>B.2.	Quale dei seguenti aspetti sono  per Lei i due più importanti? (multipla, max  2 risposte)</a:t>
            </a:r>
          </a:p>
          <a:p>
            <a:pPr marL="1143000" lvl="2" indent="-228600" fontAlgn="ctr">
              <a:buFont typeface="Verdana" pitchFamily="34" charset="0"/>
              <a:buAutoNum type="arabicPeriod"/>
              <a:tabLst>
                <a:tab pos="355600" algn="l"/>
              </a:tabLst>
            </a:pPr>
            <a:r>
              <a:rPr lang="it-IT" sz="1000">
                <a:solidFill>
                  <a:schemeClr val="tx1"/>
                </a:solidFill>
                <a:latin typeface="Arial" charset="0"/>
                <a:ea typeface="Times New Roman" pitchFamily="18" charset="0"/>
                <a:cs typeface="Arial" charset="0"/>
              </a:rPr>
              <a:t>Gli orari di apertura dello sportello</a:t>
            </a:r>
          </a:p>
          <a:p>
            <a:pPr marL="1143000" lvl="2" indent="-228600" fontAlgn="ctr">
              <a:buFont typeface="Verdana" pitchFamily="34" charset="0"/>
              <a:buAutoNum type="arabicPeriod"/>
              <a:tabLst>
                <a:tab pos="355600" algn="l"/>
              </a:tabLst>
            </a:pPr>
            <a:r>
              <a:rPr lang="it-IT" sz="1000">
                <a:solidFill>
                  <a:schemeClr val="tx1"/>
                </a:solidFill>
                <a:latin typeface="Arial" charset="0"/>
                <a:ea typeface="Times New Roman" pitchFamily="18" charset="0"/>
                <a:cs typeface="Arial" charset="0"/>
              </a:rPr>
              <a:t>i tempi di attesa per parlare con l’operatore di sportello</a:t>
            </a:r>
          </a:p>
          <a:p>
            <a:pPr marL="1143000" lvl="2" indent="-228600" fontAlgn="ctr">
              <a:buFont typeface="Verdana" pitchFamily="34" charset="0"/>
              <a:buAutoNum type="arabicPeriod"/>
              <a:tabLst>
                <a:tab pos="355600" algn="l"/>
              </a:tabLst>
            </a:pPr>
            <a:r>
              <a:rPr lang="it-IT" sz="1000">
                <a:solidFill>
                  <a:schemeClr val="tx1"/>
                </a:solidFill>
                <a:latin typeface="Arial" charset="0"/>
                <a:ea typeface="Times New Roman" pitchFamily="18" charset="0"/>
                <a:cs typeface="Arial" charset="0"/>
              </a:rPr>
              <a:t>la competenza dell’operatore</a:t>
            </a:r>
          </a:p>
          <a:p>
            <a:pPr marL="1143000" lvl="2" indent="-228600" fontAlgn="ctr">
              <a:buFont typeface="Verdana" pitchFamily="34" charset="0"/>
              <a:buAutoNum type="arabicPeriod"/>
              <a:tabLst>
                <a:tab pos="355600" algn="l"/>
              </a:tabLst>
            </a:pPr>
            <a:r>
              <a:rPr lang="it-IT" sz="1000">
                <a:solidFill>
                  <a:schemeClr val="tx1"/>
                </a:solidFill>
                <a:latin typeface="Arial" charset="0"/>
                <a:ea typeface="Times New Roman" pitchFamily="18" charset="0"/>
                <a:cs typeface="Arial" charset="0"/>
              </a:rPr>
              <a:t>la cortesia dell’operatore </a:t>
            </a:r>
          </a:p>
          <a:p>
            <a:pPr marL="355600" indent="-355600" fontAlgn="ctr">
              <a:tabLst>
                <a:tab pos="355600" algn="l"/>
              </a:tabLst>
            </a:pPr>
            <a:endParaRPr lang="it-IT" sz="1000">
              <a:solidFill>
                <a:schemeClr val="tx1"/>
              </a:solidFill>
              <a:latin typeface="Arial" charset="0"/>
              <a:ea typeface="Times New Roman" pitchFamily="18" charset="0"/>
              <a:cs typeface="Arial" charset="0"/>
            </a:endParaRPr>
          </a:p>
          <a:p>
            <a:pPr marL="355600" indent="-355600" eaLnBrk="0" hangingPunct="0">
              <a:spcBef>
                <a:spcPct val="20000"/>
              </a:spcBef>
              <a:tabLst>
                <a:tab pos="355600" algn="l"/>
              </a:tabLst>
            </a:pPr>
            <a:r>
              <a:rPr lang="it-IT" sz="1000">
                <a:solidFill>
                  <a:schemeClr val="tx1"/>
                </a:solidFill>
                <a:latin typeface="Arial" charset="0"/>
                <a:cs typeface="Arial" charset="0"/>
              </a:rPr>
              <a:t>B.3.	Considerando complessivamente il servizio ricevuto presso lo sportello che voto da ad Acquedotto del Fiora su una scala da 1 a 10, dove 1 è il minimo e 10 è il massimo? </a:t>
            </a:r>
          </a:p>
          <a:p>
            <a:pPr marL="355600" indent="-355600" eaLnBrk="0" hangingPunct="0">
              <a:spcBef>
                <a:spcPct val="20000"/>
              </a:spcBef>
              <a:tabLst>
                <a:tab pos="355600" algn="l"/>
              </a:tabLst>
            </a:pPr>
            <a:endParaRPr lang="it-IT" sz="1000">
              <a:solidFill>
                <a:schemeClr val="tx1"/>
              </a:solidFill>
              <a:latin typeface="Arial" charset="0"/>
              <a:cs typeface="Arial" charset="0"/>
            </a:endParaRPr>
          </a:p>
          <a:p>
            <a:pPr marL="355600" indent="-355600" eaLnBrk="0" hangingPunct="0">
              <a:spcBef>
                <a:spcPct val="20000"/>
              </a:spcBef>
              <a:tabLst>
                <a:tab pos="355600" algn="l"/>
              </a:tabLst>
            </a:pPr>
            <a:r>
              <a:rPr lang="it-IT" sz="1000">
                <a:solidFill>
                  <a:schemeClr val="tx1"/>
                </a:solidFill>
                <a:latin typeface="Arial" charset="0"/>
                <a:cs typeface="Arial" charset="0"/>
              </a:rPr>
              <a:t>B.4.	Sempre considerando gli aspetti relativi al contatto allo sportello, ritiene che il servizio…</a:t>
            </a:r>
          </a:p>
          <a:p>
            <a:pPr marL="355600" indent="-355600" eaLnBrk="0" hangingPunct="0">
              <a:spcBef>
                <a:spcPct val="20000"/>
              </a:spcBef>
              <a:tabLst>
                <a:tab pos="355600" algn="l"/>
              </a:tabLst>
            </a:pPr>
            <a:r>
              <a:rPr lang="it-IT" sz="1000">
                <a:solidFill>
                  <a:schemeClr val="tx1"/>
                </a:solidFill>
                <a:latin typeface="Arial" charset="0"/>
                <a:cs typeface="Arial" charset="0"/>
              </a:rPr>
              <a:t>	[1] delude le sue aspettative</a:t>
            </a:r>
          </a:p>
          <a:p>
            <a:pPr marL="355600" indent="-355600" eaLnBrk="0" hangingPunct="0">
              <a:spcBef>
                <a:spcPct val="20000"/>
              </a:spcBef>
              <a:tabLst>
                <a:tab pos="355600" algn="l"/>
              </a:tabLst>
            </a:pPr>
            <a:r>
              <a:rPr lang="it-IT" sz="1000">
                <a:solidFill>
                  <a:schemeClr val="tx1"/>
                </a:solidFill>
                <a:latin typeface="Arial" charset="0"/>
                <a:cs typeface="Arial" charset="0"/>
              </a:rPr>
              <a:t>	[2] è in linea con le sue aspettative</a:t>
            </a:r>
          </a:p>
          <a:p>
            <a:pPr marL="355600" indent="-355600" eaLnBrk="0" hangingPunct="0">
              <a:spcBef>
                <a:spcPct val="20000"/>
              </a:spcBef>
              <a:tabLst>
                <a:tab pos="355600" algn="l"/>
              </a:tabLst>
            </a:pPr>
            <a:r>
              <a:rPr lang="it-IT" sz="1000">
                <a:solidFill>
                  <a:schemeClr val="tx1"/>
                </a:solidFill>
                <a:latin typeface="Arial" charset="0"/>
                <a:cs typeface="Arial" charset="0"/>
              </a:rPr>
              <a:t>	[3] supera le sue aspettative</a:t>
            </a:r>
          </a:p>
          <a:p>
            <a:pPr marL="355600" indent="-355600" fontAlgn="ctr">
              <a:tabLst>
                <a:tab pos="355600" algn="l"/>
              </a:tabLst>
            </a:pPr>
            <a:endParaRPr lang="it-IT" sz="1000">
              <a:solidFill>
                <a:schemeClr val="tx1"/>
              </a:solidFill>
              <a:latin typeface="Arial" charset="0"/>
              <a:cs typeface="Times New Roman" pitchFamily="18" charset="0"/>
            </a:endParaRPr>
          </a:p>
        </p:txBody>
      </p:sp>
      <p:graphicFrame>
        <p:nvGraphicFramePr>
          <p:cNvPr id="426093" name="Group 109"/>
          <p:cNvGraphicFramePr>
            <a:graphicFrameLocks noGrp="1"/>
          </p:cNvGraphicFramePr>
          <p:nvPr/>
        </p:nvGraphicFramePr>
        <p:xfrm>
          <a:off x="1835150" y="1412875"/>
          <a:ext cx="5903913" cy="1804988"/>
        </p:xfrm>
        <a:graphic>
          <a:graphicData uri="http://schemas.openxmlformats.org/drawingml/2006/table">
            <a:tbl>
              <a:tblPr/>
              <a:tblGrid>
                <a:gridCol w="4534842"/>
                <a:gridCol w="1368152"/>
              </a:tblGrid>
              <a:tr h="500066">
                <a:tc>
                  <a:txBody>
                    <a:bodyPr/>
                    <a:lstStyle/>
                    <a:p>
                      <a:pPr marL="0" marR="0" lvl="0" indent="0" algn="ctr" defTabSz="914400" rtl="0" eaLnBrk="0" fontAlgn="base" latinLnBrk="0" hangingPunct="0">
                        <a:lnSpc>
                          <a:spcPct val="100000"/>
                        </a:lnSpc>
                        <a:spcBef>
                          <a:spcPct val="0"/>
                        </a:spcBef>
                        <a:spcAft>
                          <a:spcPct val="0"/>
                        </a:spcAft>
                        <a:buClr>
                          <a:srgbClr val="000000"/>
                        </a:buClr>
                        <a:buSzTx/>
                        <a:buFont typeface="Times" pitchFamily="18" charset="0"/>
                        <a:buNone/>
                        <a:tabLst/>
                      </a:pPr>
                      <a:r>
                        <a:rPr kumimoji="0" lang="it-IT" sz="1000" b="1" i="0" u="none" strike="noStrike" cap="none" normalizeH="0" baseline="0" dirty="0" smtClean="0">
                          <a:ln>
                            <a:noFill/>
                          </a:ln>
                          <a:solidFill>
                            <a:schemeClr val="tx1"/>
                          </a:solidFill>
                          <a:effectLst/>
                          <a:latin typeface="Arial" pitchFamily="34" charset="0"/>
                          <a:ea typeface="Times New Roman" pitchFamily="18" charset="0"/>
                          <a:cs typeface="Verdana" pitchFamily="34" charset="0"/>
                        </a:rPr>
                        <a:t>Aspetti del servizio fornito allo sportello</a:t>
                      </a:r>
                    </a:p>
                    <a:p>
                      <a:pPr marL="0" marR="0" lvl="0" indent="0" algn="ctr" defTabSz="914400" rtl="0" eaLnBrk="0" fontAlgn="base" latinLnBrk="0" hangingPunct="0">
                        <a:lnSpc>
                          <a:spcPct val="100000"/>
                        </a:lnSpc>
                        <a:spcBef>
                          <a:spcPct val="0"/>
                        </a:spcBef>
                        <a:spcAft>
                          <a:spcPct val="0"/>
                        </a:spcAft>
                        <a:buClr>
                          <a:srgbClr val="000000"/>
                        </a:buClr>
                        <a:buSzTx/>
                        <a:buFont typeface="Times" pitchFamily="18" charset="0"/>
                        <a:buNone/>
                        <a:tabLst/>
                      </a:pPr>
                      <a:r>
                        <a:rPr kumimoji="0" lang="it-IT" sz="1000" b="1" i="1" u="none" strike="noStrike" cap="none" normalizeH="0" baseline="0" dirty="0" smtClean="0">
                          <a:ln>
                            <a:noFill/>
                          </a:ln>
                          <a:solidFill>
                            <a:schemeClr val="tx1"/>
                          </a:solidFill>
                          <a:effectLst/>
                          <a:latin typeface="Arial" pitchFamily="34" charset="0"/>
                          <a:ea typeface="Times New Roman" pitchFamily="18" charset="0"/>
                          <a:cs typeface="Verdana" pitchFamily="34" charset="0"/>
                        </a:rPr>
                        <a:t>(leggere gli aspetti con rotazione)</a:t>
                      </a:r>
                      <a:endParaRPr kumimoji="0" lang="it-IT" sz="1400" b="1" i="0" u="none" strike="noStrike" cap="none" normalizeH="0" baseline="0" dirty="0" smtClean="0">
                        <a:ln>
                          <a:noFill/>
                        </a:ln>
                        <a:solidFill>
                          <a:schemeClr val="tx1"/>
                        </a:solidFill>
                        <a:effectLst/>
                        <a:latin typeface="Arial" pitchFamily="34" charset="0"/>
                        <a:ea typeface="Times New Roman" pitchFamily="18" charset="0"/>
                        <a:cs typeface="Lucida Sans Unicode" pitchFamily="34"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rgbClr val="000000"/>
                        </a:buClr>
                        <a:buSzTx/>
                        <a:buFont typeface="Times" pitchFamily="18" charset="0"/>
                        <a:buNone/>
                        <a:tabLst/>
                      </a:pPr>
                      <a:r>
                        <a:rPr kumimoji="0" lang="it-IT" sz="1000" b="1" i="0" u="none" strike="noStrike" cap="none" normalizeH="0" baseline="0" dirty="0" smtClean="0">
                          <a:ln>
                            <a:noFill/>
                          </a:ln>
                          <a:solidFill>
                            <a:schemeClr val="tx1"/>
                          </a:solidFill>
                          <a:effectLst/>
                          <a:latin typeface="Arial" pitchFamily="34" charset="0"/>
                          <a:ea typeface="Times New Roman" pitchFamily="18" charset="0"/>
                          <a:cs typeface="Verdana" pitchFamily="34" charset="0"/>
                        </a:rPr>
                        <a:t>Quanto è stato soddisfatto </a:t>
                      </a:r>
                      <a:r>
                        <a:rPr kumimoji="0" lang="it-IT" sz="1000" b="1" i="0" u="none" strike="noStrike" cap="none" normalizeH="0" baseline="0" dirty="0" err="1" smtClean="0">
                          <a:ln>
                            <a:noFill/>
                          </a:ln>
                          <a:solidFill>
                            <a:schemeClr val="tx1"/>
                          </a:solidFill>
                          <a:effectLst/>
                          <a:latin typeface="Arial" pitchFamily="34" charset="0"/>
                          <a:ea typeface="Times New Roman" pitchFamily="18" charset="0"/>
                          <a:cs typeface="Verdana" pitchFamily="34" charset="0"/>
                        </a:rPr>
                        <a:t>di…</a:t>
                      </a:r>
                      <a:r>
                        <a:rPr kumimoji="0" lang="it-IT" sz="1000" b="1" i="0" u="none" strike="noStrike" cap="none" normalizeH="0" baseline="0" dirty="0" smtClean="0">
                          <a:ln>
                            <a:noFill/>
                          </a:ln>
                          <a:solidFill>
                            <a:schemeClr val="tx1"/>
                          </a:solidFill>
                          <a:effectLst/>
                          <a:latin typeface="Arial" pitchFamily="34" charset="0"/>
                          <a:ea typeface="Times New Roman" pitchFamily="18" charset="0"/>
                          <a:cs typeface="Verdana" pitchFamily="34" charset="0"/>
                        </a:rPr>
                        <a:t>. ?</a:t>
                      </a:r>
                      <a:endParaRPr kumimoji="0" lang="it-IT" sz="1400" b="1" i="0" u="none" strike="noStrike" cap="none" normalizeH="0" baseline="0" dirty="0" smtClean="0">
                        <a:ln>
                          <a:noFill/>
                        </a:ln>
                        <a:solidFill>
                          <a:schemeClr val="tx1"/>
                        </a:solidFill>
                        <a:effectLst/>
                        <a:latin typeface="Arial" pitchFamily="34" charset="0"/>
                        <a:ea typeface="Times New Roman" pitchFamily="18" charset="0"/>
                        <a:cs typeface="Lucida Sans Unicode" pitchFamily="34"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6222">
                <a:tc>
                  <a:txBody>
                    <a:bodyPr/>
                    <a:lstStyle/>
                    <a:p>
                      <a:pPr algn="l">
                        <a:spcAft>
                          <a:spcPts val="0"/>
                        </a:spcAft>
                      </a:pPr>
                      <a:r>
                        <a:rPr lang="it-IT" sz="1000" dirty="0">
                          <a:latin typeface="Arial" pitchFamily="34" charset="0"/>
                          <a:ea typeface="Times New Roman"/>
                          <a:cs typeface="Arial" pitchFamily="34" charset="0"/>
                        </a:rPr>
                        <a:t>Gli orari di apertura dello sportello</a:t>
                      </a: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20000"/>
                        </a:lnSpc>
                        <a:spcBef>
                          <a:spcPct val="20000"/>
                        </a:spcBef>
                        <a:spcAft>
                          <a:spcPct val="0"/>
                        </a:spcAft>
                        <a:buClrTx/>
                        <a:buSzTx/>
                        <a:buFontTx/>
                        <a:buNone/>
                        <a:tabLst/>
                      </a:pPr>
                      <a:endParaRPr kumimoji="0" lang="it-IT" sz="1200" b="0" i="0" u="none" strike="noStrike" cap="none" normalizeH="0" baseline="0" smtClean="0">
                        <a:ln>
                          <a:noFill/>
                        </a:ln>
                        <a:solidFill>
                          <a:schemeClr val="tx1"/>
                        </a:solidFill>
                        <a:effectLst/>
                        <a:latin typeface="Arial" pitchFamily="34" charset="0"/>
                        <a:cs typeface="Arial" pitchFamily="34"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6222">
                <a:tc>
                  <a:txBody>
                    <a:bodyPr/>
                    <a:lstStyle/>
                    <a:p>
                      <a:pPr algn="l">
                        <a:spcAft>
                          <a:spcPts val="0"/>
                        </a:spcAft>
                      </a:pPr>
                      <a:r>
                        <a:rPr lang="it-IT" sz="1000" dirty="0">
                          <a:latin typeface="Arial" pitchFamily="34" charset="0"/>
                          <a:ea typeface="Times New Roman"/>
                          <a:cs typeface="Arial" pitchFamily="34" charset="0"/>
                        </a:rPr>
                        <a:t>i tempi di attesa per parlare con l’operatore di sportello</a:t>
                      </a: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20000"/>
                        </a:lnSpc>
                        <a:spcBef>
                          <a:spcPct val="20000"/>
                        </a:spcBef>
                        <a:spcAft>
                          <a:spcPct val="0"/>
                        </a:spcAft>
                        <a:buClrTx/>
                        <a:buSzTx/>
                        <a:buFontTx/>
                        <a:buNone/>
                        <a:tabLst/>
                      </a:pPr>
                      <a:endParaRPr kumimoji="0" lang="it-IT" sz="1200" b="0" i="0" u="none" strike="noStrike" cap="none" normalizeH="0" baseline="0" smtClean="0">
                        <a:ln>
                          <a:noFill/>
                        </a:ln>
                        <a:solidFill>
                          <a:schemeClr val="tx1"/>
                        </a:solidFill>
                        <a:effectLst/>
                        <a:latin typeface="Arial" pitchFamily="34" charset="0"/>
                        <a:cs typeface="Arial" pitchFamily="34"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6222">
                <a:tc>
                  <a:txBody>
                    <a:bodyPr/>
                    <a:lstStyle/>
                    <a:p>
                      <a:pPr algn="l">
                        <a:spcAft>
                          <a:spcPts val="0"/>
                        </a:spcAft>
                      </a:pPr>
                      <a:r>
                        <a:rPr lang="it-IT" sz="1000" dirty="0">
                          <a:latin typeface="Arial" pitchFamily="34" charset="0"/>
                          <a:ea typeface="Times New Roman"/>
                          <a:cs typeface="Arial" pitchFamily="34" charset="0"/>
                        </a:rPr>
                        <a:t>la competenza dell’operatore</a:t>
                      </a: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20000"/>
                        </a:lnSpc>
                        <a:spcBef>
                          <a:spcPct val="20000"/>
                        </a:spcBef>
                        <a:spcAft>
                          <a:spcPct val="0"/>
                        </a:spcAft>
                        <a:buClrTx/>
                        <a:buSzTx/>
                        <a:buFontTx/>
                        <a:buNone/>
                        <a:tabLst/>
                      </a:pPr>
                      <a:endParaRPr kumimoji="0" lang="it-IT" sz="1200" b="0" i="0" u="none" strike="noStrike" cap="none" normalizeH="0" baseline="0" dirty="0" smtClean="0">
                        <a:ln>
                          <a:noFill/>
                        </a:ln>
                        <a:solidFill>
                          <a:schemeClr val="tx1"/>
                        </a:solidFill>
                        <a:effectLst/>
                        <a:latin typeface="Arial" pitchFamily="34" charset="0"/>
                        <a:cs typeface="Arial" pitchFamily="34"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6222">
                <a:tc>
                  <a:txBody>
                    <a:bodyPr/>
                    <a:lstStyle/>
                    <a:p>
                      <a:pPr algn="l">
                        <a:spcAft>
                          <a:spcPts val="0"/>
                        </a:spcAft>
                      </a:pPr>
                      <a:r>
                        <a:rPr lang="it-IT" sz="1000" dirty="0">
                          <a:latin typeface="Arial" pitchFamily="34" charset="0"/>
                          <a:ea typeface="Times New Roman"/>
                          <a:cs typeface="Arial" pitchFamily="34" charset="0"/>
                        </a:rPr>
                        <a:t>la cortesia dell’operatore </a:t>
                      </a: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20000"/>
                        </a:lnSpc>
                        <a:spcBef>
                          <a:spcPct val="20000"/>
                        </a:spcBef>
                        <a:spcAft>
                          <a:spcPct val="0"/>
                        </a:spcAft>
                        <a:buClrTx/>
                        <a:buSzTx/>
                        <a:buFontTx/>
                        <a:buNone/>
                        <a:tabLst/>
                      </a:pPr>
                      <a:endParaRPr kumimoji="0" lang="it-IT" sz="1200" b="0" i="0" u="none" strike="noStrike" cap="none" normalizeH="0" baseline="0" dirty="0" smtClean="0">
                        <a:ln>
                          <a:noFill/>
                        </a:ln>
                        <a:solidFill>
                          <a:schemeClr val="tx1"/>
                        </a:solidFill>
                        <a:effectLst/>
                        <a:latin typeface="Arial" pitchFamily="34" charset="0"/>
                        <a:cs typeface="Arial" pitchFamily="34"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94262" name="Rettangolo 2"/>
          <p:cNvSpPr>
            <a:spLocks noChangeArrowheads="1"/>
          </p:cNvSpPr>
          <p:nvPr/>
        </p:nvSpPr>
        <p:spPr bwMode="auto">
          <a:xfrm>
            <a:off x="714375" y="142875"/>
            <a:ext cx="8286750" cy="276225"/>
          </a:xfrm>
          <a:prstGeom prst="rect">
            <a:avLst/>
          </a:prstGeom>
          <a:noFill/>
          <a:ln w="9525">
            <a:noFill/>
            <a:miter lim="800000"/>
            <a:headEnd/>
            <a:tailEnd/>
          </a:ln>
        </p:spPr>
        <p:txBody>
          <a:bodyPr>
            <a:spAutoFit/>
          </a:bodyPr>
          <a:lstStyle/>
          <a:p>
            <a:pPr algn="ctr">
              <a:buClr>
                <a:srgbClr val="000000"/>
              </a:buClr>
              <a:buSzPct val="100000"/>
              <a:buFont typeface="Times" pitchFamily="18" charset="0"/>
              <a:buNone/>
            </a:pPr>
            <a:r>
              <a:rPr lang="it-IT" sz="1200" b="1">
                <a:solidFill>
                  <a:schemeClr val="tx1"/>
                </a:solidFill>
                <a:latin typeface="Arial" charset="0"/>
                <a:cs typeface="Arial" charset="0"/>
              </a:rPr>
              <a:t>QUESTIONARIO CALL BACK SPORTELLO</a:t>
            </a:r>
            <a:endParaRPr lang="it-IT" sz="1200">
              <a:solidFill>
                <a:schemeClr val="tx1"/>
              </a:solidFill>
              <a:latin typeface="Arial" charset="0"/>
              <a:cs typeface="Arial" charset="0"/>
            </a:endParaRPr>
          </a:p>
        </p:txBody>
      </p:sp>
    </p:spTree>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5" name="Rectangle 2"/>
          <p:cNvSpPr>
            <a:spLocks noChangeArrowheads="1"/>
          </p:cNvSpPr>
          <p:nvPr/>
        </p:nvSpPr>
        <p:spPr bwMode="auto">
          <a:xfrm>
            <a:off x="709613" y="428625"/>
            <a:ext cx="8221662" cy="5737225"/>
          </a:xfrm>
          <a:prstGeom prst="rect">
            <a:avLst/>
          </a:prstGeom>
          <a:noFill/>
          <a:ln w="9525">
            <a:noFill/>
            <a:miter lim="800000"/>
            <a:headEnd/>
            <a:tailEnd/>
          </a:ln>
        </p:spPr>
        <p:txBody>
          <a:bodyPr/>
          <a:lstStyle/>
          <a:p>
            <a:pPr marL="355600" indent="-355600" eaLnBrk="0" hangingPunct="0">
              <a:spcBef>
                <a:spcPct val="20000"/>
              </a:spcBef>
              <a:tabLst>
                <a:tab pos="355600" algn="l"/>
              </a:tabLst>
            </a:pPr>
            <a:endParaRPr lang="it-IT" sz="1000" b="1">
              <a:solidFill>
                <a:schemeClr val="tx1"/>
              </a:solidFill>
              <a:latin typeface="Arial" charset="0"/>
              <a:cs typeface="Arial" charset="0"/>
            </a:endParaRPr>
          </a:p>
          <a:p>
            <a:pPr marL="355600" indent="-355600" eaLnBrk="0" hangingPunct="0">
              <a:spcBef>
                <a:spcPct val="20000"/>
              </a:spcBef>
              <a:tabLst>
                <a:tab pos="355600" algn="l"/>
              </a:tabLst>
            </a:pPr>
            <a:r>
              <a:rPr lang="it-IT" sz="1000" b="1">
                <a:solidFill>
                  <a:schemeClr val="tx1"/>
                </a:solidFill>
                <a:latin typeface="Arial" charset="0"/>
                <a:cs typeface="Arial" charset="0"/>
              </a:rPr>
              <a:t>SEZIONE C - ESPERIENZA PRECEDENTE</a:t>
            </a:r>
            <a:endParaRPr lang="it-IT" sz="1000">
              <a:solidFill>
                <a:schemeClr val="tx1"/>
              </a:solidFill>
              <a:latin typeface="Arial" charset="0"/>
              <a:cs typeface="Arial" charset="0"/>
            </a:endParaRPr>
          </a:p>
          <a:p>
            <a:pPr marL="355600" indent="-355600" eaLnBrk="0" hangingPunct="0">
              <a:spcBef>
                <a:spcPct val="20000"/>
              </a:spcBef>
              <a:tabLst>
                <a:tab pos="355600" algn="l"/>
              </a:tabLst>
            </a:pPr>
            <a:r>
              <a:rPr lang="it-IT" sz="1000">
                <a:solidFill>
                  <a:schemeClr val="tx1"/>
                </a:solidFill>
                <a:latin typeface="Arial" charset="0"/>
                <a:cs typeface="Arial" charset="0"/>
              </a:rPr>
              <a:t>Ora vorrei farle qualche domanda su ciò che è avvenuto prima dell’esperienza allo sportello di cui abbiamo appena parlato.</a:t>
            </a:r>
          </a:p>
          <a:p>
            <a:pPr marL="355600" indent="-355600" eaLnBrk="0" hangingPunct="0">
              <a:spcBef>
                <a:spcPct val="20000"/>
              </a:spcBef>
              <a:tabLst>
                <a:tab pos="355600" algn="l"/>
              </a:tabLst>
            </a:pPr>
            <a:r>
              <a:rPr lang="it-IT" sz="1000">
                <a:solidFill>
                  <a:schemeClr val="tx1"/>
                </a:solidFill>
                <a:latin typeface="Arial" charset="0"/>
                <a:cs typeface="Arial" charset="0"/>
              </a:rPr>
              <a:t>C.1. Relativamente a &lt;inserire motivo dom. A.1&gt;, la visita allo sportello di cui abbiamo appena parlato era la prima o si era trattato di una visita successiva ad altre? &lt;AMMESSO NON SA&gt;</a:t>
            </a:r>
          </a:p>
          <a:p>
            <a:pPr marL="355600" indent="-355600" eaLnBrk="0" hangingPunct="0">
              <a:spcBef>
                <a:spcPct val="20000"/>
              </a:spcBef>
              <a:tabLst>
                <a:tab pos="355600" algn="l"/>
              </a:tabLst>
            </a:pPr>
            <a:r>
              <a:rPr lang="it-IT" sz="1000">
                <a:solidFill>
                  <a:schemeClr val="tx1"/>
                </a:solidFill>
                <a:latin typeface="Arial" charset="0"/>
                <a:cs typeface="Arial" charset="0"/>
              </a:rPr>
              <a:t>	[ 1] Prima visita allo sportello</a:t>
            </a:r>
          </a:p>
          <a:p>
            <a:pPr marL="355600" indent="-355600" eaLnBrk="0" hangingPunct="0">
              <a:spcBef>
                <a:spcPct val="20000"/>
              </a:spcBef>
              <a:tabLst>
                <a:tab pos="355600" algn="l"/>
              </a:tabLst>
            </a:pPr>
            <a:r>
              <a:rPr lang="it-IT" sz="1000">
                <a:solidFill>
                  <a:schemeClr val="tx1"/>
                </a:solidFill>
                <a:latin typeface="Arial" charset="0"/>
                <a:cs typeface="Arial" charset="0"/>
              </a:rPr>
              <a:t>	[ 2] Visita successiva ad altre sempre allo sportello</a:t>
            </a:r>
          </a:p>
          <a:p>
            <a:pPr marL="355600" indent="-355600" eaLnBrk="0" hangingPunct="0">
              <a:spcBef>
                <a:spcPct val="20000"/>
              </a:spcBef>
              <a:tabLst>
                <a:tab pos="355600" algn="l"/>
              </a:tabLst>
            </a:pPr>
            <a:endParaRPr lang="it-IT" sz="1000">
              <a:solidFill>
                <a:schemeClr val="tx1"/>
              </a:solidFill>
              <a:latin typeface="Arial" charset="0"/>
              <a:cs typeface="Arial" charset="0"/>
            </a:endParaRPr>
          </a:p>
          <a:p>
            <a:pPr marL="355600" indent="-355600" eaLnBrk="0" hangingPunct="0">
              <a:spcBef>
                <a:spcPct val="20000"/>
              </a:spcBef>
              <a:tabLst>
                <a:tab pos="355600" algn="l"/>
              </a:tabLst>
            </a:pPr>
            <a:r>
              <a:rPr lang="it-IT" sz="1000">
                <a:solidFill>
                  <a:schemeClr val="tx1"/>
                </a:solidFill>
                <a:latin typeface="Arial" charset="0"/>
                <a:cs typeface="Arial" charset="0"/>
              </a:rPr>
              <a:t>C.2. &lt; Se Dom. C.1 =2 &gt; Quante altre volte si era già recato allo sportello per concludere la stessa pratica?</a:t>
            </a:r>
          </a:p>
          <a:p>
            <a:pPr marL="355600" indent="-355600" eaLnBrk="0" hangingPunct="0">
              <a:spcBef>
                <a:spcPct val="20000"/>
              </a:spcBef>
              <a:tabLst>
                <a:tab pos="355600" algn="l"/>
              </a:tabLst>
            </a:pPr>
            <a:r>
              <a:rPr lang="it-IT" sz="1000">
                <a:solidFill>
                  <a:schemeClr val="tx1"/>
                </a:solidFill>
                <a:latin typeface="Arial" charset="0"/>
                <a:cs typeface="Arial" charset="0"/>
              </a:rPr>
              <a:t>	[ 1] una </a:t>
            </a:r>
          </a:p>
          <a:p>
            <a:pPr marL="355600" indent="-355600" eaLnBrk="0" hangingPunct="0">
              <a:spcBef>
                <a:spcPct val="20000"/>
              </a:spcBef>
              <a:tabLst>
                <a:tab pos="355600" algn="l"/>
              </a:tabLst>
            </a:pPr>
            <a:r>
              <a:rPr lang="it-IT" sz="1000">
                <a:solidFill>
                  <a:schemeClr val="tx1"/>
                </a:solidFill>
                <a:latin typeface="Arial" charset="0"/>
                <a:cs typeface="Arial" charset="0"/>
              </a:rPr>
              <a:t>	[ 2] due</a:t>
            </a:r>
          </a:p>
          <a:p>
            <a:pPr marL="355600" indent="-355600" eaLnBrk="0" hangingPunct="0">
              <a:spcBef>
                <a:spcPct val="20000"/>
              </a:spcBef>
              <a:tabLst>
                <a:tab pos="355600" algn="l"/>
              </a:tabLst>
            </a:pPr>
            <a:r>
              <a:rPr lang="it-IT" sz="1000">
                <a:solidFill>
                  <a:schemeClr val="tx1"/>
                </a:solidFill>
                <a:latin typeface="Arial" charset="0"/>
                <a:cs typeface="Arial" charset="0"/>
              </a:rPr>
              <a:t>	[ 3] oltre due </a:t>
            </a:r>
          </a:p>
          <a:p>
            <a:pPr marL="355600" indent="-355600" eaLnBrk="0" hangingPunct="0">
              <a:spcBef>
                <a:spcPct val="20000"/>
              </a:spcBef>
              <a:tabLst>
                <a:tab pos="355600" algn="l"/>
              </a:tabLst>
            </a:pPr>
            <a:r>
              <a:rPr lang="it-IT" sz="1000">
                <a:solidFill>
                  <a:schemeClr val="tx1"/>
                </a:solidFill>
                <a:latin typeface="Arial" charset="0"/>
                <a:cs typeface="Arial" charset="0"/>
              </a:rPr>
              <a:t>	[ 4] Non ricorda</a:t>
            </a:r>
          </a:p>
          <a:p>
            <a:pPr marL="355600" indent="-355600" eaLnBrk="0" hangingPunct="0">
              <a:spcBef>
                <a:spcPct val="20000"/>
              </a:spcBef>
              <a:tabLst>
                <a:tab pos="355600" algn="l"/>
              </a:tabLst>
            </a:pPr>
            <a:endParaRPr lang="it-IT" sz="1000">
              <a:solidFill>
                <a:schemeClr val="tx1"/>
              </a:solidFill>
              <a:latin typeface="Arial" charset="0"/>
              <a:cs typeface="Arial" charset="0"/>
            </a:endParaRPr>
          </a:p>
          <a:p>
            <a:pPr marL="355600" indent="-355600" eaLnBrk="0" hangingPunct="0">
              <a:spcBef>
                <a:spcPct val="20000"/>
              </a:spcBef>
              <a:tabLst>
                <a:tab pos="355600" algn="l"/>
              </a:tabLst>
            </a:pPr>
            <a:r>
              <a:rPr lang="it-IT" sz="1000">
                <a:solidFill>
                  <a:schemeClr val="tx1"/>
                </a:solidFill>
                <a:latin typeface="Arial" charset="0"/>
                <a:cs typeface="Arial" charset="0"/>
              </a:rPr>
              <a:t>C.3. &lt; A TUTTI &gt; Oltre a recarsi presso gli sportelli, ha utilizzato qualche altro canale di contatto per lo stesso specifico motivo?</a:t>
            </a:r>
          </a:p>
          <a:p>
            <a:pPr marL="355600" indent="-355600" eaLnBrk="0" hangingPunct="0">
              <a:spcBef>
                <a:spcPct val="20000"/>
              </a:spcBef>
              <a:tabLst>
                <a:tab pos="355600" algn="l"/>
              </a:tabLst>
            </a:pPr>
            <a:r>
              <a:rPr lang="it-IT" sz="1000">
                <a:solidFill>
                  <a:schemeClr val="tx1"/>
                </a:solidFill>
                <a:latin typeface="Arial" charset="0"/>
                <a:cs typeface="Arial" charset="0"/>
              </a:rPr>
              <a:t>	[ 1] Si	 [ 2] No</a:t>
            </a:r>
          </a:p>
          <a:p>
            <a:pPr marL="355600" indent="-355600" eaLnBrk="0" hangingPunct="0">
              <a:spcBef>
                <a:spcPct val="20000"/>
              </a:spcBef>
              <a:tabLst>
                <a:tab pos="355600" algn="l"/>
              </a:tabLst>
            </a:pPr>
            <a:r>
              <a:rPr lang="it-IT" sz="1000">
                <a:solidFill>
                  <a:schemeClr val="tx1"/>
                </a:solidFill>
                <a:latin typeface="Arial" charset="0"/>
                <a:cs typeface="Arial" charset="0"/>
              </a:rPr>
              <a:t>	</a:t>
            </a:r>
          </a:p>
          <a:p>
            <a:pPr marL="355600" indent="-355600" eaLnBrk="0" hangingPunct="0">
              <a:spcBef>
                <a:spcPct val="20000"/>
              </a:spcBef>
              <a:tabLst>
                <a:tab pos="355600" algn="l"/>
              </a:tabLst>
            </a:pPr>
            <a:r>
              <a:rPr lang="it-IT" sz="1000">
                <a:solidFill>
                  <a:schemeClr val="tx1"/>
                </a:solidFill>
                <a:latin typeface="Arial" charset="0"/>
                <a:cs typeface="Arial" charset="0"/>
              </a:rPr>
              <a:t>C.4  &lt; Se Dom. C.3 =[1] &gt; Quali tra questi? [LEGGERE] &lt;MULTIPLA; A ROTAZIONE; AMMESSO NON SA&gt; </a:t>
            </a:r>
          </a:p>
          <a:p>
            <a:pPr marL="355600" indent="-355600" eaLnBrk="0" hangingPunct="0">
              <a:spcBef>
                <a:spcPct val="20000"/>
              </a:spcBef>
              <a:tabLst>
                <a:tab pos="355600" algn="l"/>
              </a:tabLst>
            </a:pPr>
            <a:r>
              <a:rPr lang="it-IT" sz="1000">
                <a:solidFill>
                  <a:schemeClr val="tx1"/>
                </a:solidFill>
                <a:latin typeface="Arial" charset="0"/>
                <a:cs typeface="Arial" charset="0"/>
              </a:rPr>
              <a:t>	[ 1] Contatto telefonico al call cente</a:t>
            </a:r>
          </a:p>
          <a:p>
            <a:pPr marL="355600" indent="-355600" eaLnBrk="0" hangingPunct="0">
              <a:spcBef>
                <a:spcPct val="20000"/>
              </a:spcBef>
              <a:tabLst>
                <a:tab pos="355600" algn="l"/>
              </a:tabLst>
            </a:pPr>
            <a:r>
              <a:rPr lang="it-IT" sz="1000">
                <a:solidFill>
                  <a:schemeClr val="tx1"/>
                </a:solidFill>
                <a:latin typeface="Arial" charset="0"/>
                <a:cs typeface="Arial" charset="0"/>
              </a:rPr>
              <a:t>	[ 2] Invio di corrispondenza ([nota di brief: per posta, fax, e-mail invio e-mail )</a:t>
            </a:r>
          </a:p>
          <a:p>
            <a:pPr marL="355600" indent="-355600" eaLnBrk="0" hangingPunct="0">
              <a:spcBef>
                <a:spcPct val="20000"/>
              </a:spcBef>
              <a:tabLst>
                <a:tab pos="355600" algn="l"/>
              </a:tabLst>
            </a:pPr>
            <a:r>
              <a:rPr lang="it-IT" sz="1000">
                <a:solidFill>
                  <a:schemeClr val="tx1"/>
                </a:solidFill>
                <a:latin typeface="Arial" charset="0"/>
                <a:cs typeface="Arial" charset="0"/>
              </a:rPr>
              <a:t>	[ 3] sito web</a:t>
            </a:r>
          </a:p>
          <a:p>
            <a:pPr marL="355600" indent="-355600" eaLnBrk="0" hangingPunct="0">
              <a:spcBef>
                <a:spcPct val="20000"/>
              </a:spcBef>
              <a:tabLst>
                <a:tab pos="355600" algn="l"/>
              </a:tabLst>
            </a:pPr>
            <a:r>
              <a:rPr lang="it-IT" sz="1000">
                <a:solidFill>
                  <a:schemeClr val="tx1"/>
                </a:solidFill>
                <a:latin typeface="Arial" charset="0"/>
                <a:cs typeface="Arial" charset="0"/>
              </a:rPr>
              <a:t>	[ 4] contatto diretto/conoscenza personale con un dipendente Acquedotto del Fiora</a:t>
            </a:r>
          </a:p>
          <a:p>
            <a:pPr marL="355600" indent="-355600" eaLnBrk="0" hangingPunct="0">
              <a:spcBef>
                <a:spcPct val="20000"/>
              </a:spcBef>
              <a:tabLst>
                <a:tab pos="355600" algn="l"/>
              </a:tabLst>
            </a:pPr>
            <a:r>
              <a:rPr lang="it-IT" sz="1000">
                <a:solidFill>
                  <a:schemeClr val="tx1"/>
                </a:solidFill>
                <a:latin typeface="Arial" charset="0"/>
                <a:cs typeface="Arial" charset="0"/>
              </a:rPr>
              <a:t>	 [5] sportello comunale</a:t>
            </a:r>
          </a:p>
          <a:p>
            <a:pPr marL="355600" indent="-355600" eaLnBrk="0" hangingPunct="0">
              <a:spcBef>
                <a:spcPct val="20000"/>
              </a:spcBef>
              <a:tabLst>
                <a:tab pos="355600" algn="l"/>
              </a:tabLst>
            </a:pPr>
            <a:r>
              <a:rPr lang="it-IT" sz="1000">
                <a:solidFill>
                  <a:schemeClr val="tx1"/>
                </a:solidFill>
                <a:latin typeface="Arial" charset="0"/>
                <a:cs typeface="Arial" charset="0"/>
              </a:rPr>
              <a:t>	[ 6] altro (specificare)</a:t>
            </a:r>
          </a:p>
        </p:txBody>
      </p:sp>
      <p:sp>
        <p:nvSpPr>
          <p:cNvPr id="3" name="Rettangolo 2"/>
          <p:cNvSpPr/>
          <p:nvPr/>
        </p:nvSpPr>
        <p:spPr>
          <a:xfrm>
            <a:off x="714375" y="142875"/>
            <a:ext cx="8286750" cy="276225"/>
          </a:xfrm>
          <a:prstGeom prst="rect">
            <a:avLst/>
          </a:prstGeom>
        </p:spPr>
        <p:txBody>
          <a:bodyPr>
            <a:spAutoFit/>
          </a:bodyPr>
          <a:lstStyle/>
          <a:p>
            <a:pPr algn="ctr">
              <a:buClr>
                <a:srgbClr val="000000"/>
              </a:buClr>
              <a:buSzPct val="100000"/>
              <a:buFont typeface="Times" pitchFamily="18" charset="0"/>
              <a:buNone/>
              <a:defRPr/>
            </a:pPr>
            <a:r>
              <a:rPr lang="it-IT" sz="1200" b="1" dirty="0">
                <a:solidFill>
                  <a:schemeClr val="tx1"/>
                </a:solidFill>
                <a:latin typeface="+mn-lt"/>
              </a:rPr>
              <a:t>QUESTIONARIO CALL BACK SPORTELLO</a:t>
            </a:r>
            <a:endParaRPr lang="it-IT" sz="1200" dirty="0">
              <a:solidFill>
                <a:schemeClr val="tx1"/>
              </a:solidFill>
              <a:latin typeface="+mn-lt"/>
            </a:endParaRPr>
          </a:p>
        </p:txBody>
      </p:sp>
    </p:spTree>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5" name="Rectangle 2"/>
          <p:cNvSpPr>
            <a:spLocks noChangeArrowheads="1"/>
          </p:cNvSpPr>
          <p:nvPr/>
        </p:nvSpPr>
        <p:spPr bwMode="auto">
          <a:xfrm>
            <a:off x="857250" y="463550"/>
            <a:ext cx="8072438" cy="5608638"/>
          </a:xfrm>
          <a:prstGeom prst="rect">
            <a:avLst/>
          </a:prstGeom>
          <a:noFill/>
          <a:ln w="9525">
            <a:noFill/>
            <a:miter lim="800000"/>
            <a:headEnd/>
            <a:tailEnd/>
          </a:ln>
        </p:spPr>
        <p:txBody>
          <a:bodyPr/>
          <a:lstStyle/>
          <a:p>
            <a:pPr marL="355600" indent="-355600" eaLnBrk="0" hangingPunct="0">
              <a:spcBef>
                <a:spcPct val="20000"/>
              </a:spcBef>
              <a:tabLst>
                <a:tab pos="355600" algn="l"/>
              </a:tabLst>
              <a:defRPr/>
            </a:pPr>
            <a:r>
              <a:rPr lang="it-IT" sz="1000" dirty="0">
                <a:solidFill>
                  <a:schemeClr val="tx1"/>
                </a:solidFill>
                <a:latin typeface="Arial" charset="0"/>
                <a:cs typeface="Arial" charset="0"/>
              </a:rPr>
              <a:t>&lt; Se Dom. C.3 =[1] OPPURE C.1= [2].&gt; </a:t>
            </a:r>
          </a:p>
          <a:p>
            <a:pPr marL="355600" indent="-355600" eaLnBrk="0" hangingPunct="0">
              <a:spcBef>
                <a:spcPct val="20000"/>
              </a:spcBef>
              <a:tabLst>
                <a:tab pos="355600" algn="l"/>
              </a:tabLst>
              <a:defRPr/>
            </a:pPr>
            <a:r>
              <a:rPr lang="it-IT" sz="1000" dirty="0">
                <a:solidFill>
                  <a:schemeClr val="tx1"/>
                </a:solidFill>
                <a:latin typeface="Arial" charset="0"/>
                <a:cs typeface="Arial" charset="0"/>
              </a:rPr>
              <a:t>C5. </a:t>
            </a:r>
            <a:r>
              <a:rPr lang="it-IT" sz="1000" dirty="0">
                <a:solidFill>
                  <a:schemeClr val="tx1"/>
                </a:solidFill>
                <a:latin typeface="Arial" charset="0"/>
                <a:cs typeface="Arial" charset="0"/>
              </a:rPr>
              <a:t>Le informazioni che ha ricevuto nei diversi contatti erano coerenti tra loro? &lt;AMMESSO NON SA&gt; [LEGGERE]</a:t>
            </a:r>
          </a:p>
          <a:p>
            <a:pPr marL="355600" indent="-355600" eaLnBrk="0" hangingPunct="0">
              <a:spcBef>
                <a:spcPct val="20000"/>
              </a:spcBef>
              <a:tabLst>
                <a:tab pos="355600" algn="l"/>
              </a:tabLst>
              <a:defRPr/>
            </a:pPr>
            <a:r>
              <a:rPr lang="it-IT" sz="1000" dirty="0">
                <a:solidFill>
                  <a:schemeClr val="tx1"/>
                </a:solidFill>
                <a:latin typeface="Arial" charset="0"/>
                <a:cs typeface="Arial" charset="0"/>
              </a:rPr>
              <a:t>	[ 1] del tutto</a:t>
            </a:r>
          </a:p>
          <a:p>
            <a:pPr marL="355600" indent="-355600" eaLnBrk="0" hangingPunct="0">
              <a:spcBef>
                <a:spcPct val="20000"/>
              </a:spcBef>
              <a:tabLst>
                <a:tab pos="355600" algn="l"/>
              </a:tabLst>
              <a:defRPr/>
            </a:pPr>
            <a:r>
              <a:rPr lang="it-IT" sz="1000" dirty="0">
                <a:solidFill>
                  <a:schemeClr val="tx1"/>
                </a:solidFill>
                <a:latin typeface="Arial" charset="0"/>
                <a:cs typeface="Arial" charset="0"/>
              </a:rPr>
              <a:t>	[ 2] abbastanza </a:t>
            </a:r>
          </a:p>
          <a:p>
            <a:pPr marL="355600" indent="-355600" eaLnBrk="0" hangingPunct="0">
              <a:spcBef>
                <a:spcPct val="20000"/>
              </a:spcBef>
              <a:tabLst>
                <a:tab pos="355600" algn="l"/>
              </a:tabLst>
              <a:defRPr/>
            </a:pPr>
            <a:r>
              <a:rPr lang="it-IT" sz="1000" dirty="0">
                <a:solidFill>
                  <a:schemeClr val="tx1"/>
                </a:solidFill>
                <a:latin typeface="Arial" charset="0"/>
                <a:cs typeface="Arial" charset="0"/>
              </a:rPr>
              <a:t>	[ 3] poco 	</a:t>
            </a:r>
          </a:p>
          <a:p>
            <a:pPr marL="355600" indent="-355600" eaLnBrk="0" hangingPunct="0">
              <a:spcBef>
                <a:spcPct val="20000"/>
              </a:spcBef>
              <a:tabLst>
                <a:tab pos="355600" algn="l"/>
              </a:tabLst>
              <a:defRPr/>
            </a:pPr>
            <a:r>
              <a:rPr lang="it-IT" sz="1000" dirty="0">
                <a:solidFill>
                  <a:schemeClr val="tx1"/>
                </a:solidFill>
                <a:latin typeface="Arial" charset="0"/>
                <a:cs typeface="Arial" charset="0"/>
              </a:rPr>
              <a:t>	[ 4] per niente</a:t>
            </a:r>
          </a:p>
          <a:p>
            <a:pPr marL="355600" indent="-355600" eaLnBrk="0" hangingPunct="0">
              <a:spcBef>
                <a:spcPct val="20000"/>
              </a:spcBef>
              <a:tabLst>
                <a:tab pos="355600" algn="l"/>
              </a:tabLst>
              <a:defRPr/>
            </a:pPr>
            <a:endParaRPr lang="it-IT" sz="1000" b="1" dirty="0">
              <a:solidFill>
                <a:schemeClr val="tx1"/>
              </a:solidFill>
              <a:latin typeface="Arial" charset="0"/>
              <a:cs typeface="Arial" charset="0"/>
            </a:endParaRPr>
          </a:p>
          <a:p>
            <a:pPr marL="355600" indent="-355600" eaLnBrk="0" hangingPunct="0">
              <a:spcBef>
                <a:spcPct val="20000"/>
              </a:spcBef>
              <a:tabLst>
                <a:tab pos="355600" algn="l"/>
              </a:tabLst>
              <a:defRPr/>
            </a:pPr>
            <a:r>
              <a:rPr lang="it-IT" sz="1000" b="1" dirty="0">
                <a:solidFill>
                  <a:schemeClr val="tx1"/>
                </a:solidFill>
                <a:latin typeface="Arial" charset="0"/>
                <a:cs typeface="Arial" charset="0"/>
              </a:rPr>
              <a:t>SEZIONE D. - ASPETTATIVE NEI CONFRONTI DELLA QUALITA’ E DELLE MODALITA’ </a:t>
            </a:r>
            <a:r>
              <a:rPr lang="it-IT" sz="1000" b="1" dirty="0" err="1">
                <a:solidFill>
                  <a:schemeClr val="tx1"/>
                </a:solidFill>
                <a:latin typeface="Arial" charset="0"/>
                <a:cs typeface="Arial" charset="0"/>
              </a:rPr>
              <a:t>DI</a:t>
            </a:r>
            <a:r>
              <a:rPr lang="it-IT" sz="1000" b="1" dirty="0">
                <a:solidFill>
                  <a:schemeClr val="tx1"/>
                </a:solidFill>
                <a:latin typeface="Arial" charset="0"/>
                <a:cs typeface="Arial" charset="0"/>
              </a:rPr>
              <a:t>  EROGAZIONE DEL SERVIZIO</a:t>
            </a:r>
            <a:r>
              <a:rPr lang="it-IT" sz="1000" dirty="0">
                <a:solidFill>
                  <a:schemeClr val="tx1"/>
                </a:solidFill>
                <a:latin typeface="Arial" charset="0"/>
                <a:cs typeface="Arial" charset="0"/>
              </a:rPr>
              <a:t>.</a:t>
            </a:r>
          </a:p>
          <a:p>
            <a:pPr marL="355600" indent="-355600" eaLnBrk="0" hangingPunct="0">
              <a:spcBef>
                <a:spcPct val="20000"/>
              </a:spcBef>
              <a:tabLst>
                <a:tab pos="355600" algn="l"/>
              </a:tabLst>
              <a:defRPr/>
            </a:pPr>
            <a:endParaRPr lang="it-IT" sz="1000" dirty="0">
              <a:solidFill>
                <a:schemeClr val="tx1"/>
              </a:solidFill>
              <a:latin typeface="Arial" charset="0"/>
              <a:cs typeface="Arial" charset="0"/>
            </a:endParaRPr>
          </a:p>
          <a:p>
            <a:pPr marL="355600" indent="-355600" eaLnBrk="0" hangingPunct="0">
              <a:spcBef>
                <a:spcPct val="20000"/>
              </a:spcBef>
              <a:tabLst>
                <a:tab pos="355600" algn="l"/>
              </a:tabLst>
              <a:defRPr/>
            </a:pPr>
            <a:endParaRPr lang="it-IT" sz="1000" dirty="0">
              <a:solidFill>
                <a:schemeClr val="tx1"/>
              </a:solidFill>
              <a:latin typeface="Arial" charset="0"/>
              <a:cs typeface="Arial" charset="0"/>
            </a:endParaRPr>
          </a:p>
          <a:p>
            <a:pPr marL="271463" indent="-271463" eaLnBrk="0" hangingPunct="0">
              <a:spcBef>
                <a:spcPct val="20000"/>
              </a:spcBef>
              <a:tabLst>
                <a:tab pos="271463" algn="l"/>
              </a:tabLst>
              <a:defRPr/>
            </a:pPr>
            <a:r>
              <a:rPr lang="it-IT" sz="1000" b="1" dirty="0">
                <a:solidFill>
                  <a:schemeClr val="tx1"/>
                </a:solidFill>
                <a:latin typeface="Arial" charset="0"/>
                <a:cs typeface="Arial" charset="0"/>
              </a:rPr>
              <a:t>D.1</a:t>
            </a:r>
            <a:r>
              <a:rPr lang="it-IT" sz="1000" b="1" strike="sngStrike" dirty="0">
                <a:solidFill>
                  <a:srgbClr val="FF0000"/>
                </a:solidFill>
                <a:latin typeface="Arial" charset="0"/>
              </a:rPr>
              <a:t> </a:t>
            </a:r>
            <a:r>
              <a:rPr lang="it-IT" sz="1000" dirty="0">
                <a:solidFill>
                  <a:schemeClr val="tx1"/>
                </a:solidFill>
                <a:latin typeface="Arial" charset="0"/>
              </a:rPr>
              <a:t>Ad </a:t>
            </a:r>
            <a:r>
              <a:rPr lang="it-IT" sz="1000" dirty="0">
                <a:solidFill>
                  <a:schemeClr val="tx1"/>
                </a:solidFill>
                <a:latin typeface="Arial" charset="0"/>
              </a:rPr>
              <a:t>oggi gli sportelli di Acquedotto del Fiora spa presenti a SIENA E GROSSETO sono aperti al pubblico il LUNEDI‘ e </a:t>
            </a:r>
            <a:r>
              <a:rPr lang="it-IT" sz="1000" dirty="0" err="1">
                <a:solidFill>
                  <a:schemeClr val="tx1"/>
                </a:solidFill>
                <a:latin typeface="Arial" charset="0"/>
              </a:rPr>
              <a:t>GIOVEDì</a:t>
            </a:r>
            <a:r>
              <a:rPr lang="it-IT" sz="1000" dirty="0">
                <a:solidFill>
                  <a:schemeClr val="tx1"/>
                </a:solidFill>
                <a:latin typeface="Arial" charset="0"/>
              </a:rPr>
              <a:t> 08.30-12.45 e 14.15-16.00, il MERCOLEDI’ 08.30 – 12.45. Secondo Lei questo orario di apertura degli sportelli è adeguato alle esigenze dei clienti? </a:t>
            </a:r>
          </a:p>
          <a:p>
            <a:pPr marL="271463" indent="-271463" eaLnBrk="0" hangingPunct="0">
              <a:spcBef>
                <a:spcPct val="20000"/>
              </a:spcBef>
              <a:tabLst>
                <a:tab pos="271463" algn="l"/>
              </a:tabLst>
              <a:defRPr/>
            </a:pPr>
            <a:r>
              <a:rPr lang="it-IT" sz="1000" dirty="0">
                <a:solidFill>
                  <a:schemeClr val="tx1"/>
                </a:solidFill>
                <a:latin typeface="Arial" charset="0"/>
              </a:rPr>
              <a:t> </a:t>
            </a:r>
            <a:endParaRPr lang="it-IT" sz="1000" b="1" dirty="0">
              <a:solidFill>
                <a:srgbClr val="FF0000"/>
              </a:solidFill>
              <a:latin typeface="Arial" charset="0"/>
              <a:cs typeface="Arial" charset="0"/>
            </a:endParaRPr>
          </a:p>
          <a:p>
            <a:pPr marL="271463" indent="-271463" eaLnBrk="0" hangingPunct="0">
              <a:spcBef>
                <a:spcPct val="20000"/>
              </a:spcBef>
              <a:tabLst>
                <a:tab pos="271463" algn="l"/>
              </a:tabLst>
              <a:defRPr/>
            </a:pPr>
            <a:endParaRPr lang="it-IT" sz="1000" b="1" dirty="0">
              <a:solidFill>
                <a:schemeClr val="tx1"/>
              </a:solidFill>
              <a:latin typeface="Arial" charset="0"/>
              <a:cs typeface="Arial" charset="0"/>
            </a:endParaRPr>
          </a:p>
          <a:p>
            <a:pPr marL="355600" indent="-355600" eaLnBrk="0" hangingPunct="0">
              <a:spcBef>
                <a:spcPct val="20000"/>
              </a:spcBef>
              <a:tabLst>
                <a:tab pos="355600" algn="l"/>
                <a:tab pos="2157413" algn="l"/>
              </a:tabLst>
              <a:defRPr/>
            </a:pPr>
            <a:r>
              <a:rPr lang="it-IT" sz="1000" b="1" dirty="0">
                <a:solidFill>
                  <a:schemeClr val="tx1"/>
                </a:solidFill>
                <a:latin typeface="Arial" charset="0"/>
                <a:cs typeface="Arial" charset="0"/>
              </a:rPr>
              <a:t>	[ 1] Si</a:t>
            </a:r>
            <a:r>
              <a:rPr lang="it-IT" sz="1000" dirty="0">
                <a:solidFill>
                  <a:schemeClr val="tx1"/>
                </a:solidFill>
                <a:latin typeface="Arial" charset="0"/>
                <a:cs typeface="Arial" charset="0"/>
              </a:rPr>
              <a:t>	[ 2] No (Fine sezione)</a:t>
            </a:r>
          </a:p>
          <a:p>
            <a:pPr marL="355600" indent="-355600" eaLnBrk="0" hangingPunct="0">
              <a:spcBef>
                <a:spcPct val="20000"/>
              </a:spcBef>
              <a:tabLst>
                <a:tab pos="355600" algn="l"/>
                <a:tab pos="2157413" algn="l"/>
              </a:tabLst>
              <a:defRPr/>
            </a:pPr>
            <a:endParaRPr lang="it-IT" sz="1000" dirty="0">
              <a:solidFill>
                <a:schemeClr val="tx1"/>
              </a:solidFill>
              <a:latin typeface="Arial" charset="0"/>
              <a:cs typeface="Arial" charset="0"/>
            </a:endParaRPr>
          </a:p>
          <a:p>
            <a:pPr marL="355600" indent="-355600" eaLnBrk="0" hangingPunct="0">
              <a:spcBef>
                <a:spcPct val="20000"/>
              </a:spcBef>
              <a:tabLst>
                <a:tab pos="355600" algn="l"/>
                <a:tab pos="2157413" algn="l"/>
              </a:tabLst>
              <a:defRPr/>
            </a:pPr>
            <a:endParaRPr lang="it-IT" sz="1000" dirty="0">
              <a:solidFill>
                <a:schemeClr val="tx1"/>
              </a:solidFill>
              <a:latin typeface="Arial" charset="0"/>
              <a:cs typeface="Arial" charset="0"/>
            </a:endParaRPr>
          </a:p>
          <a:p>
            <a:pPr marL="355600" indent="-355600" eaLnBrk="0" hangingPunct="0">
              <a:spcBef>
                <a:spcPct val="20000"/>
              </a:spcBef>
              <a:tabLst>
                <a:tab pos="355600" algn="l"/>
              </a:tabLst>
              <a:defRPr/>
            </a:pPr>
            <a:r>
              <a:rPr lang="it-IT" sz="1000" dirty="0">
                <a:solidFill>
                  <a:schemeClr val="tx1"/>
                </a:solidFill>
                <a:latin typeface="Arial" charset="0"/>
                <a:cs typeface="Arial" charset="0"/>
              </a:rPr>
              <a:t>D.2. (se sì) Per quali motivi ha scelto di recarsi presso gli sportelli di Acquedotto del </a:t>
            </a:r>
            <a:r>
              <a:rPr lang="it-IT" sz="1000" dirty="0" err="1">
                <a:solidFill>
                  <a:schemeClr val="tx1"/>
                </a:solidFill>
                <a:latin typeface="Arial" charset="0"/>
                <a:cs typeface="Arial" charset="0"/>
              </a:rPr>
              <a:t>Fiora</a:t>
            </a:r>
            <a:r>
              <a:rPr lang="it-IT" sz="1000" dirty="0">
                <a:solidFill>
                  <a:schemeClr val="tx1"/>
                </a:solidFill>
                <a:latin typeface="Arial" charset="0"/>
                <a:cs typeface="Arial" charset="0"/>
              </a:rPr>
              <a:t> invece che contattare il </a:t>
            </a:r>
            <a:r>
              <a:rPr lang="it-IT" sz="1000" dirty="0" err="1">
                <a:solidFill>
                  <a:schemeClr val="tx1"/>
                </a:solidFill>
                <a:latin typeface="Arial" charset="0"/>
                <a:cs typeface="Arial" charset="0"/>
              </a:rPr>
              <a:t>Call</a:t>
            </a:r>
            <a:r>
              <a:rPr lang="it-IT" sz="1000" dirty="0">
                <a:solidFill>
                  <a:schemeClr val="tx1"/>
                </a:solidFill>
                <a:latin typeface="Arial" charset="0"/>
                <a:cs typeface="Arial" charset="0"/>
              </a:rPr>
              <a:t> Center? [NON LEGGERE; MULTIPLA]</a:t>
            </a:r>
          </a:p>
          <a:p>
            <a:pPr marL="355600" indent="-355600" eaLnBrk="0" hangingPunct="0">
              <a:spcBef>
                <a:spcPct val="20000"/>
              </a:spcBef>
              <a:tabLst>
                <a:tab pos="355600" algn="l"/>
              </a:tabLst>
              <a:defRPr/>
            </a:pPr>
            <a:r>
              <a:rPr lang="it-IT" sz="1000" dirty="0">
                <a:solidFill>
                  <a:schemeClr val="tx1"/>
                </a:solidFill>
                <a:latin typeface="Arial" charset="0"/>
                <a:cs typeface="Arial" charset="0"/>
              </a:rPr>
              <a:t>	[1]  Avevo telefonato e mi hanno detto di recarmi presso gli sportelli </a:t>
            </a:r>
          </a:p>
          <a:p>
            <a:pPr marL="355600" indent="-355600" eaLnBrk="0" hangingPunct="0">
              <a:spcBef>
                <a:spcPct val="20000"/>
              </a:spcBef>
              <a:tabLst>
                <a:tab pos="355600" algn="l"/>
              </a:tabLst>
              <a:defRPr/>
            </a:pPr>
            <a:r>
              <a:rPr lang="it-IT" sz="1000" dirty="0">
                <a:solidFill>
                  <a:schemeClr val="tx1"/>
                </a:solidFill>
                <a:latin typeface="Arial" charset="0"/>
                <a:cs typeface="Arial" charset="0"/>
              </a:rPr>
              <a:t>	[2]  Il problema / richiesta era troppo complesso per essere risolto al telefono</a:t>
            </a:r>
          </a:p>
          <a:p>
            <a:pPr marL="355600" indent="-355600" eaLnBrk="0" hangingPunct="0">
              <a:spcBef>
                <a:spcPct val="20000"/>
              </a:spcBef>
              <a:tabLst>
                <a:tab pos="355600" algn="l"/>
              </a:tabLst>
              <a:defRPr/>
            </a:pPr>
            <a:r>
              <a:rPr lang="it-IT" sz="1000" dirty="0">
                <a:solidFill>
                  <a:schemeClr val="tx1"/>
                </a:solidFill>
                <a:latin typeface="Arial" charset="0"/>
                <a:cs typeface="Arial" charset="0"/>
              </a:rPr>
              <a:t>	[3]  Non mi fido delle risposte telefoniche, preferisco andare di persona</a:t>
            </a:r>
          </a:p>
          <a:p>
            <a:pPr marL="355600" indent="-355600" eaLnBrk="0" hangingPunct="0">
              <a:spcBef>
                <a:spcPct val="20000"/>
              </a:spcBef>
              <a:tabLst>
                <a:tab pos="355600" algn="l"/>
              </a:tabLst>
              <a:defRPr/>
            </a:pPr>
            <a:r>
              <a:rPr lang="it-IT" sz="1000" dirty="0">
                <a:solidFill>
                  <a:schemeClr val="tx1"/>
                </a:solidFill>
                <a:latin typeface="Arial" charset="0"/>
                <a:cs typeface="Arial" charset="0"/>
              </a:rPr>
              <a:t>	[4]  Per me è più comodo recarmi presso gli sportelli </a:t>
            </a:r>
          </a:p>
          <a:p>
            <a:pPr marL="355600" indent="-355600" eaLnBrk="0" hangingPunct="0">
              <a:spcBef>
                <a:spcPct val="20000"/>
              </a:spcBef>
              <a:tabLst>
                <a:tab pos="355600" algn="l"/>
              </a:tabLst>
              <a:defRPr/>
            </a:pPr>
            <a:r>
              <a:rPr lang="it-IT" sz="1000" dirty="0">
                <a:solidFill>
                  <a:schemeClr val="tx1"/>
                </a:solidFill>
                <a:latin typeface="Arial" charset="0"/>
                <a:cs typeface="Arial" charset="0"/>
              </a:rPr>
              <a:t>	[5]  Non sapevo dove trovare il numero di telefono</a:t>
            </a:r>
          </a:p>
          <a:p>
            <a:pPr marL="355600" indent="-355600" eaLnBrk="0" hangingPunct="0">
              <a:spcBef>
                <a:spcPct val="20000"/>
              </a:spcBef>
              <a:tabLst>
                <a:tab pos="355600" algn="l"/>
              </a:tabLst>
              <a:defRPr/>
            </a:pPr>
            <a:r>
              <a:rPr lang="it-IT" sz="1000" dirty="0">
                <a:solidFill>
                  <a:schemeClr val="tx1"/>
                </a:solidFill>
                <a:latin typeface="Arial" charset="0"/>
                <a:cs typeface="Arial" charset="0"/>
              </a:rPr>
              <a:t>	[6]  Non sapevo dell’esistenza di un numero a cui rivolgermi</a:t>
            </a:r>
          </a:p>
          <a:p>
            <a:pPr marL="355600" indent="-355600" eaLnBrk="0" hangingPunct="0">
              <a:spcBef>
                <a:spcPct val="20000"/>
              </a:spcBef>
              <a:tabLst>
                <a:tab pos="355600" algn="l"/>
              </a:tabLst>
              <a:defRPr/>
            </a:pPr>
            <a:r>
              <a:rPr lang="it-IT" sz="1000" dirty="0">
                <a:solidFill>
                  <a:schemeClr val="tx1"/>
                </a:solidFill>
                <a:latin typeface="Arial" charset="0"/>
                <a:cs typeface="Arial" charset="0"/>
              </a:rPr>
              <a:t>	[7]  Per abitudine</a:t>
            </a:r>
          </a:p>
          <a:p>
            <a:pPr marL="355600" indent="-355600" eaLnBrk="0" hangingPunct="0">
              <a:spcBef>
                <a:spcPct val="20000"/>
              </a:spcBef>
              <a:tabLst>
                <a:tab pos="355600" algn="l"/>
              </a:tabLst>
              <a:defRPr/>
            </a:pPr>
            <a:r>
              <a:rPr lang="it-IT" sz="1000" dirty="0">
                <a:solidFill>
                  <a:schemeClr val="tx1"/>
                </a:solidFill>
                <a:latin typeface="Arial" charset="0"/>
                <a:cs typeface="Arial" charset="0"/>
              </a:rPr>
              <a:t>	[8]  altro (specificare) </a:t>
            </a:r>
          </a:p>
          <a:p>
            <a:pPr marL="355600" indent="-355600" eaLnBrk="0" hangingPunct="0">
              <a:spcBef>
                <a:spcPct val="20000"/>
              </a:spcBef>
              <a:tabLst>
                <a:tab pos="355600" algn="l"/>
                <a:tab pos="2157413" algn="l"/>
              </a:tabLst>
              <a:defRPr/>
            </a:pPr>
            <a:endParaRPr lang="it-IT" sz="1000" dirty="0">
              <a:solidFill>
                <a:schemeClr val="tx1"/>
              </a:solidFill>
              <a:latin typeface="Arial" charset="0"/>
              <a:cs typeface="Arial" charset="0"/>
            </a:endParaRPr>
          </a:p>
          <a:p>
            <a:pPr marL="355600" indent="-355600" eaLnBrk="0" hangingPunct="0">
              <a:spcBef>
                <a:spcPct val="20000"/>
              </a:spcBef>
              <a:tabLst>
                <a:tab pos="355600" algn="l"/>
              </a:tabLst>
              <a:defRPr/>
            </a:pPr>
            <a:r>
              <a:rPr lang="it-IT" sz="1000" dirty="0">
                <a:solidFill>
                  <a:schemeClr val="tx1"/>
                </a:solidFill>
                <a:latin typeface="Arial" charset="0"/>
                <a:cs typeface="Arial" charset="0"/>
              </a:rPr>
              <a:t>	</a:t>
            </a:r>
          </a:p>
          <a:p>
            <a:pPr marL="355600" indent="-355600" eaLnBrk="0" hangingPunct="0">
              <a:spcBef>
                <a:spcPct val="20000"/>
              </a:spcBef>
              <a:tabLst>
                <a:tab pos="355600" algn="l"/>
              </a:tabLst>
              <a:defRPr/>
            </a:pPr>
            <a:endParaRPr lang="it-IT" sz="1000" strike="sngStrike" dirty="0">
              <a:solidFill>
                <a:srgbClr val="FF0000"/>
              </a:solidFill>
              <a:latin typeface="Arial" charset="0"/>
              <a:cs typeface="Arial" charset="0"/>
            </a:endParaRPr>
          </a:p>
          <a:p>
            <a:pPr>
              <a:defRPr/>
            </a:pPr>
            <a:endParaRPr lang="it-IT" sz="1000" dirty="0">
              <a:solidFill>
                <a:srgbClr val="FF0000"/>
              </a:solidFill>
              <a:latin typeface="+mn-lt"/>
            </a:endParaRPr>
          </a:p>
          <a:p>
            <a:pPr marL="355600" indent="-355600" eaLnBrk="0" hangingPunct="0">
              <a:spcBef>
                <a:spcPct val="20000"/>
              </a:spcBef>
              <a:tabLst>
                <a:tab pos="355600" algn="l"/>
              </a:tabLst>
              <a:defRPr/>
            </a:pPr>
            <a:endParaRPr lang="it-IT" sz="1000" strike="sngStrike" dirty="0">
              <a:solidFill>
                <a:srgbClr val="FF0000"/>
              </a:solidFill>
              <a:latin typeface="Arial" charset="0"/>
              <a:cs typeface="Arial" charset="0"/>
            </a:endParaRPr>
          </a:p>
          <a:p>
            <a:pPr marL="355600" indent="-355600" eaLnBrk="0" hangingPunct="0">
              <a:spcBef>
                <a:spcPct val="20000"/>
              </a:spcBef>
              <a:tabLst>
                <a:tab pos="355600" algn="l"/>
              </a:tabLst>
              <a:defRPr/>
            </a:pPr>
            <a:endParaRPr lang="it-IT" sz="1000" dirty="0">
              <a:solidFill>
                <a:srgbClr val="FF0000"/>
              </a:solidFill>
              <a:latin typeface="Arial" charset="0"/>
              <a:cs typeface="Arial" charset="0"/>
            </a:endParaRPr>
          </a:p>
          <a:p>
            <a:pPr marL="355600" indent="-355600" eaLnBrk="0" hangingPunct="0">
              <a:spcBef>
                <a:spcPct val="20000"/>
              </a:spcBef>
              <a:tabLst>
                <a:tab pos="355600" algn="l"/>
              </a:tabLst>
              <a:defRPr/>
            </a:pPr>
            <a:endParaRPr lang="it-IT" sz="1000" dirty="0">
              <a:solidFill>
                <a:schemeClr val="tx1"/>
              </a:solidFill>
              <a:latin typeface="Arial" charset="0"/>
              <a:cs typeface="Arial" charset="0"/>
            </a:endParaRPr>
          </a:p>
        </p:txBody>
      </p:sp>
      <p:sp>
        <p:nvSpPr>
          <p:cNvPr id="3" name="Rettangolo 2"/>
          <p:cNvSpPr/>
          <p:nvPr/>
        </p:nvSpPr>
        <p:spPr>
          <a:xfrm>
            <a:off x="714375" y="142875"/>
            <a:ext cx="8286750" cy="276225"/>
          </a:xfrm>
          <a:prstGeom prst="rect">
            <a:avLst/>
          </a:prstGeom>
        </p:spPr>
        <p:txBody>
          <a:bodyPr>
            <a:spAutoFit/>
          </a:bodyPr>
          <a:lstStyle/>
          <a:p>
            <a:pPr algn="ctr">
              <a:buClr>
                <a:srgbClr val="000000"/>
              </a:buClr>
              <a:buSzPct val="100000"/>
              <a:buFont typeface="Times" pitchFamily="18" charset="0"/>
              <a:buNone/>
              <a:defRPr/>
            </a:pPr>
            <a:r>
              <a:rPr lang="it-IT" sz="1200" b="1" dirty="0">
                <a:solidFill>
                  <a:schemeClr val="tx1"/>
                </a:solidFill>
                <a:latin typeface="+mn-lt"/>
              </a:rPr>
              <a:t>QUESTIONARIO CALL BACK SPORTELLO</a:t>
            </a:r>
            <a:endParaRPr lang="it-IT" sz="1200" dirty="0">
              <a:solidFill>
                <a:schemeClr val="tx1"/>
              </a:solidFill>
              <a:latin typeface="+mn-lt"/>
            </a:endParaRPr>
          </a:p>
        </p:txBody>
      </p:sp>
      <p:sp>
        <p:nvSpPr>
          <p:cNvPr id="396291" name="Rettangolo 3"/>
          <p:cNvSpPr>
            <a:spLocks noChangeArrowheads="1"/>
          </p:cNvSpPr>
          <p:nvPr/>
        </p:nvSpPr>
        <p:spPr bwMode="auto">
          <a:xfrm>
            <a:off x="4330700" y="3275013"/>
            <a:ext cx="234950" cy="307975"/>
          </a:xfrm>
          <a:prstGeom prst="rect">
            <a:avLst/>
          </a:prstGeom>
          <a:noFill/>
          <a:ln w="9525">
            <a:noFill/>
            <a:miter lim="800000"/>
            <a:headEnd/>
            <a:tailEnd/>
          </a:ln>
        </p:spPr>
        <p:txBody>
          <a:bodyPr wrap="none">
            <a:spAutoFit/>
          </a:bodyPr>
          <a:lstStyle/>
          <a:p>
            <a:r>
              <a:rPr lang="it-IT">
                <a:solidFill>
                  <a:schemeClr val="tx1"/>
                </a:solidFill>
                <a:latin typeface="Arial" charset="0"/>
                <a:cs typeface="Arial" charset="0"/>
              </a:rPr>
              <a:t> </a:t>
            </a:r>
            <a:endParaRPr lang="it-IT"/>
          </a:p>
        </p:txBody>
      </p:sp>
    </p:spTree>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3" name="Rectangle 3"/>
          <p:cNvSpPr>
            <a:spLocks noChangeArrowheads="1"/>
          </p:cNvSpPr>
          <p:nvPr/>
        </p:nvSpPr>
        <p:spPr bwMode="auto">
          <a:xfrm>
            <a:off x="714375" y="511175"/>
            <a:ext cx="8221663" cy="4248150"/>
          </a:xfrm>
          <a:prstGeom prst="rect">
            <a:avLst/>
          </a:prstGeom>
          <a:noFill/>
          <a:ln w="9525">
            <a:noFill/>
            <a:miter lim="800000"/>
            <a:headEnd/>
            <a:tailEnd/>
          </a:ln>
        </p:spPr>
        <p:txBody>
          <a:bodyPr lIns="92075" tIns="46038" rIns="92075" bIns="46038">
            <a:spAutoFit/>
          </a:bodyPr>
          <a:lstStyle/>
          <a:p>
            <a:pPr marL="355600" indent="-355600" defTabSz="685800" eaLnBrk="0" hangingPunct="0">
              <a:tabLst>
                <a:tab pos="357188" algn="l"/>
              </a:tabLst>
            </a:pPr>
            <a:r>
              <a:rPr lang="it-IT" sz="1000" b="1">
                <a:solidFill>
                  <a:schemeClr val="tx1"/>
                </a:solidFill>
                <a:latin typeface="Arial" charset="0"/>
                <a:cs typeface="Arial" charset="0"/>
              </a:rPr>
              <a:t>SEZIONE Z – DOMANDE ANAGRAFICHE</a:t>
            </a:r>
            <a:br>
              <a:rPr lang="it-IT" sz="1000" b="1">
                <a:solidFill>
                  <a:schemeClr val="tx1"/>
                </a:solidFill>
                <a:latin typeface="Arial" charset="0"/>
                <a:cs typeface="Arial" charset="0"/>
              </a:rPr>
            </a:br>
            <a:endParaRPr lang="it-IT" sz="1000" b="1">
              <a:solidFill>
                <a:schemeClr val="tx1"/>
              </a:solidFill>
              <a:latin typeface="Arial" charset="0"/>
              <a:cs typeface="Arial" charset="0"/>
            </a:endParaRPr>
          </a:p>
          <a:p>
            <a:pPr marL="355600" indent="-355600" defTabSz="685800">
              <a:buClr>
                <a:srgbClr val="000000"/>
              </a:buClr>
              <a:buSzPct val="100000"/>
              <a:buFont typeface="Times" pitchFamily="18" charset="0"/>
              <a:buNone/>
              <a:tabLst>
                <a:tab pos="357188" algn="l"/>
              </a:tabLst>
            </a:pPr>
            <a:r>
              <a:rPr lang="it-IT" sz="1000">
                <a:solidFill>
                  <a:srgbClr val="000000"/>
                </a:solidFill>
                <a:latin typeface="Arial" charset="0"/>
                <a:ea typeface="Times New Roman" pitchFamily="18" charset="0"/>
                <a:cs typeface="Arial" charset="0"/>
              </a:rPr>
              <a:t>Z.1.	Abbiamo quasi finito. Qual è la Sua professione?</a:t>
            </a:r>
          </a:p>
          <a:p>
            <a:pPr marL="355600" indent="-355600" defTabSz="685800">
              <a:buClr>
                <a:srgbClr val="000000"/>
              </a:buClr>
              <a:buSzPct val="100000"/>
              <a:buFont typeface="Times" pitchFamily="18" charset="0"/>
              <a:buNone/>
              <a:tabLst>
                <a:tab pos="357188" algn="l"/>
              </a:tabLst>
            </a:pPr>
            <a:r>
              <a:rPr lang="it-IT" sz="1000">
                <a:solidFill>
                  <a:srgbClr val="000000"/>
                </a:solidFill>
                <a:latin typeface="Arial" charset="0"/>
                <a:ea typeface="Times New Roman" pitchFamily="18" charset="0"/>
                <a:cs typeface="Arial" charset="0"/>
              </a:rPr>
              <a:t>	[ 1] Operaio 	[ 8] </a:t>
            </a:r>
            <a:r>
              <a:rPr lang="it-IT" sz="1000">
                <a:solidFill>
                  <a:srgbClr val="000000"/>
                </a:solidFill>
                <a:latin typeface="Arial" charset="0"/>
                <a:cs typeface="Arial" charset="0"/>
              </a:rPr>
              <a:t>Artigiano</a:t>
            </a:r>
            <a:endParaRPr lang="it-IT" sz="1000">
              <a:solidFill>
                <a:srgbClr val="000000"/>
              </a:solidFill>
              <a:latin typeface="Arial" charset="0"/>
              <a:cs typeface="Times New Roman" pitchFamily="18" charset="0"/>
            </a:endParaRPr>
          </a:p>
          <a:p>
            <a:pPr marL="355600" indent="-355600" defTabSz="685800">
              <a:buClr>
                <a:srgbClr val="000000"/>
              </a:buClr>
              <a:buSzPct val="100000"/>
              <a:buFont typeface="Times" pitchFamily="18" charset="0"/>
              <a:buNone/>
              <a:tabLst>
                <a:tab pos="357188" algn="l"/>
              </a:tabLst>
            </a:pPr>
            <a:r>
              <a:rPr lang="it-IT" sz="1000">
                <a:solidFill>
                  <a:srgbClr val="000000"/>
                </a:solidFill>
                <a:latin typeface="Arial" charset="0"/>
                <a:cs typeface="Times New Roman" pitchFamily="18" charset="0"/>
              </a:rPr>
              <a:t>	[ 2] Impiegato/quadro 	</a:t>
            </a:r>
            <a:r>
              <a:rPr lang="it-IT" sz="1000">
                <a:solidFill>
                  <a:srgbClr val="000000"/>
                </a:solidFill>
                <a:latin typeface="Arial" charset="0"/>
                <a:cs typeface="Arial" charset="0"/>
              </a:rPr>
              <a:t>[ 9] Agricoltore</a:t>
            </a:r>
            <a:endParaRPr lang="it-IT" sz="1000">
              <a:solidFill>
                <a:srgbClr val="000000"/>
              </a:solidFill>
              <a:latin typeface="Arial" charset="0"/>
              <a:cs typeface="Times New Roman" pitchFamily="18" charset="0"/>
            </a:endParaRPr>
          </a:p>
          <a:p>
            <a:pPr marL="355600" indent="-355600" defTabSz="685800">
              <a:buClr>
                <a:srgbClr val="000000"/>
              </a:buClr>
              <a:buSzPct val="100000"/>
              <a:buFont typeface="Times" pitchFamily="18" charset="0"/>
              <a:buNone/>
              <a:tabLst>
                <a:tab pos="357188" algn="l"/>
              </a:tabLst>
            </a:pPr>
            <a:r>
              <a:rPr lang="it-IT" sz="1000">
                <a:solidFill>
                  <a:srgbClr val="000000"/>
                </a:solidFill>
                <a:latin typeface="Arial" charset="0"/>
                <a:cs typeface="Times New Roman" pitchFamily="18" charset="0"/>
              </a:rPr>
              <a:t>	[ 3] Insegnate/docente universitario 	</a:t>
            </a:r>
            <a:r>
              <a:rPr lang="it-IT" sz="1000">
                <a:solidFill>
                  <a:srgbClr val="000000"/>
                </a:solidFill>
                <a:latin typeface="Arial" charset="0"/>
                <a:cs typeface="Arial" charset="0"/>
              </a:rPr>
              <a:t>[10] Altro autonomo</a:t>
            </a:r>
            <a:endParaRPr lang="it-IT" sz="1000">
              <a:solidFill>
                <a:srgbClr val="000000"/>
              </a:solidFill>
              <a:latin typeface="Arial" charset="0"/>
              <a:cs typeface="Times New Roman" pitchFamily="18" charset="0"/>
            </a:endParaRPr>
          </a:p>
          <a:p>
            <a:pPr marL="355600" indent="-355600" defTabSz="685800">
              <a:buClr>
                <a:srgbClr val="000000"/>
              </a:buClr>
              <a:buSzPct val="100000"/>
              <a:buFont typeface="Times" pitchFamily="18" charset="0"/>
              <a:buNone/>
              <a:tabLst>
                <a:tab pos="357188" algn="l"/>
              </a:tabLst>
            </a:pPr>
            <a:r>
              <a:rPr lang="it-IT" sz="1000">
                <a:solidFill>
                  <a:srgbClr val="000000"/>
                </a:solidFill>
                <a:latin typeface="Arial" charset="0"/>
                <a:cs typeface="Times New Roman" pitchFamily="18" charset="0"/>
              </a:rPr>
              <a:t>	[ 4] Dirigente	</a:t>
            </a:r>
            <a:r>
              <a:rPr lang="it-IT" sz="1000">
                <a:solidFill>
                  <a:srgbClr val="000000"/>
                </a:solidFill>
                <a:latin typeface="Arial" charset="0"/>
                <a:cs typeface="Arial" charset="0"/>
              </a:rPr>
              <a:t>[11] Disoccupato/in cerca di prima occupazione</a:t>
            </a:r>
            <a:endParaRPr lang="it-IT" sz="1000">
              <a:solidFill>
                <a:srgbClr val="000000"/>
              </a:solidFill>
              <a:latin typeface="Arial" charset="0"/>
              <a:cs typeface="Times New Roman" pitchFamily="18" charset="0"/>
            </a:endParaRPr>
          </a:p>
          <a:p>
            <a:pPr marL="355600" indent="-355600" defTabSz="685800">
              <a:buClr>
                <a:srgbClr val="000000"/>
              </a:buClr>
              <a:buSzPct val="100000"/>
              <a:buFont typeface="Times" pitchFamily="18" charset="0"/>
              <a:buNone/>
              <a:tabLst>
                <a:tab pos="357188" algn="l"/>
              </a:tabLst>
            </a:pPr>
            <a:r>
              <a:rPr lang="it-IT" sz="1000">
                <a:solidFill>
                  <a:srgbClr val="000000"/>
                </a:solidFill>
                <a:latin typeface="Arial" charset="0"/>
                <a:cs typeface="Times New Roman" pitchFamily="18" charset="0"/>
              </a:rPr>
              <a:t>	[ 5] Imprenditore 	[</a:t>
            </a:r>
            <a:r>
              <a:rPr lang="it-IT" sz="1000">
                <a:solidFill>
                  <a:srgbClr val="000000"/>
                </a:solidFill>
                <a:latin typeface="Arial" charset="0"/>
                <a:cs typeface="Arial" charset="0"/>
              </a:rPr>
              <a:t>12] Casalinga</a:t>
            </a:r>
            <a:endParaRPr lang="it-IT" sz="1000">
              <a:solidFill>
                <a:srgbClr val="000000"/>
              </a:solidFill>
              <a:latin typeface="Arial" charset="0"/>
              <a:cs typeface="Times New Roman" pitchFamily="18" charset="0"/>
            </a:endParaRPr>
          </a:p>
          <a:p>
            <a:pPr marL="355600" indent="-355600" defTabSz="685800">
              <a:buClr>
                <a:srgbClr val="000000"/>
              </a:buClr>
              <a:buSzPct val="100000"/>
              <a:buFont typeface="Times" pitchFamily="18" charset="0"/>
              <a:buNone/>
              <a:tabLst>
                <a:tab pos="357188" algn="l"/>
              </a:tabLst>
            </a:pPr>
            <a:r>
              <a:rPr lang="it-IT" sz="1000">
                <a:solidFill>
                  <a:srgbClr val="000000"/>
                </a:solidFill>
                <a:latin typeface="Arial" charset="0"/>
                <a:cs typeface="Times New Roman" pitchFamily="18" charset="0"/>
              </a:rPr>
              <a:t>	[ 6] Consulente/libero professionista 	</a:t>
            </a:r>
            <a:r>
              <a:rPr lang="it-IT" sz="1000">
                <a:solidFill>
                  <a:srgbClr val="000000"/>
                </a:solidFill>
                <a:latin typeface="Arial" charset="0"/>
                <a:cs typeface="Arial" charset="0"/>
              </a:rPr>
              <a:t>[13] Pensionato</a:t>
            </a:r>
            <a:endParaRPr lang="it-IT" sz="1000">
              <a:solidFill>
                <a:srgbClr val="000000"/>
              </a:solidFill>
              <a:latin typeface="Arial" charset="0"/>
              <a:cs typeface="Times New Roman" pitchFamily="18" charset="0"/>
            </a:endParaRPr>
          </a:p>
          <a:p>
            <a:pPr marL="355600" indent="-355600" defTabSz="685800">
              <a:buClr>
                <a:srgbClr val="000000"/>
              </a:buClr>
              <a:buSzPct val="100000"/>
              <a:buFont typeface="Times" pitchFamily="18" charset="0"/>
              <a:buNone/>
              <a:tabLst>
                <a:tab pos="357188" algn="l"/>
              </a:tabLst>
            </a:pPr>
            <a:r>
              <a:rPr lang="it-IT" sz="1000">
                <a:solidFill>
                  <a:srgbClr val="000000"/>
                </a:solidFill>
                <a:latin typeface="Arial" charset="0"/>
                <a:cs typeface="Times New Roman" pitchFamily="18" charset="0"/>
              </a:rPr>
              <a:t>	[ 7] Commerciante 	</a:t>
            </a:r>
            <a:r>
              <a:rPr lang="it-IT" sz="1000">
                <a:solidFill>
                  <a:srgbClr val="000000"/>
                </a:solidFill>
                <a:latin typeface="Arial" charset="0"/>
                <a:cs typeface="Arial" charset="0"/>
              </a:rPr>
              <a:t>[14] Altro, in condizione non professionale [studente, benestante..]</a:t>
            </a:r>
            <a:endParaRPr lang="it-IT" sz="1000">
              <a:solidFill>
                <a:srgbClr val="000000"/>
              </a:solidFill>
              <a:latin typeface="Arial" charset="0"/>
              <a:cs typeface="Times New Roman" pitchFamily="18" charset="0"/>
            </a:endParaRPr>
          </a:p>
          <a:p>
            <a:pPr marL="355600" indent="-355600" defTabSz="685800">
              <a:buClr>
                <a:srgbClr val="000000"/>
              </a:buClr>
              <a:buSzPct val="100000"/>
              <a:buFont typeface="Times" pitchFamily="18" charset="0"/>
              <a:buNone/>
              <a:tabLst>
                <a:tab pos="357188" algn="l"/>
              </a:tabLst>
            </a:pPr>
            <a:r>
              <a:rPr lang="it-IT" sz="1000">
                <a:solidFill>
                  <a:srgbClr val="000000"/>
                </a:solidFill>
                <a:latin typeface="Arial" charset="0"/>
                <a:cs typeface="Times New Roman" pitchFamily="18" charset="0"/>
              </a:rPr>
              <a:t>	</a:t>
            </a:r>
            <a:endParaRPr lang="it-IT" sz="1000">
              <a:solidFill>
                <a:srgbClr val="000000"/>
              </a:solidFill>
              <a:latin typeface="Arial" charset="0"/>
              <a:cs typeface="Arial" charset="0"/>
            </a:endParaRPr>
          </a:p>
          <a:p>
            <a:pPr marL="355600" indent="-355600" defTabSz="685800">
              <a:buClr>
                <a:srgbClr val="000000"/>
              </a:buClr>
              <a:buSzPct val="100000"/>
              <a:buFont typeface="Times" pitchFamily="18" charset="0"/>
              <a:buNone/>
              <a:tabLst>
                <a:tab pos="357188" algn="l"/>
              </a:tabLst>
            </a:pPr>
            <a:r>
              <a:rPr lang="it-IT" sz="1000">
                <a:solidFill>
                  <a:srgbClr val="000000"/>
                </a:solidFill>
                <a:latin typeface="Arial" charset="0"/>
                <a:cs typeface="Arial" charset="0"/>
              </a:rPr>
              <a:t>Z.2.	Il suo ultimo titolo di studio è: [LEGGERE]</a:t>
            </a:r>
          </a:p>
          <a:p>
            <a:pPr marL="355600" indent="-355600" defTabSz="685800">
              <a:buClr>
                <a:srgbClr val="000000"/>
              </a:buClr>
              <a:buSzPct val="100000"/>
              <a:buFont typeface="Times" pitchFamily="18" charset="0"/>
              <a:buNone/>
              <a:tabLst>
                <a:tab pos="357188" algn="l"/>
              </a:tabLst>
            </a:pPr>
            <a:r>
              <a:rPr lang="it-IT" sz="1000">
                <a:solidFill>
                  <a:srgbClr val="000000"/>
                </a:solidFill>
                <a:latin typeface="Arial" charset="0"/>
                <a:cs typeface="Arial" charset="0"/>
              </a:rPr>
              <a:t>	[ 1] Laurea o titolo superiore 	</a:t>
            </a:r>
          </a:p>
          <a:p>
            <a:pPr marL="355600" indent="-355600" defTabSz="685800">
              <a:buClr>
                <a:srgbClr val="000000"/>
              </a:buClr>
              <a:buSzPct val="100000"/>
              <a:buFont typeface="Times" pitchFamily="18" charset="0"/>
              <a:buNone/>
              <a:tabLst>
                <a:tab pos="357188" algn="l"/>
              </a:tabLst>
            </a:pPr>
            <a:r>
              <a:rPr lang="it-IT" sz="1000">
                <a:solidFill>
                  <a:srgbClr val="000000"/>
                </a:solidFill>
                <a:latin typeface="Arial" charset="0"/>
                <a:cs typeface="Arial" charset="0"/>
              </a:rPr>
              <a:t>	[ 2] Diploma superiore </a:t>
            </a:r>
          </a:p>
          <a:p>
            <a:pPr marL="355600" indent="-355600" defTabSz="685800">
              <a:buClr>
                <a:srgbClr val="000000"/>
              </a:buClr>
              <a:buSzPct val="100000"/>
              <a:buFont typeface="Times" pitchFamily="18" charset="0"/>
              <a:buNone/>
              <a:tabLst>
                <a:tab pos="357188" algn="l"/>
              </a:tabLst>
            </a:pPr>
            <a:r>
              <a:rPr lang="it-IT" sz="1000">
                <a:solidFill>
                  <a:srgbClr val="000000"/>
                </a:solidFill>
                <a:latin typeface="Arial" charset="0"/>
                <a:cs typeface="Arial" charset="0"/>
              </a:rPr>
              <a:t>	[ 3] Diploma inferiore </a:t>
            </a:r>
          </a:p>
          <a:p>
            <a:pPr marL="355600" indent="-355600" defTabSz="685800">
              <a:buClr>
                <a:srgbClr val="000000"/>
              </a:buClr>
              <a:buSzPct val="100000"/>
              <a:buFont typeface="Times" pitchFamily="18" charset="0"/>
              <a:buNone/>
              <a:tabLst>
                <a:tab pos="357188" algn="l"/>
              </a:tabLst>
            </a:pPr>
            <a:r>
              <a:rPr lang="it-IT" sz="1000">
                <a:solidFill>
                  <a:srgbClr val="000000"/>
                </a:solidFill>
                <a:latin typeface="Arial" charset="0"/>
                <a:cs typeface="Arial" charset="0"/>
              </a:rPr>
              <a:t>	[ 4] Licenza elementare/nessuna scuola</a:t>
            </a:r>
          </a:p>
          <a:p>
            <a:pPr marL="355600" indent="-355600" defTabSz="685800">
              <a:buClr>
                <a:srgbClr val="000000"/>
              </a:buClr>
              <a:buSzPct val="100000"/>
              <a:buFont typeface="Times" pitchFamily="18" charset="0"/>
              <a:buNone/>
              <a:tabLst>
                <a:tab pos="357188" algn="l"/>
              </a:tabLst>
            </a:pPr>
            <a:endParaRPr lang="it-IT" sz="1000">
              <a:solidFill>
                <a:srgbClr val="000000"/>
              </a:solidFill>
              <a:latin typeface="Arial" charset="0"/>
              <a:cs typeface="Arial" charset="0"/>
            </a:endParaRPr>
          </a:p>
          <a:p>
            <a:pPr marL="355600" indent="-355600" defTabSz="685800">
              <a:buClr>
                <a:srgbClr val="000000"/>
              </a:buClr>
              <a:buSzPct val="100000"/>
              <a:buFont typeface="Times" pitchFamily="18" charset="0"/>
              <a:buNone/>
              <a:tabLst>
                <a:tab pos="357188" algn="l"/>
              </a:tabLst>
            </a:pPr>
            <a:r>
              <a:rPr lang="it-IT" sz="1000">
                <a:solidFill>
                  <a:srgbClr val="000000"/>
                </a:solidFill>
                <a:latin typeface="Arial" charset="0"/>
                <a:cs typeface="Arial" charset="0"/>
              </a:rPr>
              <a:t>Z.3.	Qual è la Sua età? [ANNI]</a:t>
            </a:r>
            <a:br>
              <a:rPr lang="it-IT" sz="1000">
                <a:solidFill>
                  <a:srgbClr val="000000"/>
                </a:solidFill>
                <a:latin typeface="Arial" charset="0"/>
                <a:cs typeface="Arial" charset="0"/>
              </a:rPr>
            </a:br>
            <a:r>
              <a:rPr lang="it-IT" sz="1000">
                <a:solidFill>
                  <a:srgbClr val="000000"/>
                </a:solidFill>
                <a:latin typeface="Arial" charset="0"/>
                <a:cs typeface="Arial" charset="0"/>
              </a:rPr>
              <a:t>[ 1] Da 18 a 24 anni 	[ 5] Da 55 a 64</a:t>
            </a:r>
          </a:p>
          <a:p>
            <a:pPr marL="355600" indent="-355600" defTabSz="685800">
              <a:buClr>
                <a:srgbClr val="000000"/>
              </a:buClr>
              <a:buSzPct val="100000"/>
              <a:buFont typeface="Times" pitchFamily="18" charset="0"/>
              <a:buNone/>
              <a:tabLst>
                <a:tab pos="357188" algn="l"/>
              </a:tabLst>
            </a:pPr>
            <a:r>
              <a:rPr lang="it-IT" sz="1000">
                <a:solidFill>
                  <a:srgbClr val="000000"/>
                </a:solidFill>
                <a:latin typeface="Arial" charset="0"/>
                <a:cs typeface="Arial" charset="0"/>
              </a:rPr>
              <a:t>	[ 2] Da 25 a 34 anni 	[ 6] Da 65 a 74</a:t>
            </a:r>
          </a:p>
          <a:p>
            <a:pPr marL="355600" indent="-355600" defTabSz="685800">
              <a:buClr>
                <a:srgbClr val="000000"/>
              </a:buClr>
              <a:buSzPct val="100000"/>
              <a:buFont typeface="Times" pitchFamily="18" charset="0"/>
              <a:buNone/>
              <a:tabLst>
                <a:tab pos="357188" algn="l"/>
              </a:tabLst>
            </a:pPr>
            <a:r>
              <a:rPr lang="it-IT" sz="1000">
                <a:solidFill>
                  <a:srgbClr val="000000"/>
                </a:solidFill>
                <a:latin typeface="Arial" charset="0"/>
                <a:cs typeface="Arial" charset="0"/>
              </a:rPr>
              <a:t>	[ 3] Da 35 a 44 	[ 7] Oltre 74 anni</a:t>
            </a:r>
          </a:p>
          <a:p>
            <a:pPr marL="355600" indent="-355600" defTabSz="685800">
              <a:buClr>
                <a:srgbClr val="000000"/>
              </a:buClr>
              <a:buSzPct val="100000"/>
              <a:buFont typeface="Times" pitchFamily="18" charset="0"/>
              <a:buNone/>
              <a:tabLst>
                <a:tab pos="357188" algn="l"/>
              </a:tabLst>
            </a:pPr>
            <a:r>
              <a:rPr lang="it-IT" sz="1000">
                <a:solidFill>
                  <a:srgbClr val="000000"/>
                </a:solidFill>
                <a:latin typeface="Arial" charset="0"/>
                <a:cs typeface="Arial" charset="0"/>
              </a:rPr>
              <a:t>	[ 4] Da 45 a 54</a:t>
            </a:r>
          </a:p>
          <a:p>
            <a:pPr marL="355600" indent="-355600" defTabSz="685800">
              <a:buClr>
                <a:srgbClr val="000000"/>
              </a:buClr>
              <a:buSzPct val="100000"/>
              <a:buFont typeface="Times" pitchFamily="18" charset="0"/>
              <a:buNone/>
              <a:tabLst>
                <a:tab pos="357188" algn="l"/>
              </a:tabLst>
            </a:pPr>
            <a:r>
              <a:rPr lang="it-IT" sz="1000">
                <a:solidFill>
                  <a:srgbClr val="000000"/>
                </a:solidFill>
                <a:latin typeface="Arial" charset="0"/>
                <a:cs typeface="Arial" charset="0"/>
              </a:rPr>
              <a:t>	</a:t>
            </a:r>
          </a:p>
          <a:p>
            <a:pPr marL="355600" indent="-355600" defTabSz="685800">
              <a:buClr>
                <a:srgbClr val="000000"/>
              </a:buClr>
              <a:buSzPct val="100000"/>
              <a:buFont typeface="Times" pitchFamily="18" charset="0"/>
              <a:buNone/>
              <a:tabLst>
                <a:tab pos="357188" algn="l"/>
              </a:tabLst>
            </a:pPr>
            <a:r>
              <a:rPr lang="it-IT" sz="1000">
                <a:solidFill>
                  <a:srgbClr val="000000"/>
                </a:solidFill>
                <a:latin typeface="Arial" charset="0"/>
                <a:cs typeface="Arial" charset="0"/>
              </a:rPr>
              <a:t>Z.4.	[SENZA CHIEDERE] Sesso intervistato</a:t>
            </a:r>
            <a:br>
              <a:rPr lang="it-IT" sz="1000">
                <a:solidFill>
                  <a:srgbClr val="000000"/>
                </a:solidFill>
                <a:latin typeface="Arial" charset="0"/>
                <a:cs typeface="Arial" charset="0"/>
              </a:rPr>
            </a:br>
            <a:r>
              <a:rPr lang="it-IT" sz="1000">
                <a:solidFill>
                  <a:srgbClr val="000000"/>
                </a:solidFill>
                <a:latin typeface="Arial" charset="0"/>
                <a:cs typeface="Arial" charset="0"/>
              </a:rPr>
              <a:t>[ 1] Uomo</a:t>
            </a:r>
          </a:p>
          <a:p>
            <a:pPr marL="355600" indent="-355600" defTabSz="685800">
              <a:buClr>
                <a:srgbClr val="000000"/>
              </a:buClr>
              <a:buSzPct val="100000"/>
              <a:buFont typeface="Times" pitchFamily="18" charset="0"/>
              <a:buNone/>
              <a:tabLst>
                <a:tab pos="357188" algn="l"/>
              </a:tabLst>
            </a:pPr>
            <a:r>
              <a:rPr lang="it-IT" sz="1000">
                <a:solidFill>
                  <a:srgbClr val="000000"/>
                </a:solidFill>
                <a:latin typeface="Arial" charset="0"/>
                <a:cs typeface="Arial" charset="0"/>
              </a:rPr>
              <a:t>	[ 2] Donna</a:t>
            </a:r>
          </a:p>
        </p:txBody>
      </p:sp>
      <p:sp>
        <p:nvSpPr>
          <p:cNvPr id="3" name="Rettangolo 2"/>
          <p:cNvSpPr/>
          <p:nvPr/>
        </p:nvSpPr>
        <p:spPr>
          <a:xfrm>
            <a:off x="714375" y="142875"/>
            <a:ext cx="8286750" cy="276225"/>
          </a:xfrm>
          <a:prstGeom prst="rect">
            <a:avLst/>
          </a:prstGeom>
        </p:spPr>
        <p:txBody>
          <a:bodyPr>
            <a:spAutoFit/>
          </a:bodyPr>
          <a:lstStyle/>
          <a:p>
            <a:pPr algn="ctr">
              <a:buClr>
                <a:srgbClr val="000000"/>
              </a:buClr>
              <a:buSzPct val="100000"/>
              <a:buFont typeface="Times" pitchFamily="18" charset="0"/>
              <a:buNone/>
              <a:defRPr/>
            </a:pPr>
            <a:r>
              <a:rPr lang="it-IT" sz="1200" b="1" dirty="0">
                <a:solidFill>
                  <a:schemeClr val="tx1"/>
                </a:solidFill>
                <a:latin typeface="+mn-lt"/>
              </a:rPr>
              <a:t>QUESTIONARIO CALL BACK SPORTELLO</a:t>
            </a:r>
            <a:endParaRPr lang="it-IT" sz="1200" dirty="0">
              <a:solidFill>
                <a:schemeClr val="tx1"/>
              </a:solidFill>
              <a:latin typeface="+mn-l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3098" name="Object 586"/>
          <p:cNvGraphicFramePr>
            <a:graphicFrameLocks noChangeAspect="1"/>
          </p:cNvGraphicFramePr>
          <p:nvPr/>
        </p:nvGraphicFramePr>
        <p:xfrm>
          <a:off x="4787900" y="1152525"/>
          <a:ext cx="4597400" cy="5084763"/>
        </p:xfrm>
        <a:graphic>
          <a:graphicData uri="http://schemas.openxmlformats.org/presentationml/2006/ole">
            <p:oleObj spid="_x0000_s193098" name="Foglio di lavoro" r:id="rId3" imgW="4714787" imgH="5314992" progId="Excel.Sheet.8">
              <p:embed/>
            </p:oleObj>
          </a:graphicData>
        </a:graphic>
      </p:graphicFrame>
      <p:graphicFrame>
        <p:nvGraphicFramePr>
          <p:cNvPr id="193099" name="Object 587"/>
          <p:cNvGraphicFramePr>
            <a:graphicFrameLocks noChangeAspect="1"/>
          </p:cNvGraphicFramePr>
          <p:nvPr/>
        </p:nvGraphicFramePr>
        <p:xfrm>
          <a:off x="539750" y="1149350"/>
          <a:ext cx="4275138" cy="5035550"/>
        </p:xfrm>
        <a:graphic>
          <a:graphicData uri="http://schemas.openxmlformats.org/presentationml/2006/ole">
            <p:oleObj spid="_x0000_s193099" name="Foglio di lavoro" r:id="rId4" imgW="4381410" imgH="5372218" progId="Excel.Sheet.8">
              <p:embed/>
            </p:oleObj>
          </a:graphicData>
        </a:graphic>
      </p:graphicFrame>
      <p:sp>
        <p:nvSpPr>
          <p:cNvPr id="601097" name="Text Box 9"/>
          <p:cNvSpPr txBox="1">
            <a:spLocks noChangeArrowheads="1"/>
          </p:cNvSpPr>
          <p:nvPr/>
        </p:nvSpPr>
        <p:spPr bwMode="auto">
          <a:xfrm rot="16200000">
            <a:off x="-2682081" y="2864644"/>
            <a:ext cx="5946775" cy="366713"/>
          </a:xfrm>
          <a:prstGeom prst="rect">
            <a:avLst/>
          </a:prstGeom>
          <a:noFill/>
          <a:ln w="12700" algn="ctr">
            <a:noFill/>
            <a:miter lim="800000"/>
            <a:headEnd/>
            <a:tailEnd/>
          </a:ln>
          <a:effectLst/>
        </p:spPr>
        <p:txBody>
          <a:bodyPr lIns="90000" tIns="46800" rIns="90000" bIns="46800">
            <a:spAutoFit/>
          </a:bodyPr>
          <a:lstStyle/>
          <a:p>
            <a:pPr defTabSz="449263">
              <a:spcBef>
                <a:spcPct val="50000"/>
              </a:spcBef>
              <a:buClr>
                <a:srgbClr val="000000"/>
              </a:buClr>
              <a:buSzPct val="100000"/>
              <a:buFont typeface="Times" pitchFamily="18" charset="0"/>
              <a:buNone/>
              <a:defRPr/>
            </a:pPr>
            <a:r>
              <a:rPr lang="it-IT" sz="1800" i="1" dirty="0">
                <a:solidFill>
                  <a:schemeClr val="bg1"/>
                </a:solidFill>
              </a:rPr>
              <a:t>CSI </a:t>
            </a:r>
            <a:r>
              <a:rPr lang="it-IT" sz="1800" dirty="0">
                <a:solidFill>
                  <a:schemeClr val="bg1"/>
                </a:solidFill>
              </a:rPr>
              <a:t>- CUSTOMER SATISFACTION INDEX</a:t>
            </a:r>
            <a:endParaRPr lang="it-IT" sz="1800" dirty="0">
              <a:solidFill>
                <a:schemeClr val="bg1"/>
              </a:solidFill>
              <a:effectLst>
                <a:outerShdw blurRad="38100" dist="38100" dir="2700000" algn="tl">
                  <a:srgbClr val="C0C0C0"/>
                </a:outerShdw>
              </a:effectLst>
            </a:endParaRPr>
          </a:p>
        </p:txBody>
      </p:sp>
      <p:sp>
        <p:nvSpPr>
          <p:cNvPr id="193101"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IL CSI – CUSTOMER SATISFACTION INDEX</a:t>
            </a:r>
            <a:br>
              <a:rPr lang="it-IT" sz="2100">
                <a:solidFill>
                  <a:srgbClr val="3366CC"/>
                </a:solidFill>
                <a:cs typeface="Arial" charset="0"/>
              </a:rPr>
            </a:br>
            <a:r>
              <a:rPr lang="it-IT" sz="2100" i="1">
                <a:solidFill>
                  <a:srgbClr val="3366CC"/>
                </a:solidFill>
                <a:cs typeface="Arial" charset="0"/>
              </a:rPr>
              <a:t>2° SEMESTRE 2014</a:t>
            </a:r>
          </a:p>
        </p:txBody>
      </p:sp>
      <p:sp>
        <p:nvSpPr>
          <p:cNvPr id="193102" name="Text Box 10"/>
          <p:cNvSpPr txBox="1">
            <a:spLocks noChangeArrowheads="1"/>
          </p:cNvSpPr>
          <p:nvPr/>
        </p:nvSpPr>
        <p:spPr bwMode="auto">
          <a:xfrm>
            <a:off x="3635375" y="6237288"/>
            <a:ext cx="3168650" cy="371475"/>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pPr>
            <a:r>
              <a:rPr lang="it-IT" sz="900">
                <a:solidFill>
                  <a:schemeClr val="tx1"/>
                </a:solidFill>
                <a:latin typeface="Arial" charset="0"/>
              </a:rPr>
              <a:t>UNIVERSO: 229.490 UTENZE</a:t>
            </a:r>
          </a:p>
          <a:p>
            <a:pPr algn="ctr" defTabSz="449263">
              <a:buClr>
                <a:srgbClr val="000000"/>
              </a:buClr>
              <a:buSzPct val="100000"/>
              <a:buFont typeface="Times" pitchFamily="18" charset="0"/>
              <a:buNone/>
            </a:pPr>
            <a:r>
              <a:rPr lang="it-IT" sz="900">
                <a:solidFill>
                  <a:schemeClr val="tx1"/>
                </a:solidFill>
                <a:latin typeface="Arial" charset="0"/>
              </a:rPr>
              <a:t>BASE: TOTALE CAMPIONE</a:t>
            </a:r>
          </a:p>
        </p:txBody>
      </p:sp>
      <p:sp>
        <p:nvSpPr>
          <p:cNvPr id="25" name="Segnaposto numero diapositiva 24"/>
          <p:cNvSpPr>
            <a:spLocks noGrp="1"/>
          </p:cNvSpPr>
          <p:nvPr>
            <p:ph type="sldNum" sz="quarter" idx="10"/>
          </p:nvPr>
        </p:nvSpPr>
        <p:spPr/>
        <p:txBody>
          <a:bodyPr/>
          <a:lstStyle/>
          <a:p>
            <a:pPr>
              <a:defRPr/>
            </a:pPr>
            <a:fld id="{476DCD81-AA15-4D95-A8A2-FA7A9F3C6BF0}" type="slidenum">
              <a:rPr lang="it-IT" smtClean="0"/>
              <a:pPr>
                <a:defRPr/>
              </a:pPr>
              <a:t>19</a:t>
            </a:fld>
            <a:endParaRPr lang="it-IT"/>
          </a:p>
        </p:txBody>
      </p:sp>
      <p:sp>
        <p:nvSpPr>
          <p:cNvPr id="193104" name="Text Box 16"/>
          <p:cNvSpPr txBox="1">
            <a:spLocks noChangeArrowheads="1"/>
          </p:cNvSpPr>
          <p:nvPr/>
        </p:nvSpPr>
        <p:spPr bwMode="auto">
          <a:xfrm>
            <a:off x="2051050" y="2166938"/>
            <a:ext cx="1062038" cy="274637"/>
          </a:xfrm>
          <a:prstGeom prst="rect">
            <a:avLst/>
          </a:prstGeom>
          <a:solidFill>
            <a:schemeClr val="bg1"/>
          </a:solidFill>
          <a:ln w="12700" algn="ctr">
            <a:noFill/>
            <a:miter lim="800000"/>
            <a:headEnd/>
            <a:tailEnd/>
          </a:ln>
        </p:spPr>
        <p:txBody>
          <a:bodyPr wrap="none" lIns="90000" tIns="46800" rIns="90000" bIns="46800">
            <a:spAutoFit/>
          </a:bodyPr>
          <a:lstStyle/>
          <a:p>
            <a:pPr algn="r" defTabSz="449263">
              <a:spcBef>
                <a:spcPct val="50000"/>
              </a:spcBef>
              <a:buClr>
                <a:srgbClr val="000000"/>
              </a:buClr>
              <a:buSzPct val="100000"/>
              <a:buFont typeface="Times" pitchFamily="18" charset="0"/>
              <a:buNone/>
            </a:pPr>
            <a:r>
              <a:rPr lang="it-IT" sz="1200" b="1" i="1">
                <a:solidFill>
                  <a:schemeClr val="tx1"/>
                </a:solidFill>
                <a:latin typeface="Arial" charset="0"/>
              </a:rPr>
              <a:t>CSI Parziali:</a:t>
            </a:r>
          </a:p>
        </p:txBody>
      </p:sp>
      <p:sp>
        <p:nvSpPr>
          <p:cNvPr id="193105" name="Text Box 16"/>
          <p:cNvSpPr txBox="1">
            <a:spLocks noChangeArrowheads="1"/>
          </p:cNvSpPr>
          <p:nvPr/>
        </p:nvSpPr>
        <p:spPr bwMode="auto">
          <a:xfrm>
            <a:off x="6372225" y="2166938"/>
            <a:ext cx="1062038" cy="274637"/>
          </a:xfrm>
          <a:prstGeom prst="rect">
            <a:avLst/>
          </a:prstGeom>
          <a:noFill/>
          <a:ln w="12700" algn="ctr">
            <a:noFill/>
            <a:miter lim="800000"/>
            <a:headEnd/>
            <a:tailEnd/>
          </a:ln>
        </p:spPr>
        <p:txBody>
          <a:bodyPr wrap="none" lIns="90000" tIns="46800" rIns="90000" bIns="46800">
            <a:spAutoFit/>
          </a:bodyPr>
          <a:lstStyle/>
          <a:p>
            <a:pPr algn="r" defTabSz="449263">
              <a:spcBef>
                <a:spcPct val="50000"/>
              </a:spcBef>
              <a:buClr>
                <a:srgbClr val="000000"/>
              </a:buClr>
              <a:buSzPct val="100000"/>
              <a:buFont typeface="Times" pitchFamily="18" charset="0"/>
              <a:buNone/>
            </a:pPr>
            <a:r>
              <a:rPr lang="it-IT" sz="1200" b="1" i="1">
                <a:solidFill>
                  <a:schemeClr val="tx1"/>
                </a:solidFill>
                <a:latin typeface="Arial" charset="0"/>
              </a:rPr>
              <a:t>CSI Parziali:</a:t>
            </a:r>
          </a:p>
        </p:txBody>
      </p:sp>
      <p:sp>
        <p:nvSpPr>
          <p:cNvPr id="193106" name="Line 21"/>
          <p:cNvSpPr>
            <a:spLocks noChangeShapeType="1"/>
          </p:cNvSpPr>
          <p:nvPr/>
        </p:nvSpPr>
        <p:spPr bwMode="auto">
          <a:xfrm>
            <a:off x="900113" y="3497263"/>
            <a:ext cx="7916862" cy="0"/>
          </a:xfrm>
          <a:prstGeom prst="line">
            <a:avLst/>
          </a:prstGeom>
          <a:noFill/>
          <a:ln w="12700">
            <a:solidFill>
              <a:schemeClr val="tx1"/>
            </a:solidFill>
            <a:round/>
            <a:headEnd/>
            <a:tailEnd/>
          </a:ln>
        </p:spPr>
        <p:txBody>
          <a:bodyPr lIns="90000" tIns="46800" rIns="90000" bIns="46800"/>
          <a:lstStyle/>
          <a:p>
            <a:endParaRPr lang="it-IT"/>
          </a:p>
        </p:txBody>
      </p:sp>
      <p:sp>
        <p:nvSpPr>
          <p:cNvPr id="193107" name="Line 23"/>
          <p:cNvSpPr>
            <a:spLocks noChangeShapeType="1"/>
          </p:cNvSpPr>
          <p:nvPr/>
        </p:nvSpPr>
        <p:spPr bwMode="auto">
          <a:xfrm>
            <a:off x="900113" y="4005263"/>
            <a:ext cx="7916862" cy="0"/>
          </a:xfrm>
          <a:prstGeom prst="line">
            <a:avLst/>
          </a:prstGeom>
          <a:noFill/>
          <a:ln w="12700">
            <a:solidFill>
              <a:schemeClr val="tx1"/>
            </a:solidFill>
            <a:round/>
            <a:headEnd/>
            <a:tailEnd/>
          </a:ln>
        </p:spPr>
        <p:txBody>
          <a:bodyPr lIns="90000" tIns="46800" rIns="90000" bIns="46800"/>
          <a:lstStyle/>
          <a:p>
            <a:endParaRPr lang="it-IT"/>
          </a:p>
        </p:txBody>
      </p:sp>
      <p:sp>
        <p:nvSpPr>
          <p:cNvPr id="193108" name="Line 24"/>
          <p:cNvSpPr>
            <a:spLocks noChangeShapeType="1"/>
          </p:cNvSpPr>
          <p:nvPr/>
        </p:nvSpPr>
        <p:spPr bwMode="auto">
          <a:xfrm>
            <a:off x="900113" y="4508500"/>
            <a:ext cx="7916862" cy="0"/>
          </a:xfrm>
          <a:prstGeom prst="line">
            <a:avLst/>
          </a:prstGeom>
          <a:noFill/>
          <a:ln w="12700">
            <a:solidFill>
              <a:schemeClr val="tx1"/>
            </a:solidFill>
            <a:round/>
            <a:headEnd/>
            <a:tailEnd/>
          </a:ln>
        </p:spPr>
        <p:txBody>
          <a:bodyPr lIns="90000" tIns="46800" rIns="90000" bIns="46800"/>
          <a:lstStyle/>
          <a:p>
            <a:endParaRPr lang="it-IT"/>
          </a:p>
        </p:txBody>
      </p:sp>
      <p:sp>
        <p:nvSpPr>
          <p:cNvPr id="193109" name="Line 25"/>
          <p:cNvSpPr>
            <a:spLocks noChangeShapeType="1"/>
          </p:cNvSpPr>
          <p:nvPr/>
        </p:nvSpPr>
        <p:spPr bwMode="auto">
          <a:xfrm>
            <a:off x="900113" y="4941888"/>
            <a:ext cx="7916862" cy="0"/>
          </a:xfrm>
          <a:prstGeom prst="line">
            <a:avLst/>
          </a:prstGeom>
          <a:noFill/>
          <a:ln w="12700">
            <a:solidFill>
              <a:schemeClr val="tx1"/>
            </a:solidFill>
            <a:round/>
            <a:headEnd/>
            <a:tailEnd/>
          </a:ln>
        </p:spPr>
        <p:txBody>
          <a:bodyPr lIns="90000" tIns="46800" rIns="90000" bIns="46800"/>
          <a:lstStyle/>
          <a:p>
            <a:endParaRPr lang="it-IT"/>
          </a:p>
        </p:txBody>
      </p:sp>
      <p:sp>
        <p:nvSpPr>
          <p:cNvPr id="193110" name="Line 26"/>
          <p:cNvSpPr>
            <a:spLocks noChangeShapeType="1"/>
          </p:cNvSpPr>
          <p:nvPr/>
        </p:nvSpPr>
        <p:spPr bwMode="auto">
          <a:xfrm>
            <a:off x="900113" y="5445125"/>
            <a:ext cx="7916862" cy="0"/>
          </a:xfrm>
          <a:prstGeom prst="line">
            <a:avLst/>
          </a:prstGeom>
          <a:noFill/>
          <a:ln w="12700">
            <a:solidFill>
              <a:schemeClr val="tx1"/>
            </a:solidFill>
            <a:round/>
            <a:headEnd/>
            <a:tailEnd/>
          </a:ln>
        </p:spPr>
        <p:txBody>
          <a:bodyPr lIns="90000" tIns="46800" rIns="90000" bIns="46800"/>
          <a:lstStyle/>
          <a:p>
            <a:endParaRPr lang="it-IT"/>
          </a:p>
        </p:txBody>
      </p:sp>
      <p:grpSp>
        <p:nvGrpSpPr>
          <p:cNvPr id="193111" name="Gruppo 25"/>
          <p:cNvGrpSpPr>
            <a:grpSpLocks/>
          </p:cNvGrpSpPr>
          <p:nvPr/>
        </p:nvGrpSpPr>
        <p:grpSpPr bwMode="auto">
          <a:xfrm>
            <a:off x="1331913" y="762000"/>
            <a:ext cx="7283450" cy="701675"/>
            <a:chOff x="1331913" y="811213"/>
            <a:chExt cx="7283450" cy="701675"/>
          </a:xfrm>
        </p:grpSpPr>
        <p:sp>
          <p:nvSpPr>
            <p:cNvPr id="193113" name="Rectangle 10"/>
            <p:cNvSpPr>
              <a:spLocks noChangeArrowheads="1"/>
            </p:cNvSpPr>
            <p:nvPr/>
          </p:nvSpPr>
          <p:spPr bwMode="auto">
            <a:xfrm>
              <a:off x="4267200" y="1276350"/>
              <a:ext cx="376238" cy="236538"/>
            </a:xfrm>
            <a:prstGeom prst="rect">
              <a:avLst/>
            </a:prstGeom>
            <a:noFill/>
            <a:ln w="12700" algn="ctr">
              <a:noFill/>
              <a:miter lim="800000"/>
              <a:headEnd/>
              <a:tailEnd/>
            </a:ln>
          </p:spPr>
          <p:txBody>
            <a:bodyPr wrap="none" lIns="90000" tIns="46800" rIns="90000" bIns="46800" anchor="ctr"/>
            <a:lstStyle/>
            <a:p>
              <a:pPr algn="ctr" defTabSz="449263">
                <a:buClr>
                  <a:srgbClr val="000000"/>
                </a:buClr>
                <a:buSzPct val="100000"/>
                <a:buFont typeface="Times" pitchFamily="18" charset="0"/>
                <a:buNone/>
              </a:pPr>
              <a:r>
                <a:rPr lang="en-US" sz="700">
                  <a:solidFill>
                    <a:schemeClr val="tx1"/>
                  </a:solidFill>
                  <a:latin typeface="Arial" charset="0"/>
                </a:rPr>
                <a:t>1 MIN</a:t>
              </a:r>
              <a:endParaRPr lang="it-IT" sz="700">
                <a:solidFill>
                  <a:schemeClr val="tx1"/>
                </a:solidFill>
                <a:latin typeface="Arial" charset="0"/>
              </a:endParaRPr>
            </a:p>
          </p:txBody>
        </p:sp>
        <p:sp>
          <p:nvSpPr>
            <p:cNvPr id="193114" name="Rectangle 11"/>
            <p:cNvSpPr>
              <a:spLocks noChangeArrowheads="1"/>
            </p:cNvSpPr>
            <p:nvPr/>
          </p:nvSpPr>
          <p:spPr bwMode="auto">
            <a:xfrm>
              <a:off x="4341813" y="814388"/>
              <a:ext cx="374650" cy="236537"/>
            </a:xfrm>
            <a:prstGeom prst="rect">
              <a:avLst/>
            </a:prstGeom>
            <a:noFill/>
            <a:ln w="12700" algn="ctr">
              <a:noFill/>
              <a:miter lim="800000"/>
              <a:headEnd/>
              <a:tailEnd/>
            </a:ln>
          </p:spPr>
          <p:txBody>
            <a:bodyPr wrap="none" lIns="90000" tIns="46800" rIns="90000" bIns="46800" anchor="ctr"/>
            <a:lstStyle/>
            <a:p>
              <a:pPr algn="ctr" defTabSz="449263">
                <a:buClr>
                  <a:srgbClr val="000000"/>
                </a:buClr>
                <a:buSzPct val="100000"/>
                <a:buFont typeface="Times" pitchFamily="18" charset="0"/>
                <a:buNone/>
              </a:pPr>
              <a:r>
                <a:rPr lang="en-US" sz="700">
                  <a:solidFill>
                    <a:schemeClr val="tx1"/>
                  </a:solidFill>
                  <a:latin typeface="Arial" charset="0"/>
                </a:rPr>
                <a:t>100 MAX</a:t>
              </a:r>
              <a:endParaRPr lang="it-IT" sz="700">
                <a:solidFill>
                  <a:schemeClr val="tx1"/>
                </a:solidFill>
                <a:latin typeface="Arial" charset="0"/>
              </a:endParaRPr>
            </a:p>
          </p:txBody>
        </p:sp>
        <p:sp>
          <p:nvSpPr>
            <p:cNvPr id="193115" name="Rectangle 12"/>
            <p:cNvSpPr>
              <a:spLocks noChangeArrowheads="1"/>
            </p:cNvSpPr>
            <p:nvPr/>
          </p:nvSpPr>
          <p:spPr bwMode="auto">
            <a:xfrm>
              <a:off x="1331913" y="981075"/>
              <a:ext cx="3001962" cy="360363"/>
            </a:xfrm>
            <a:prstGeom prst="rect">
              <a:avLst/>
            </a:prstGeom>
            <a:noFill/>
            <a:ln w="3175" algn="ctr">
              <a:solidFill>
                <a:schemeClr val="tx1"/>
              </a:solidFill>
              <a:miter lim="800000"/>
              <a:headEnd/>
              <a:tailEnd/>
            </a:ln>
          </p:spPr>
          <p:txBody>
            <a:bodyPr wrap="none" lIns="90000" tIns="46800" rIns="90000" bIns="46800" anchor="ctr"/>
            <a:lstStyle/>
            <a:p>
              <a:pPr algn="ctr" defTabSz="449263">
                <a:buClr>
                  <a:srgbClr val="000000"/>
                </a:buClr>
                <a:buSzPct val="100000"/>
                <a:buFont typeface="Times" pitchFamily="18" charset="0"/>
                <a:buNone/>
              </a:pPr>
              <a:r>
                <a:rPr lang="it-IT" sz="1100" b="1">
                  <a:solidFill>
                    <a:srgbClr val="006600"/>
                  </a:solidFill>
                  <a:latin typeface="Arial" charset="0"/>
                </a:rPr>
                <a:t>UTENTI SODDISFATTI</a:t>
              </a:r>
            </a:p>
          </p:txBody>
        </p:sp>
        <p:sp>
          <p:nvSpPr>
            <p:cNvPr id="193116" name="Rectangle 14"/>
            <p:cNvSpPr>
              <a:spLocks noChangeArrowheads="1"/>
            </p:cNvSpPr>
            <p:nvPr/>
          </p:nvSpPr>
          <p:spPr bwMode="auto">
            <a:xfrm>
              <a:off x="8140700" y="1276350"/>
              <a:ext cx="376238" cy="236538"/>
            </a:xfrm>
            <a:prstGeom prst="rect">
              <a:avLst/>
            </a:prstGeom>
            <a:noFill/>
            <a:ln w="12700" algn="ctr">
              <a:noFill/>
              <a:miter lim="800000"/>
              <a:headEnd/>
              <a:tailEnd/>
            </a:ln>
          </p:spPr>
          <p:txBody>
            <a:bodyPr wrap="none" lIns="90000" tIns="46800" rIns="90000" bIns="46800" anchor="ctr"/>
            <a:lstStyle/>
            <a:p>
              <a:pPr algn="ctr" defTabSz="449263">
                <a:buClr>
                  <a:srgbClr val="000000"/>
                </a:buClr>
                <a:buSzPct val="100000"/>
                <a:buFont typeface="Times" pitchFamily="18" charset="0"/>
                <a:buNone/>
              </a:pPr>
              <a:r>
                <a:rPr lang="en-US" sz="700">
                  <a:solidFill>
                    <a:schemeClr val="tx1"/>
                  </a:solidFill>
                  <a:latin typeface="Arial" charset="0"/>
                </a:rPr>
                <a:t>1 MIN</a:t>
              </a:r>
              <a:endParaRPr lang="it-IT" sz="700">
                <a:solidFill>
                  <a:schemeClr val="tx1"/>
                </a:solidFill>
                <a:latin typeface="Arial" charset="0"/>
              </a:endParaRPr>
            </a:p>
          </p:txBody>
        </p:sp>
        <p:sp>
          <p:nvSpPr>
            <p:cNvPr id="193117" name="Rectangle 15"/>
            <p:cNvSpPr>
              <a:spLocks noChangeArrowheads="1"/>
            </p:cNvSpPr>
            <p:nvPr/>
          </p:nvSpPr>
          <p:spPr bwMode="auto">
            <a:xfrm>
              <a:off x="5205413" y="981075"/>
              <a:ext cx="3001962" cy="360363"/>
            </a:xfrm>
            <a:prstGeom prst="rect">
              <a:avLst/>
            </a:prstGeom>
            <a:noFill/>
            <a:ln w="3175" algn="ctr">
              <a:solidFill>
                <a:schemeClr val="tx1"/>
              </a:solidFill>
              <a:miter lim="800000"/>
              <a:headEnd/>
              <a:tailEnd/>
            </a:ln>
          </p:spPr>
          <p:txBody>
            <a:bodyPr wrap="none" lIns="90000" tIns="46800" rIns="90000" bIns="46800" anchor="ctr"/>
            <a:lstStyle/>
            <a:p>
              <a:pPr algn="ctr" defTabSz="449263">
                <a:buClr>
                  <a:srgbClr val="000000"/>
                </a:buClr>
                <a:buSzPct val="100000"/>
                <a:buFont typeface="Times" pitchFamily="18" charset="0"/>
                <a:buNone/>
              </a:pPr>
              <a:r>
                <a:rPr lang="it-IT" sz="1100" b="1">
                  <a:solidFill>
                    <a:srgbClr val="660066"/>
                  </a:solidFill>
                  <a:latin typeface="Arial" charset="0"/>
                </a:rPr>
                <a:t>INTENSITÀ DELLA SODDISFAZIONE</a:t>
              </a:r>
            </a:p>
          </p:txBody>
        </p:sp>
        <p:sp>
          <p:nvSpPr>
            <p:cNvPr id="193118" name="Rectangle 16"/>
            <p:cNvSpPr>
              <a:spLocks noChangeArrowheads="1"/>
            </p:cNvSpPr>
            <p:nvPr/>
          </p:nvSpPr>
          <p:spPr bwMode="auto">
            <a:xfrm>
              <a:off x="8240713" y="811213"/>
              <a:ext cx="374650" cy="236537"/>
            </a:xfrm>
            <a:prstGeom prst="rect">
              <a:avLst/>
            </a:prstGeom>
            <a:noFill/>
            <a:ln w="12700" algn="ctr">
              <a:noFill/>
              <a:miter lim="800000"/>
              <a:headEnd/>
              <a:tailEnd/>
            </a:ln>
          </p:spPr>
          <p:txBody>
            <a:bodyPr wrap="none" lIns="90000" tIns="46800" rIns="90000" bIns="46800" anchor="ctr"/>
            <a:lstStyle/>
            <a:p>
              <a:pPr algn="r" defTabSz="449263">
                <a:buClr>
                  <a:srgbClr val="000000"/>
                </a:buClr>
                <a:buSzPct val="100000"/>
                <a:buFont typeface="Times" pitchFamily="18" charset="0"/>
                <a:buNone/>
              </a:pPr>
              <a:r>
                <a:rPr lang="en-US" sz="700">
                  <a:solidFill>
                    <a:schemeClr val="tx1"/>
                  </a:solidFill>
                  <a:latin typeface="Arial" charset="0"/>
                </a:rPr>
                <a:t>10 MAX</a:t>
              </a:r>
              <a:endParaRPr lang="it-IT" sz="700">
                <a:solidFill>
                  <a:schemeClr val="tx1"/>
                </a:solidFill>
                <a:latin typeface="Arial" charset="0"/>
              </a:endParaRPr>
            </a:p>
          </p:txBody>
        </p:sp>
        <p:sp>
          <p:nvSpPr>
            <p:cNvPr id="193119" name="AutoShape 28"/>
            <p:cNvSpPr>
              <a:spLocks noChangeArrowheads="1"/>
            </p:cNvSpPr>
            <p:nvPr/>
          </p:nvSpPr>
          <p:spPr bwMode="auto">
            <a:xfrm rot="10800000">
              <a:off x="4001420" y="1008982"/>
              <a:ext cx="323850" cy="334963"/>
            </a:xfrm>
            <a:prstGeom prst="rtTriangle">
              <a:avLst/>
            </a:prstGeom>
            <a:solidFill>
              <a:srgbClr val="006600"/>
            </a:solidFill>
            <a:ln w="12700" algn="ctr">
              <a:noFill/>
              <a:miter lim="800000"/>
              <a:headEnd/>
              <a:tailEnd/>
            </a:ln>
          </p:spPr>
          <p:txBody>
            <a:bodyPr wrap="none" lIns="90000" tIns="46800" rIns="90000" bIns="46800" anchor="ctr"/>
            <a:lstStyle/>
            <a:p>
              <a:pPr algn="ctr">
                <a:buClr>
                  <a:srgbClr val="000000"/>
                </a:buClr>
                <a:buSzPct val="100000"/>
                <a:buFont typeface="Times" pitchFamily="18" charset="0"/>
                <a:buNone/>
              </a:pPr>
              <a:endParaRPr lang="it-IT"/>
            </a:p>
          </p:txBody>
        </p:sp>
        <p:sp>
          <p:nvSpPr>
            <p:cNvPr id="193120" name="AutoShape 29"/>
            <p:cNvSpPr>
              <a:spLocks noChangeArrowheads="1"/>
            </p:cNvSpPr>
            <p:nvPr/>
          </p:nvSpPr>
          <p:spPr bwMode="auto">
            <a:xfrm rot="10800000">
              <a:off x="7861300" y="1008063"/>
              <a:ext cx="323850" cy="334962"/>
            </a:xfrm>
            <a:prstGeom prst="rtTriangle">
              <a:avLst/>
            </a:prstGeom>
            <a:solidFill>
              <a:schemeClr val="folHlink"/>
            </a:solidFill>
            <a:ln w="12700" algn="ctr">
              <a:noFill/>
              <a:miter lim="800000"/>
              <a:headEnd/>
              <a:tailEnd/>
            </a:ln>
          </p:spPr>
          <p:txBody>
            <a:bodyPr wrap="none" lIns="90000" tIns="46800" rIns="90000" bIns="46800" anchor="ctr"/>
            <a:lstStyle/>
            <a:p>
              <a:pPr algn="ctr">
                <a:buClr>
                  <a:srgbClr val="000000"/>
                </a:buClr>
                <a:buSzPct val="100000"/>
                <a:buFont typeface="Times" pitchFamily="18" charset="0"/>
                <a:buNone/>
              </a:pPr>
              <a:endParaRPr lang="it-IT"/>
            </a:p>
          </p:txBody>
        </p:sp>
      </p:grpSp>
      <p:sp>
        <p:nvSpPr>
          <p:cNvPr id="193112" name="Line 21"/>
          <p:cNvSpPr>
            <a:spLocks noChangeShapeType="1"/>
          </p:cNvSpPr>
          <p:nvPr/>
        </p:nvSpPr>
        <p:spPr bwMode="auto">
          <a:xfrm>
            <a:off x="900113" y="3032125"/>
            <a:ext cx="7916862" cy="0"/>
          </a:xfrm>
          <a:prstGeom prst="line">
            <a:avLst/>
          </a:prstGeom>
          <a:noFill/>
          <a:ln w="12700">
            <a:solidFill>
              <a:schemeClr val="tx1"/>
            </a:solidFill>
            <a:round/>
            <a:headEnd/>
            <a:tailEnd/>
          </a:ln>
        </p:spPr>
        <p:txBody>
          <a:bodyPr lIns="90000" tIns="46800" rIns="90000" bIns="46800"/>
          <a:lstStyle/>
          <a:p>
            <a:endParaRPr lang="it-IT"/>
          </a:p>
        </p:txBody>
      </p:sp>
    </p:spTree>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0"/>
          </p:nvPr>
        </p:nvSpPr>
        <p:spPr/>
        <p:txBody>
          <a:bodyPr/>
          <a:lstStyle/>
          <a:p>
            <a:pPr>
              <a:defRPr/>
            </a:pPr>
            <a:fld id="{8BEECC48-5B0B-49B8-8408-630921F39684}" type="slidenum">
              <a:rPr lang="it-IT" smtClean="0"/>
              <a:pPr>
                <a:defRPr/>
              </a:pPr>
              <a:t>190</a:t>
            </a:fld>
            <a:endParaRPr lang="it-IT"/>
          </a:p>
        </p:txBody>
      </p:sp>
      <p:sp>
        <p:nvSpPr>
          <p:cNvPr id="398338" name="Rectangle 1"/>
          <p:cNvSpPr>
            <a:spLocks noChangeArrowheads="1"/>
          </p:cNvSpPr>
          <p:nvPr/>
        </p:nvSpPr>
        <p:spPr bwMode="auto">
          <a:xfrm>
            <a:off x="611188" y="592138"/>
            <a:ext cx="8532812" cy="5786437"/>
          </a:xfrm>
          <a:prstGeom prst="rect">
            <a:avLst/>
          </a:prstGeom>
          <a:noFill/>
          <a:ln w="9525">
            <a:noFill/>
            <a:miter lim="800000"/>
            <a:headEnd/>
            <a:tailEnd/>
          </a:ln>
        </p:spPr>
        <p:txBody>
          <a:bodyPr anchor="ctr">
            <a:spAutoFit/>
          </a:bodyPr>
          <a:lstStyle/>
          <a:p>
            <a:pPr marL="812800" lvl="1" indent="-355600" defTabSz="685800" eaLnBrk="0" hangingPunct="0">
              <a:tabLst>
                <a:tab pos="355600" algn="l"/>
              </a:tabLst>
            </a:pPr>
            <a:r>
              <a:rPr lang="it-IT" sz="1000">
                <a:solidFill>
                  <a:schemeClr val="tx1"/>
                </a:solidFill>
                <a:latin typeface="Arial" charset="0"/>
                <a:cs typeface="Arial" charset="0"/>
                <a:sym typeface="Wingdings" pitchFamily="2" charset="2"/>
              </a:rPr>
              <a:t>A.1.	Per quali motivi  ha utilizzato lo sportello online? [NON LEGGERE; MULTIPLA]</a:t>
            </a:r>
          </a:p>
          <a:p>
            <a:pPr marL="812800" lvl="1" indent="-355600" defTabSz="685800" eaLnBrk="0" hangingPunct="0">
              <a:tabLst>
                <a:tab pos="355600" algn="l"/>
              </a:tabLst>
            </a:pPr>
            <a:r>
              <a:rPr lang="it-IT" sz="1000">
                <a:solidFill>
                  <a:schemeClr val="tx1"/>
                </a:solidFill>
                <a:latin typeface="Arial" charset="0"/>
                <a:cs typeface="Arial" charset="0"/>
                <a:sym typeface="Wingdings" pitchFamily="2" charset="2"/>
              </a:rPr>
              <a:t>[1]	Comunicazione autolettura</a:t>
            </a:r>
          </a:p>
          <a:p>
            <a:pPr marL="812800" lvl="1" indent="-355600" defTabSz="685800" eaLnBrk="0" hangingPunct="0">
              <a:tabLst>
                <a:tab pos="355600" algn="l"/>
              </a:tabLst>
            </a:pPr>
            <a:r>
              <a:rPr lang="it-IT" sz="1000">
                <a:solidFill>
                  <a:schemeClr val="tx1"/>
                </a:solidFill>
                <a:latin typeface="Arial" charset="0"/>
                <a:cs typeface="Arial" charset="0"/>
                <a:sym typeface="Wingdings" pitchFamily="2" charset="2"/>
              </a:rPr>
              <a:t>[2]	Aggiornamento anagrafica Cliente</a:t>
            </a:r>
          </a:p>
          <a:p>
            <a:pPr marL="812800" lvl="1" indent="-355600" defTabSz="685800" eaLnBrk="0" hangingPunct="0">
              <a:tabLst>
                <a:tab pos="355600" algn="l"/>
              </a:tabLst>
            </a:pPr>
            <a:r>
              <a:rPr lang="it-IT" sz="1000">
                <a:solidFill>
                  <a:schemeClr val="tx1"/>
                </a:solidFill>
                <a:latin typeface="Arial" charset="0"/>
                <a:cs typeface="Arial" charset="0"/>
                <a:sym typeface="Wingdings" pitchFamily="2" charset="2"/>
              </a:rPr>
              <a:t>[3]	Informazioni contrattuali</a:t>
            </a:r>
          </a:p>
          <a:p>
            <a:pPr marL="812800" lvl="1" indent="-355600" defTabSz="685800" eaLnBrk="0" hangingPunct="0">
              <a:tabLst>
                <a:tab pos="355600" algn="l"/>
              </a:tabLst>
            </a:pPr>
            <a:r>
              <a:rPr lang="it-IT" sz="1000">
                <a:solidFill>
                  <a:schemeClr val="tx1"/>
                </a:solidFill>
                <a:latin typeface="Arial" charset="0"/>
                <a:cs typeface="Arial" charset="0"/>
                <a:sym typeface="Wingdings" pitchFamily="2" charset="2"/>
              </a:rPr>
              <a:t>[5]	 Inoltro di reclamo</a:t>
            </a:r>
          </a:p>
          <a:p>
            <a:pPr marL="812800" lvl="1" indent="-355600" defTabSz="685800" eaLnBrk="0" hangingPunct="0">
              <a:tabLst>
                <a:tab pos="355600" algn="l"/>
              </a:tabLst>
            </a:pPr>
            <a:r>
              <a:rPr lang="it-IT" sz="1000">
                <a:solidFill>
                  <a:schemeClr val="tx1"/>
                </a:solidFill>
                <a:latin typeface="Arial" charset="0"/>
                <a:cs typeface="Arial" charset="0"/>
                <a:sym typeface="Wingdings" pitchFamily="2" charset="2"/>
              </a:rPr>
              <a:t>[7]	Inserimento di pratiche commerciali (es. voltura, nuovi allacci, disdetta, rettifiche fatturazione)</a:t>
            </a:r>
          </a:p>
          <a:p>
            <a:pPr marL="812800" lvl="1" indent="-355600" defTabSz="685800" eaLnBrk="0" hangingPunct="0">
              <a:tabLst>
                <a:tab pos="355600" algn="l"/>
              </a:tabLst>
            </a:pPr>
            <a:r>
              <a:rPr lang="it-IT" sz="1000">
                <a:solidFill>
                  <a:schemeClr val="tx1"/>
                </a:solidFill>
                <a:latin typeface="Arial" charset="0"/>
                <a:cs typeface="Arial" charset="0"/>
                <a:sym typeface="Wingdings" pitchFamily="2" charset="2"/>
              </a:rPr>
              <a:t>[8]	Richieste di duplicati fatture</a:t>
            </a:r>
          </a:p>
          <a:p>
            <a:pPr marL="812800" lvl="1" indent="-355600" defTabSz="685800" eaLnBrk="0" hangingPunct="0">
              <a:tabLst>
                <a:tab pos="355600" algn="l"/>
              </a:tabLst>
            </a:pPr>
            <a:r>
              <a:rPr lang="it-IT" sz="1000">
                <a:solidFill>
                  <a:schemeClr val="tx1"/>
                </a:solidFill>
                <a:latin typeface="Arial" charset="0"/>
                <a:cs typeface="Arial" charset="0"/>
                <a:sym typeface="Wingdings" pitchFamily="2" charset="2"/>
              </a:rPr>
              <a:t>	Consultazione della normativa di settore e delle  procedure aziendali</a:t>
            </a:r>
          </a:p>
          <a:p>
            <a:pPr marL="812800" lvl="1" indent="-355600" defTabSz="685800" eaLnBrk="0" hangingPunct="0">
              <a:tabLst>
                <a:tab pos="355600" algn="l"/>
              </a:tabLst>
            </a:pPr>
            <a:r>
              <a:rPr lang="it-IT" sz="1000">
                <a:solidFill>
                  <a:schemeClr val="tx1"/>
                </a:solidFill>
                <a:latin typeface="Arial" charset="0"/>
                <a:cs typeface="Arial" charset="0"/>
                <a:sym typeface="Wingdings" pitchFamily="2" charset="2"/>
              </a:rPr>
              <a:t>[9]	Altro [SPECIFICARE]</a:t>
            </a:r>
          </a:p>
          <a:p>
            <a:pPr marL="812800" lvl="1" indent="-355600" defTabSz="685800" eaLnBrk="0" hangingPunct="0">
              <a:tabLst>
                <a:tab pos="355600" algn="l"/>
              </a:tabLst>
            </a:pPr>
            <a:r>
              <a:rPr lang="it-IT" sz="1000">
                <a:solidFill>
                  <a:schemeClr val="tx1"/>
                </a:solidFill>
                <a:latin typeface="Arial" charset="0"/>
                <a:cs typeface="Arial" charset="0"/>
                <a:sym typeface="Wingdings" pitchFamily="2" charset="2"/>
              </a:rPr>
              <a:t>[10]	Non sa	 SEZIONE G (SITO INTERNET)</a:t>
            </a:r>
          </a:p>
          <a:p>
            <a:pPr marL="812800" lvl="1" indent="-355600" defTabSz="685800" eaLnBrk="0" hangingPunct="0">
              <a:tabLst>
                <a:tab pos="355600" algn="l"/>
              </a:tabLst>
            </a:pPr>
            <a:endParaRPr lang="it-IT" sz="1000">
              <a:solidFill>
                <a:schemeClr val="tx1"/>
              </a:solidFill>
              <a:latin typeface="Arial" charset="0"/>
              <a:cs typeface="Arial" charset="0"/>
              <a:sym typeface="Wingdings" pitchFamily="2" charset="2"/>
            </a:endParaRPr>
          </a:p>
          <a:p>
            <a:pPr marL="812800" lvl="1" indent="-355600" defTabSz="685800" eaLnBrk="0" hangingPunct="0">
              <a:tabLst>
                <a:tab pos="355600" algn="l"/>
              </a:tabLst>
            </a:pPr>
            <a:r>
              <a:rPr lang="it-IT" sz="1000">
                <a:solidFill>
                  <a:schemeClr val="tx1"/>
                </a:solidFill>
                <a:latin typeface="Arial" charset="0"/>
                <a:cs typeface="Arial" charset="0"/>
                <a:sym typeface="Wingdings" pitchFamily="2" charset="2"/>
              </a:rPr>
              <a:t>A.2 Dove ha reperito l’indirizzo dello sportello online di Acquedotto del Fiora? &lt; AMMESSO NON SA/NON RICORDA&gt;; [NON LEGGERE; MULTIPLA]</a:t>
            </a:r>
          </a:p>
          <a:p>
            <a:pPr marL="812800" lvl="1" indent="-355600" defTabSz="685800" eaLnBrk="0" hangingPunct="0">
              <a:tabLst>
                <a:tab pos="355600" algn="l"/>
              </a:tabLst>
            </a:pPr>
            <a:r>
              <a:rPr lang="it-IT" sz="1000">
                <a:solidFill>
                  <a:schemeClr val="tx1"/>
                </a:solidFill>
                <a:latin typeface="Arial" charset="0"/>
                <a:cs typeface="Arial" charset="0"/>
                <a:sym typeface="Wingdings" pitchFamily="2" charset="2"/>
              </a:rPr>
              <a:t>[1]	bolletta</a:t>
            </a:r>
          </a:p>
          <a:p>
            <a:pPr marL="812800" lvl="1" indent="-355600" defTabSz="685800" eaLnBrk="0" hangingPunct="0">
              <a:tabLst>
                <a:tab pos="355600" algn="l"/>
              </a:tabLst>
            </a:pPr>
            <a:r>
              <a:rPr lang="it-IT" sz="1000">
                <a:solidFill>
                  <a:schemeClr val="tx1"/>
                </a:solidFill>
                <a:latin typeface="Arial" charset="0"/>
                <a:cs typeface="Arial" charset="0"/>
                <a:sym typeface="Wingdings" pitchFamily="2" charset="2"/>
              </a:rPr>
              <a:t>	In altre comuniicazioni aziendali (lettere, depliants)</a:t>
            </a:r>
          </a:p>
          <a:p>
            <a:pPr marL="812800" lvl="1" indent="-355600" defTabSz="685800" eaLnBrk="0" hangingPunct="0">
              <a:tabLst>
                <a:tab pos="355600" algn="l"/>
              </a:tabLst>
            </a:pPr>
            <a:r>
              <a:rPr lang="it-IT" sz="1000">
                <a:solidFill>
                  <a:schemeClr val="tx1"/>
                </a:solidFill>
                <a:latin typeface="Arial" charset="0"/>
                <a:cs typeface="Arial" charset="0"/>
                <a:sym typeface="Wingdings" pitchFamily="2" charset="2"/>
              </a:rPr>
              <a:t>[3]	quotidiani</a:t>
            </a:r>
          </a:p>
          <a:p>
            <a:pPr marL="812800" lvl="1" indent="-355600" defTabSz="685800" eaLnBrk="0" hangingPunct="0">
              <a:tabLst>
                <a:tab pos="355600" algn="l"/>
              </a:tabLst>
            </a:pPr>
            <a:r>
              <a:rPr lang="it-IT" sz="1000">
                <a:solidFill>
                  <a:schemeClr val="tx1"/>
                </a:solidFill>
                <a:latin typeface="Arial" charset="0"/>
                <a:cs typeface="Arial" charset="0"/>
                <a:sym typeface="Wingdings" pitchFamily="2" charset="2"/>
              </a:rPr>
              <a:t>[4]	altro (specificare)</a:t>
            </a:r>
          </a:p>
          <a:p>
            <a:pPr marL="812800" lvl="1" indent="-355600" defTabSz="685800" eaLnBrk="0" hangingPunct="0">
              <a:tabLst>
                <a:tab pos="355600" algn="l"/>
              </a:tabLst>
            </a:pPr>
            <a:endParaRPr lang="it-IT" sz="1000">
              <a:solidFill>
                <a:schemeClr val="tx1"/>
              </a:solidFill>
              <a:latin typeface="Arial" charset="0"/>
              <a:cs typeface="Arial" charset="0"/>
              <a:sym typeface="Wingdings" pitchFamily="2" charset="2"/>
            </a:endParaRPr>
          </a:p>
          <a:p>
            <a:pPr marL="812800" lvl="1" indent="-355600" defTabSz="685800" eaLnBrk="0" hangingPunct="0">
              <a:tabLst>
                <a:tab pos="355600" algn="l"/>
              </a:tabLst>
            </a:pPr>
            <a:r>
              <a:rPr lang="it-IT" sz="1000">
                <a:solidFill>
                  <a:schemeClr val="tx1"/>
                </a:solidFill>
                <a:latin typeface="Arial" charset="0"/>
                <a:cs typeface="Arial" charset="0"/>
                <a:sym typeface="Wingdings" pitchFamily="2" charset="2"/>
              </a:rPr>
              <a:t>A.3 Quando ha cercato di accedere allo sportello online lo ha sempre trovato disponibile e funzionante? &lt;AMMESSO NON SA/NON RICORDA&gt;</a:t>
            </a:r>
          </a:p>
          <a:p>
            <a:pPr marL="812800" lvl="1" indent="-355600" defTabSz="685800" eaLnBrk="0" hangingPunct="0">
              <a:tabLst>
                <a:tab pos="355600" algn="l"/>
              </a:tabLst>
            </a:pPr>
            <a:r>
              <a:rPr lang="it-IT" sz="1000">
                <a:solidFill>
                  <a:schemeClr val="tx1"/>
                </a:solidFill>
                <a:latin typeface="Arial" charset="0"/>
                <a:cs typeface="Arial" charset="0"/>
                <a:sym typeface="Wingdings" pitchFamily="2" charset="2"/>
              </a:rPr>
              <a:t>[1]	Sempre</a:t>
            </a:r>
          </a:p>
          <a:p>
            <a:pPr marL="812800" lvl="1" indent="-355600" defTabSz="685800" eaLnBrk="0" hangingPunct="0">
              <a:tabLst>
                <a:tab pos="355600" algn="l"/>
              </a:tabLst>
            </a:pPr>
            <a:r>
              <a:rPr lang="it-IT" sz="1000">
                <a:solidFill>
                  <a:schemeClr val="tx1"/>
                </a:solidFill>
                <a:latin typeface="Arial" charset="0"/>
                <a:cs typeface="Arial" charset="0"/>
                <a:sym typeface="Wingdings" pitchFamily="2" charset="2"/>
              </a:rPr>
              <a:t>[2]	Normalmente sì</a:t>
            </a:r>
          </a:p>
          <a:p>
            <a:pPr marL="812800" lvl="1" indent="-355600" defTabSz="685800" eaLnBrk="0" hangingPunct="0">
              <a:tabLst>
                <a:tab pos="355600" algn="l"/>
              </a:tabLst>
            </a:pPr>
            <a:r>
              <a:rPr lang="it-IT" sz="1000">
                <a:solidFill>
                  <a:schemeClr val="tx1"/>
                </a:solidFill>
                <a:latin typeface="Arial" charset="0"/>
                <a:cs typeface="Arial" charset="0"/>
                <a:sym typeface="Wingdings" pitchFamily="2" charset="2"/>
              </a:rPr>
              <a:t>[3]	Normalmente no</a:t>
            </a:r>
          </a:p>
          <a:p>
            <a:pPr marL="812800" lvl="1" indent="-355600" defTabSz="685800" eaLnBrk="0" hangingPunct="0">
              <a:tabLst>
                <a:tab pos="355600" algn="l"/>
              </a:tabLst>
            </a:pPr>
            <a:r>
              <a:rPr lang="it-IT" sz="1000">
                <a:solidFill>
                  <a:schemeClr val="tx1"/>
                </a:solidFill>
                <a:latin typeface="Arial" charset="0"/>
                <a:cs typeface="Arial" charset="0"/>
                <a:sym typeface="Wingdings" pitchFamily="2" charset="2"/>
              </a:rPr>
              <a:t>[4]	Mai</a:t>
            </a:r>
          </a:p>
          <a:p>
            <a:pPr marL="812800" lvl="1" indent="-355600" defTabSz="685800" eaLnBrk="0" hangingPunct="0">
              <a:tabLst>
                <a:tab pos="355600" algn="l"/>
              </a:tabLst>
            </a:pPr>
            <a:endParaRPr lang="it-IT" sz="1000">
              <a:solidFill>
                <a:schemeClr val="tx1"/>
              </a:solidFill>
              <a:latin typeface="Arial" charset="0"/>
              <a:cs typeface="Arial" charset="0"/>
              <a:sym typeface="Wingdings" pitchFamily="2" charset="2"/>
            </a:endParaRPr>
          </a:p>
          <a:p>
            <a:pPr marL="812800" lvl="1" indent="-355600" defTabSz="685800" eaLnBrk="0" hangingPunct="0">
              <a:tabLst>
                <a:tab pos="355600" algn="l"/>
              </a:tabLst>
            </a:pPr>
            <a:r>
              <a:rPr lang="it-IT" sz="1000">
                <a:solidFill>
                  <a:schemeClr val="tx1"/>
                </a:solidFill>
                <a:latin typeface="Arial" charset="0"/>
                <a:cs typeface="Arial" charset="0"/>
                <a:sym typeface="Wingdings" pitchFamily="2" charset="2"/>
              </a:rPr>
              <a:t>A.4 Operando attraverso lo sportello online riesce a trovare una risposta alle sue esigenze? [LEGGERE]</a:t>
            </a:r>
          </a:p>
          <a:p>
            <a:pPr marL="812800" lvl="1" indent="-355600" defTabSz="685800" eaLnBrk="0" hangingPunct="0">
              <a:tabLst>
                <a:tab pos="355600" algn="l"/>
              </a:tabLst>
            </a:pPr>
            <a:r>
              <a:rPr lang="it-IT" sz="1000">
                <a:solidFill>
                  <a:schemeClr val="tx1"/>
                </a:solidFill>
                <a:latin typeface="Arial" charset="0"/>
                <a:cs typeface="Arial" charset="0"/>
                <a:sym typeface="Wingdings" pitchFamily="2" charset="2"/>
              </a:rPr>
              <a:t>[1]	Si, del tutto</a:t>
            </a:r>
          </a:p>
          <a:p>
            <a:pPr marL="812800" lvl="1" indent="-355600" defTabSz="685800" eaLnBrk="0" hangingPunct="0">
              <a:tabLst>
                <a:tab pos="355600" algn="l"/>
              </a:tabLst>
            </a:pPr>
            <a:r>
              <a:rPr lang="it-IT" sz="1000">
                <a:solidFill>
                  <a:schemeClr val="tx1"/>
                </a:solidFill>
                <a:latin typeface="Arial" charset="0"/>
                <a:cs typeface="Arial" charset="0"/>
                <a:sym typeface="Wingdings" pitchFamily="2" charset="2"/>
              </a:rPr>
              <a:t>[2]	Si, in parte, alcune funzionalità sono carenti o mancano</a:t>
            </a:r>
          </a:p>
          <a:p>
            <a:pPr marL="812800" lvl="1" indent="-355600" defTabSz="685800" eaLnBrk="0" hangingPunct="0">
              <a:tabLst>
                <a:tab pos="355600" algn="l"/>
              </a:tabLst>
            </a:pPr>
            <a:r>
              <a:rPr lang="it-IT" sz="1000">
                <a:solidFill>
                  <a:schemeClr val="tx1"/>
                </a:solidFill>
                <a:latin typeface="Arial" charset="0"/>
                <a:cs typeface="Arial" charset="0"/>
                <a:sym typeface="Wingdings" pitchFamily="2" charset="2"/>
              </a:rPr>
              <a:t>[3]	No</a:t>
            </a:r>
          </a:p>
          <a:p>
            <a:pPr marL="812800" lvl="1" indent="-355600" defTabSz="685800" eaLnBrk="0" hangingPunct="0">
              <a:tabLst>
                <a:tab pos="355600" algn="l"/>
              </a:tabLst>
            </a:pPr>
            <a:endParaRPr lang="it-IT" sz="1000">
              <a:solidFill>
                <a:schemeClr val="tx1"/>
              </a:solidFill>
              <a:latin typeface="Arial" charset="0"/>
              <a:cs typeface="Arial" charset="0"/>
              <a:sym typeface="Wingdings" pitchFamily="2" charset="2"/>
            </a:endParaRPr>
          </a:p>
          <a:p>
            <a:pPr marL="812800" lvl="1" indent="-355600" defTabSz="685800" eaLnBrk="0" hangingPunct="0">
              <a:tabLst>
                <a:tab pos="355600" algn="l"/>
              </a:tabLst>
            </a:pPr>
            <a:r>
              <a:rPr lang="it-IT" sz="1000">
                <a:solidFill>
                  <a:schemeClr val="tx1"/>
                </a:solidFill>
                <a:latin typeface="Arial" charset="0"/>
                <a:cs typeface="Arial" charset="0"/>
                <a:sym typeface="Wingdings" pitchFamily="2" charset="2"/>
              </a:rPr>
              <a:t>se la risposta ad A.4 è la [2]</a:t>
            </a:r>
          </a:p>
          <a:p>
            <a:pPr marL="812800" lvl="1" indent="-355600" defTabSz="685800" eaLnBrk="0" hangingPunct="0">
              <a:tabLst>
                <a:tab pos="355600" algn="l"/>
              </a:tabLst>
            </a:pPr>
            <a:r>
              <a:rPr lang="it-IT" sz="1000">
                <a:solidFill>
                  <a:schemeClr val="tx1"/>
                </a:solidFill>
                <a:latin typeface="Arial" charset="0"/>
                <a:cs typeface="Arial" charset="0"/>
                <a:sym typeface="Wingdings" pitchFamily="2" charset="2"/>
              </a:rPr>
              <a:t>A.5. quali sono le carenze che riscontra nelle funzionalità dello sportello online? &lt; AMMESSO NON SA&gt; [NON LEGGERE; MULTIPLA]</a:t>
            </a:r>
          </a:p>
          <a:p>
            <a:pPr marL="812800" lvl="1" indent="-355600" defTabSz="685800" eaLnBrk="0" hangingPunct="0">
              <a:tabLst>
                <a:tab pos="355600" algn="l"/>
              </a:tabLst>
            </a:pPr>
            <a:r>
              <a:rPr lang="it-IT" sz="1000">
                <a:solidFill>
                  <a:schemeClr val="tx1"/>
                </a:solidFill>
                <a:latin typeface="Arial" charset="0"/>
                <a:cs typeface="Arial" charset="0"/>
                <a:sym typeface="Wingdings" pitchFamily="2" charset="2"/>
              </a:rPr>
              <a:t>[1]	Le risposte alle mie richieste / reclami arrivano in ritardo</a:t>
            </a:r>
          </a:p>
          <a:p>
            <a:pPr marL="812800" lvl="1" indent="-355600" defTabSz="685800" eaLnBrk="0" hangingPunct="0">
              <a:tabLst>
                <a:tab pos="355600" algn="l"/>
              </a:tabLst>
            </a:pPr>
            <a:r>
              <a:rPr lang="it-IT" sz="1000">
                <a:solidFill>
                  <a:schemeClr val="tx1"/>
                </a:solidFill>
                <a:latin typeface="Arial" charset="0"/>
                <a:cs typeface="Arial" charset="0"/>
                <a:sym typeface="Wingdings" pitchFamily="2" charset="2"/>
              </a:rPr>
              <a:t>2	Per concludere la pratica  ho dovuto contattare il numero verde</a:t>
            </a:r>
          </a:p>
          <a:p>
            <a:pPr marL="812800" lvl="1" indent="-355600" defTabSz="685800" eaLnBrk="0" hangingPunct="0">
              <a:tabLst>
                <a:tab pos="355600" algn="l"/>
              </a:tabLst>
            </a:pPr>
            <a:r>
              <a:rPr lang="it-IT" sz="1000">
                <a:solidFill>
                  <a:schemeClr val="tx1"/>
                </a:solidFill>
                <a:latin typeface="Arial" charset="0"/>
                <a:cs typeface="Arial" charset="0"/>
                <a:sym typeface="Wingdings" pitchFamily="2" charset="2"/>
              </a:rPr>
              <a:t>[4]	Altro (specificare)</a:t>
            </a:r>
          </a:p>
          <a:p>
            <a:pPr marL="812800" lvl="1" indent="-355600" defTabSz="685800" eaLnBrk="0" hangingPunct="0">
              <a:tabLst>
                <a:tab pos="355600" algn="l"/>
              </a:tabLst>
            </a:pPr>
            <a:endParaRPr lang="it-IT" sz="1000">
              <a:solidFill>
                <a:schemeClr val="tx1"/>
              </a:solidFill>
              <a:latin typeface="Arial" charset="0"/>
              <a:cs typeface="Arial" charset="0"/>
              <a:sym typeface="Wingdings" pitchFamily="2" charset="2"/>
            </a:endParaRPr>
          </a:p>
        </p:txBody>
      </p:sp>
      <p:sp>
        <p:nvSpPr>
          <p:cNvPr id="4" name="Rettangolo 3"/>
          <p:cNvSpPr/>
          <p:nvPr/>
        </p:nvSpPr>
        <p:spPr>
          <a:xfrm>
            <a:off x="714375" y="142875"/>
            <a:ext cx="8286750" cy="276225"/>
          </a:xfrm>
          <a:prstGeom prst="rect">
            <a:avLst/>
          </a:prstGeom>
        </p:spPr>
        <p:txBody>
          <a:bodyPr>
            <a:spAutoFit/>
          </a:bodyPr>
          <a:lstStyle/>
          <a:p>
            <a:pPr algn="ctr">
              <a:buClr>
                <a:srgbClr val="000000"/>
              </a:buClr>
              <a:buSzPct val="100000"/>
              <a:buFont typeface="Times" pitchFamily="18" charset="0"/>
              <a:buNone/>
              <a:defRPr/>
            </a:pPr>
            <a:r>
              <a:rPr lang="it-IT" sz="1200" b="1" dirty="0">
                <a:solidFill>
                  <a:schemeClr val="tx1"/>
                </a:solidFill>
                <a:latin typeface="+mn-lt"/>
              </a:rPr>
              <a:t>QUESTIONARIO CALL BACK </a:t>
            </a:r>
            <a:r>
              <a:rPr lang="it-IT" sz="1200" b="1" dirty="0">
                <a:solidFill>
                  <a:schemeClr val="tx1"/>
                </a:solidFill>
                <a:latin typeface="+mn-lt"/>
              </a:rPr>
              <a:t>SPORTELLO ON LINE</a:t>
            </a:r>
            <a:endParaRPr lang="it-IT" sz="1200" dirty="0">
              <a:solidFill>
                <a:schemeClr val="tx1"/>
              </a:solidFill>
              <a:latin typeface="+mn-lt"/>
            </a:endParaRPr>
          </a:p>
        </p:txBody>
      </p:sp>
      <p:cxnSp>
        <p:nvCxnSpPr>
          <p:cNvPr id="398340" name="Connettore 1 5"/>
          <p:cNvCxnSpPr>
            <a:cxnSpLocks noChangeShapeType="1"/>
          </p:cNvCxnSpPr>
          <p:nvPr/>
        </p:nvCxnSpPr>
        <p:spPr bwMode="auto">
          <a:xfrm flipV="1">
            <a:off x="8388350" y="6381750"/>
            <a:ext cx="287338" cy="71438"/>
          </a:xfrm>
          <a:prstGeom prst="line">
            <a:avLst/>
          </a:prstGeom>
          <a:noFill/>
          <a:ln w="12700" algn="ctr">
            <a:noFill/>
            <a:round/>
            <a:headEnd/>
            <a:tailEnd/>
          </a:ln>
        </p:spPr>
      </p:cxnSp>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0"/>
          </p:nvPr>
        </p:nvSpPr>
        <p:spPr/>
        <p:txBody>
          <a:bodyPr/>
          <a:lstStyle/>
          <a:p>
            <a:pPr>
              <a:defRPr/>
            </a:pPr>
            <a:fld id="{8AADC2CC-F5FF-42D1-8547-7A551906A28D}" type="slidenum">
              <a:rPr lang="it-IT" smtClean="0"/>
              <a:pPr>
                <a:defRPr/>
              </a:pPr>
              <a:t>191</a:t>
            </a:fld>
            <a:endParaRPr lang="it-IT"/>
          </a:p>
        </p:txBody>
      </p:sp>
      <p:sp>
        <p:nvSpPr>
          <p:cNvPr id="330753" name="Rectangle 1"/>
          <p:cNvSpPr>
            <a:spLocks noChangeArrowheads="1"/>
          </p:cNvSpPr>
          <p:nvPr/>
        </p:nvSpPr>
        <p:spPr bwMode="auto">
          <a:xfrm>
            <a:off x="611188" y="327025"/>
            <a:ext cx="8353425" cy="5478463"/>
          </a:xfrm>
          <a:prstGeom prst="rect">
            <a:avLst/>
          </a:prstGeom>
          <a:noFill/>
          <a:ln w="9525">
            <a:noFill/>
            <a:miter lim="800000"/>
            <a:headEnd/>
            <a:tailEnd/>
          </a:ln>
          <a:effectLst/>
        </p:spPr>
        <p:txBody>
          <a:bodyPr anchor="ctr">
            <a:spAutoFit/>
          </a:bodyPr>
          <a:lstStyle/>
          <a:p>
            <a:pPr marL="812800" lvl="1" indent="-355600" defTabSz="685800" eaLnBrk="0" hangingPunct="0">
              <a:tabLst>
                <a:tab pos="355600" algn="l"/>
              </a:tabLst>
              <a:defRPr/>
            </a:pPr>
            <a:r>
              <a:rPr lang="it-IT" sz="1000" dirty="0">
                <a:solidFill>
                  <a:schemeClr val="tx1"/>
                </a:solidFill>
                <a:latin typeface="Arial" pitchFamily="34" charset="0"/>
                <a:cs typeface="Arial" pitchFamily="34" charset="0"/>
                <a:sym typeface="Wingdings" pitchFamily="2" charset="2"/>
              </a:rPr>
              <a:t>B.1.	Le citerò ora alcuni aspetti relativi al servizio fornitole dallo sportello online di Acquedotto del </a:t>
            </a:r>
            <a:r>
              <a:rPr lang="it-IT" sz="1000" dirty="0" err="1">
                <a:solidFill>
                  <a:schemeClr val="tx1"/>
                </a:solidFill>
                <a:latin typeface="Arial" pitchFamily="34" charset="0"/>
                <a:cs typeface="Arial" pitchFamily="34" charset="0"/>
                <a:sym typeface="Wingdings" pitchFamily="2" charset="2"/>
              </a:rPr>
              <a:t>Fiora</a:t>
            </a:r>
            <a:r>
              <a:rPr lang="it-IT" sz="1000" dirty="0">
                <a:solidFill>
                  <a:schemeClr val="tx1"/>
                </a:solidFill>
                <a:latin typeface="Arial" pitchFamily="34" charset="0"/>
                <a:cs typeface="Arial" pitchFamily="34" charset="0"/>
                <a:sym typeface="Wingdings" pitchFamily="2" charset="2"/>
              </a:rPr>
              <a:t>. Per ognuno degli aspetti mi dovrebbe dire, quanto è stato soddisfatto (utilizzando una scala di tipo scolastico da 1 a 10, dove 1=per nulla soddisfatto  e 10=totalmente soddisfatto)	</a:t>
            </a:r>
          </a:p>
          <a:p>
            <a:pPr marL="812800" lvl="1" indent="-355600" defTabSz="685800" eaLnBrk="0" hangingPunct="0">
              <a:tabLst>
                <a:tab pos="355600" algn="l"/>
              </a:tabLst>
              <a:defRPr/>
            </a:pPr>
            <a:r>
              <a:rPr lang="it-IT" sz="1000" dirty="0">
                <a:solidFill>
                  <a:schemeClr val="tx1"/>
                </a:solidFill>
                <a:latin typeface="Arial" pitchFamily="34" charset="0"/>
                <a:cs typeface="Arial" pitchFamily="34" charset="0"/>
                <a:sym typeface="Wingdings" pitchFamily="2" charset="2"/>
              </a:rPr>
              <a:t>	</a:t>
            </a:r>
          </a:p>
          <a:p>
            <a:pPr marL="812800" lvl="1" indent="-355600" defTabSz="685800" eaLnBrk="0" hangingPunct="0">
              <a:tabLst>
                <a:tab pos="355600" algn="l"/>
              </a:tabLst>
              <a:defRPr/>
            </a:pPr>
            <a:endParaRPr lang="it-IT" sz="1000" dirty="0">
              <a:solidFill>
                <a:schemeClr val="tx1"/>
              </a:solidFill>
              <a:latin typeface="Arial" pitchFamily="34" charset="0"/>
              <a:cs typeface="Arial" pitchFamily="34" charset="0"/>
              <a:sym typeface="Wingdings" pitchFamily="2" charset="2"/>
            </a:endParaRPr>
          </a:p>
          <a:p>
            <a:pPr marL="812800" lvl="1" indent="-355600" defTabSz="685800" eaLnBrk="0" hangingPunct="0">
              <a:tabLst>
                <a:tab pos="355600" algn="l"/>
              </a:tabLst>
              <a:defRPr/>
            </a:pPr>
            <a:endParaRPr lang="it-IT" sz="1000" dirty="0">
              <a:solidFill>
                <a:schemeClr val="tx1"/>
              </a:solidFill>
              <a:latin typeface="Arial" pitchFamily="34" charset="0"/>
              <a:cs typeface="Arial" pitchFamily="34" charset="0"/>
              <a:sym typeface="Wingdings" pitchFamily="2" charset="2"/>
            </a:endParaRPr>
          </a:p>
          <a:p>
            <a:pPr marL="812800" lvl="1" indent="-355600" defTabSz="685800" eaLnBrk="0" hangingPunct="0">
              <a:tabLst>
                <a:tab pos="355600" algn="l"/>
              </a:tabLst>
              <a:defRPr/>
            </a:pPr>
            <a:endParaRPr lang="it-IT" sz="1000" dirty="0">
              <a:solidFill>
                <a:schemeClr val="tx1"/>
              </a:solidFill>
              <a:latin typeface="Arial" pitchFamily="34" charset="0"/>
              <a:cs typeface="Arial" pitchFamily="34" charset="0"/>
              <a:sym typeface="Wingdings" pitchFamily="2" charset="2"/>
            </a:endParaRPr>
          </a:p>
          <a:p>
            <a:pPr marL="812800" lvl="1" indent="-355600" defTabSz="685800" eaLnBrk="0" hangingPunct="0">
              <a:tabLst>
                <a:tab pos="355600" algn="l"/>
              </a:tabLst>
              <a:defRPr/>
            </a:pPr>
            <a:endParaRPr lang="it-IT" sz="1000" dirty="0">
              <a:solidFill>
                <a:schemeClr val="tx1"/>
              </a:solidFill>
              <a:latin typeface="Arial" pitchFamily="34" charset="0"/>
              <a:cs typeface="Arial" pitchFamily="34" charset="0"/>
              <a:sym typeface="Wingdings" pitchFamily="2" charset="2"/>
            </a:endParaRPr>
          </a:p>
          <a:p>
            <a:pPr marL="812800" lvl="1" indent="-355600" defTabSz="685800" eaLnBrk="0" hangingPunct="0">
              <a:tabLst>
                <a:tab pos="355600" algn="l"/>
              </a:tabLst>
              <a:defRPr/>
            </a:pPr>
            <a:endParaRPr lang="it-IT" sz="1000" dirty="0">
              <a:solidFill>
                <a:schemeClr val="tx1"/>
              </a:solidFill>
              <a:latin typeface="Arial" pitchFamily="34" charset="0"/>
              <a:cs typeface="Arial" pitchFamily="34" charset="0"/>
              <a:sym typeface="Wingdings" pitchFamily="2" charset="2"/>
            </a:endParaRPr>
          </a:p>
          <a:p>
            <a:pPr marL="812800" lvl="1" indent="-355600" defTabSz="685800" eaLnBrk="0" hangingPunct="0">
              <a:tabLst>
                <a:tab pos="355600" algn="l"/>
              </a:tabLst>
              <a:defRPr/>
            </a:pPr>
            <a:endParaRPr lang="it-IT" sz="1000" dirty="0">
              <a:solidFill>
                <a:schemeClr val="tx1"/>
              </a:solidFill>
              <a:latin typeface="Arial" pitchFamily="34" charset="0"/>
              <a:cs typeface="Arial" pitchFamily="34" charset="0"/>
              <a:sym typeface="Wingdings" pitchFamily="2" charset="2"/>
            </a:endParaRPr>
          </a:p>
          <a:p>
            <a:pPr marL="812800" lvl="1" indent="-355600" defTabSz="685800" eaLnBrk="0" hangingPunct="0">
              <a:tabLst>
                <a:tab pos="355600" algn="l"/>
              </a:tabLst>
              <a:defRPr/>
            </a:pPr>
            <a:endParaRPr lang="it-IT" sz="1000" dirty="0">
              <a:solidFill>
                <a:schemeClr val="tx1"/>
              </a:solidFill>
              <a:latin typeface="Arial" pitchFamily="34" charset="0"/>
              <a:cs typeface="Arial" pitchFamily="34" charset="0"/>
              <a:sym typeface="Wingdings" pitchFamily="2" charset="2"/>
            </a:endParaRPr>
          </a:p>
          <a:p>
            <a:pPr marL="812800" lvl="1" indent="-355600" defTabSz="685800" eaLnBrk="0" hangingPunct="0">
              <a:tabLst>
                <a:tab pos="355600" algn="l"/>
              </a:tabLst>
              <a:defRPr/>
            </a:pPr>
            <a:endParaRPr lang="it-IT" sz="1000" dirty="0">
              <a:solidFill>
                <a:schemeClr val="tx1"/>
              </a:solidFill>
              <a:latin typeface="Arial" pitchFamily="34" charset="0"/>
              <a:cs typeface="Arial" pitchFamily="34" charset="0"/>
              <a:sym typeface="Wingdings" pitchFamily="2" charset="2"/>
            </a:endParaRPr>
          </a:p>
          <a:p>
            <a:pPr marL="812800" lvl="1" indent="-355600" defTabSz="685800" eaLnBrk="0" hangingPunct="0">
              <a:tabLst>
                <a:tab pos="355600" algn="l"/>
              </a:tabLst>
              <a:defRPr/>
            </a:pPr>
            <a:endParaRPr lang="it-IT" sz="1000" dirty="0">
              <a:solidFill>
                <a:schemeClr val="tx1"/>
              </a:solidFill>
              <a:latin typeface="Arial" pitchFamily="34" charset="0"/>
              <a:cs typeface="Arial" pitchFamily="34" charset="0"/>
              <a:sym typeface="Wingdings" pitchFamily="2" charset="2"/>
            </a:endParaRPr>
          </a:p>
          <a:p>
            <a:pPr marL="812800" lvl="1" indent="-355600" defTabSz="685800" eaLnBrk="0" hangingPunct="0">
              <a:tabLst>
                <a:tab pos="355600" algn="l"/>
              </a:tabLst>
              <a:defRPr/>
            </a:pPr>
            <a:endParaRPr lang="it-IT" sz="1000" dirty="0">
              <a:solidFill>
                <a:schemeClr val="tx1"/>
              </a:solidFill>
              <a:latin typeface="Arial" pitchFamily="34" charset="0"/>
              <a:cs typeface="Arial" pitchFamily="34" charset="0"/>
              <a:sym typeface="Wingdings" pitchFamily="2" charset="2"/>
            </a:endParaRPr>
          </a:p>
          <a:p>
            <a:pPr marL="812800" lvl="1" indent="-355600" defTabSz="685800" eaLnBrk="0" hangingPunct="0">
              <a:tabLst>
                <a:tab pos="355600" algn="l"/>
              </a:tabLst>
              <a:defRPr/>
            </a:pPr>
            <a:endParaRPr lang="it-IT" sz="1000" dirty="0">
              <a:solidFill>
                <a:schemeClr val="tx1"/>
              </a:solidFill>
              <a:latin typeface="Arial" pitchFamily="34" charset="0"/>
              <a:cs typeface="Arial" pitchFamily="34" charset="0"/>
              <a:sym typeface="Wingdings" pitchFamily="2" charset="2"/>
            </a:endParaRPr>
          </a:p>
          <a:p>
            <a:pPr marL="812800" lvl="1" indent="-355600" defTabSz="685800" eaLnBrk="0" hangingPunct="0">
              <a:tabLst>
                <a:tab pos="355600" algn="l"/>
              </a:tabLst>
              <a:defRPr/>
            </a:pPr>
            <a:endParaRPr lang="it-IT" sz="1000" dirty="0">
              <a:solidFill>
                <a:schemeClr val="tx1"/>
              </a:solidFill>
              <a:latin typeface="Arial" pitchFamily="34" charset="0"/>
              <a:cs typeface="Arial" pitchFamily="34" charset="0"/>
              <a:sym typeface="Wingdings" pitchFamily="2" charset="2"/>
            </a:endParaRPr>
          </a:p>
          <a:p>
            <a:pPr marL="812800" lvl="1" indent="-355600" defTabSz="685800" eaLnBrk="0" hangingPunct="0">
              <a:tabLst>
                <a:tab pos="355600" algn="l"/>
              </a:tabLst>
              <a:defRPr/>
            </a:pPr>
            <a:endParaRPr lang="it-IT" sz="1000" dirty="0">
              <a:solidFill>
                <a:schemeClr val="tx1"/>
              </a:solidFill>
              <a:latin typeface="Arial" pitchFamily="34" charset="0"/>
              <a:cs typeface="Arial" pitchFamily="34" charset="0"/>
              <a:sym typeface="Wingdings" pitchFamily="2" charset="2"/>
            </a:endParaRPr>
          </a:p>
          <a:p>
            <a:pPr marL="812800" lvl="1" indent="-355600" defTabSz="685800" eaLnBrk="0" hangingPunct="0">
              <a:tabLst>
                <a:tab pos="355600" algn="l"/>
              </a:tabLst>
              <a:defRPr/>
            </a:pPr>
            <a:endParaRPr lang="it-IT" sz="1000" dirty="0">
              <a:solidFill>
                <a:schemeClr val="tx1"/>
              </a:solidFill>
              <a:latin typeface="Arial" pitchFamily="34" charset="0"/>
              <a:cs typeface="Arial" pitchFamily="34" charset="0"/>
              <a:sym typeface="Wingdings" pitchFamily="2" charset="2"/>
            </a:endParaRPr>
          </a:p>
          <a:p>
            <a:pPr marL="812800" lvl="1" indent="-355600" defTabSz="685800" eaLnBrk="0" hangingPunct="0">
              <a:tabLst>
                <a:tab pos="355600" algn="l"/>
              </a:tabLst>
              <a:defRPr/>
            </a:pPr>
            <a:endParaRPr lang="it-IT" sz="1000" dirty="0">
              <a:solidFill>
                <a:schemeClr val="tx1"/>
              </a:solidFill>
              <a:latin typeface="Arial" pitchFamily="34" charset="0"/>
              <a:cs typeface="Arial" pitchFamily="34" charset="0"/>
              <a:sym typeface="Wingdings" pitchFamily="2" charset="2"/>
            </a:endParaRPr>
          </a:p>
          <a:p>
            <a:pPr marL="812800" lvl="1" indent="-355600" defTabSz="685800" eaLnBrk="0" hangingPunct="0">
              <a:tabLst>
                <a:tab pos="355600" algn="l"/>
              </a:tabLst>
              <a:defRPr/>
            </a:pPr>
            <a:endParaRPr lang="it-IT" sz="1000" dirty="0">
              <a:solidFill>
                <a:schemeClr val="tx1"/>
              </a:solidFill>
              <a:latin typeface="Arial" pitchFamily="34" charset="0"/>
              <a:cs typeface="Arial" pitchFamily="34" charset="0"/>
              <a:sym typeface="Wingdings" pitchFamily="2" charset="2"/>
            </a:endParaRPr>
          </a:p>
          <a:p>
            <a:pPr marL="355600" indent="-355600" defTabSz="685800" eaLnBrk="0" hangingPunct="0">
              <a:tabLst>
                <a:tab pos="355600" algn="l"/>
              </a:tabLst>
              <a:defRPr/>
            </a:pPr>
            <a:endParaRPr lang="it-IT" sz="1000" dirty="0">
              <a:solidFill>
                <a:schemeClr val="tx1"/>
              </a:solidFill>
            </a:endParaRPr>
          </a:p>
          <a:p>
            <a:pPr marL="355600" indent="-355600" defTabSz="685800" eaLnBrk="0" hangingPunct="0">
              <a:tabLst>
                <a:tab pos="355600" algn="l"/>
              </a:tabLst>
              <a:defRPr/>
            </a:pPr>
            <a:r>
              <a:rPr lang="it-IT" sz="1000" dirty="0">
                <a:solidFill>
                  <a:schemeClr val="tx1"/>
                </a:solidFill>
              </a:rPr>
              <a:t>B.2.	Quali dei seguenti aspetti sono per Lei i tre più importanti? (multipla, </a:t>
            </a:r>
            <a:r>
              <a:rPr lang="it-IT" sz="1000" dirty="0" err="1">
                <a:solidFill>
                  <a:schemeClr val="tx1"/>
                </a:solidFill>
              </a:rPr>
              <a:t>max</a:t>
            </a:r>
            <a:r>
              <a:rPr lang="it-IT" sz="1000" dirty="0">
                <a:solidFill>
                  <a:schemeClr val="tx1"/>
                </a:solidFill>
              </a:rPr>
              <a:t> 3 risposte)</a:t>
            </a:r>
          </a:p>
          <a:p>
            <a:pPr marL="355600" indent="-355600" defTabSz="685800" eaLnBrk="0" hangingPunct="0">
              <a:tabLst>
                <a:tab pos="355600" algn="l"/>
              </a:tabLst>
              <a:defRPr/>
            </a:pPr>
            <a:endParaRPr lang="it-IT" sz="1000" dirty="0">
              <a:solidFill>
                <a:schemeClr val="tx1"/>
              </a:solidFill>
            </a:endParaRPr>
          </a:p>
          <a:p>
            <a:pPr marL="246888" indent="-228600" fontAlgn="ctr">
              <a:spcBef>
                <a:spcPts val="0"/>
              </a:spcBef>
              <a:spcAft>
                <a:spcPts val="0"/>
              </a:spcAft>
              <a:buFont typeface="+mj-lt"/>
              <a:buAutoNum type="arabicPeriod"/>
              <a:defRPr/>
            </a:pPr>
            <a:r>
              <a:rPr lang="it-IT" sz="1000" dirty="0">
                <a:solidFill>
                  <a:schemeClr val="tx1"/>
                </a:solidFill>
                <a:latin typeface="Verdana"/>
                <a:ea typeface="Times New Roman"/>
                <a:cs typeface="Verdana"/>
              </a:rPr>
              <a:t>la facilità di accesso ai servizi dello sportello on </a:t>
            </a:r>
            <a:r>
              <a:rPr lang="it-IT" sz="1000" dirty="0" err="1">
                <a:solidFill>
                  <a:schemeClr val="tx1"/>
                </a:solidFill>
                <a:latin typeface="Verdana"/>
                <a:ea typeface="Times New Roman"/>
                <a:cs typeface="Verdana"/>
              </a:rPr>
              <a:t>line</a:t>
            </a:r>
            <a:endParaRPr lang="it-IT" sz="1000" dirty="0">
              <a:solidFill>
                <a:schemeClr val="tx1"/>
              </a:solidFill>
              <a:latin typeface="Verdana"/>
              <a:ea typeface="Times New Roman"/>
              <a:cs typeface="Verdana"/>
            </a:endParaRPr>
          </a:p>
          <a:p>
            <a:pPr marL="246888" indent="-228600" fontAlgn="ctr">
              <a:spcBef>
                <a:spcPts val="0"/>
              </a:spcBef>
              <a:spcAft>
                <a:spcPts val="0"/>
              </a:spcAft>
              <a:buFont typeface="+mj-lt"/>
              <a:buAutoNum type="arabicPeriod"/>
              <a:defRPr/>
            </a:pPr>
            <a:r>
              <a:rPr lang="it-IT" sz="1000" dirty="0">
                <a:solidFill>
                  <a:schemeClr val="tx1"/>
                </a:solidFill>
                <a:latin typeface="Verdana"/>
                <a:ea typeface="Times New Roman"/>
                <a:cs typeface="Verdana"/>
              </a:rPr>
              <a:t>la disponibilità dello sportello on </a:t>
            </a:r>
            <a:r>
              <a:rPr lang="it-IT" sz="1000" dirty="0" err="1">
                <a:solidFill>
                  <a:schemeClr val="tx1"/>
                </a:solidFill>
                <a:latin typeface="Verdana"/>
                <a:ea typeface="Times New Roman"/>
                <a:cs typeface="Verdana"/>
              </a:rPr>
              <a:t>line</a:t>
            </a:r>
            <a:r>
              <a:rPr lang="it-IT" sz="1000" dirty="0">
                <a:solidFill>
                  <a:schemeClr val="tx1"/>
                </a:solidFill>
                <a:latin typeface="Verdana"/>
                <a:ea typeface="Times New Roman"/>
                <a:cs typeface="Verdana"/>
              </a:rPr>
              <a:t> pienamente funzionante</a:t>
            </a:r>
          </a:p>
          <a:p>
            <a:pPr marL="246888" indent="-228600" fontAlgn="ctr">
              <a:spcBef>
                <a:spcPts val="0"/>
              </a:spcBef>
              <a:spcAft>
                <a:spcPts val="0"/>
              </a:spcAft>
              <a:buFont typeface="+mj-lt"/>
              <a:buAutoNum type="arabicPeriod"/>
              <a:defRPr/>
            </a:pPr>
            <a:r>
              <a:rPr lang="it-IT" sz="1000" dirty="0">
                <a:solidFill>
                  <a:schemeClr val="tx1"/>
                </a:solidFill>
                <a:latin typeface="Verdana"/>
                <a:ea typeface="Times New Roman"/>
                <a:cs typeface="Verdana"/>
              </a:rPr>
              <a:t>la chiarezza delle informazioni presenti nello sportello on </a:t>
            </a:r>
            <a:r>
              <a:rPr lang="it-IT" sz="1000" dirty="0" err="1">
                <a:solidFill>
                  <a:schemeClr val="tx1"/>
                </a:solidFill>
                <a:latin typeface="Verdana"/>
                <a:ea typeface="Times New Roman"/>
                <a:cs typeface="Verdana"/>
              </a:rPr>
              <a:t>line</a:t>
            </a:r>
            <a:r>
              <a:rPr lang="it-IT" sz="1000" dirty="0">
                <a:solidFill>
                  <a:schemeClr val="tx1"/>
                </a:solidFill>
                <a:latin typeface="Verdana"/>
                <a:ea typeface="Times New Roman"/>
                <a:cs typeface="Verdana"/>
              </a:rPr>
              <a:t> </a:t>
            </a:r>
          </a:p>
          <a:p>
            <a:pPr marL="246888" indent="-228600" fontAlgn="ctr">
              <a:spcBef>
                <a:spcPts val="0"/>
              </a:spcBef>
              <a:spcAft>
                <a:spcPts val="0"/>
              </a:spcAft>
              <a:buFont typeface="+mj-lt"/>
              <a:buAutoNum type="arabicPeriod"/>
              <a:defRPr/>
            </a:pPr>
            <a:r>
              <a:rPr lang="it-IT" sz="1000" dirty="0">
                <a:solidFill>
                  <a:schemeClr val="tx1"/>
                </a:solidFill>
                <a:latin typeface="Verdana"/>
                <a:ea typeface="Times New Roman"/>
                <a:cs typeface="Verdana"/>
              </a:rPr>
              <a:t>La facilità di navigazione all’interno dello sportello on </a:t>
            </a:r>
            <a:r>
              <a:rPr lang="it-IT" sz="1000" dirty="0" err="1">
                <a:solidFill>
                  <a:schemeClr val="tx1"/>
                </a:solidFill>
                <a:latin typeface="Verdana"/>
                <a:ea typeface="Times New Roman"/>
                <a:cs typeface="Verdana"/>
              </a:rPr>
              <a:t>line</a:t>
            </a:r>
            <a:endParaRPr lang="it-IT" sz="1000" dirty="0">
              <a:solidFill>
                <a:schemeClr val="tx1"/>
              </a:solidFill>
              <a:latin typeface="Verdana"/>
              <a:ea typeface="Times New Roman"/>
              <a:cs typeface="Verdana"/>
            </a:endParaRPr>
          </a:p>
          <a:p>
            <a:pPr marL="246888" indent="-228600" fontAlgn="ctr">
              <a:spcBef>
                <a:spcPts val="0"/>
              </a:spcBef>
              <a:spcAft>
                <a:spcPts val="0"/>
              </a:spcAft>
              <a:buFont typeface="+mj-lt"/>
              <a:buAutoNum type="arabicPeriod"/>
              <a:defRPr/>
            </a:pPr>
            <a:r>
              <a:rPr lang="it-IT" sz="1000" dirty="0">
                <a:solidFill>
                  <a:schemeClr val="tx1"/>
                </a:solidFill>
                <a:latin typeface="Verdana"/>
                <a:ea typeface="Times New Roman"/>
                <a:cs typeface="Verdana"/>
              </a:rPr>
              <a:t>la completezza delle risposte ai quesiti / reclami</a:t>
            </a:r>
          </a:p>
          <a:p>
            <a:pPr marL="246888" indent="-228600" fontAlgn="ctr">
              <a:spcBef>
                <a:spcPts val="0"/>
              </a:spcBef>
              <a:spcAft>
                <a:spcPts val="0"/>
              </a:spcAft>
              <a:buFont typeface="+mj-lt"/>
              <a:buAutoNum type="arabicPeriod"/>
              <a:defRPr/>
            </a:pPr>
            <a:r>
              <a:rPr lang="it-IT" sz="1000" dirty="0">
                <a:solidFill>
                  <a:schemeClr val="tx1"/>
                </a:solidFill>
                <a:latin typeface="Verdana"/>
                <a:ea typeface="Times New Roman"/>
                <a:cs typeface="Verdana"/>
              </a:rPr>
              <a:t>la tempestività/rapidità delle risposte ai quesiti / reclami</a:t>
            </a:r>
          </a:p>
          <a:p>
            <a:pPr marL="246888" indent="-228600" fontAlgn="ctr">
              <a:spcBef>
                <a:spcPts val="0"/>
              </a:spcBef>
              <a:spcAft>
                <a:spcPts val="0"/>
              </a:spcAft>
              <a:buFont typeface="+mj-lt"/>
              <a:buAutoNum type="arabicPeriod"/>
              <a:defRPr/>
            </a:pPr>
            <a:r>
              <a:rPr lang="it-IT" sz="1000" dirty="0">
                <a:solidFill>
                  <a:schemeClr val="tx1"/>
                </a:solidFill>
                <a:latin typeface="Verdana"/>
                <a:ea typeface="Times New Roman"/>
                <a:cs typeface="Verdana"/>
              </a:rPr>
              <a:t>Il numero delle operazioni che è possibile fare</a:t>
            </a:r>
            <a:endParaRPr lang="it-IT" sz="1000" dirty="0">
              <a:solidFill>
                <a:schemeClr val="tx1"/>
              </a:solidFill>
              <a:latin typeface="Arial" pitchFamily="34" charset="0"/>
              <a:cs typeface="Arial" pitchFamily="34" charset="0"/>
              <a:sym typeface="Wingdings" pitchFamily="2" charset="2"/>
            </a:endParaRPr>
          </a:p>
          <a:p>
            <a:pPr marL="812800" lvl="1" indent="-355600" defTabSz="685800" eaLnBrk="0" hangingPunct="0">
              <a:tabLst>
                <a:tab pos="355600" algn="l"/>
              </a:tabLst>
              <a:defRPr/>
            </a:pPr>
            <a:endParaRPr lang="it-IT" sz="1000" dirty="0">
              <a:solidFill>
                <a:schemeClr val="tx1"/>
              </a:solidFill>
              <a:latin typeface="Arial" pitchFamily="34" charset="0"/>
              <a:cs typeface="Arial" pitchFamily="34" charset="0"/>
              <a:sym typeface="Wingdings" pitchFamily="2" charset="2"/>
            </a:endParaRPr>
          </a:p>
          <a:p>
            <a:pPr marL="812800" lvl="1" indent="-355600" defTabSz="685800" eaLnBrk="0" hangingPunct="0">
              <a:tabLst>
                <a:tab pos="355600" algn="l"/>
              </a:tabLst>
              <a:defRPr/>
            </a:pPr>
            <a:endParaRPr lang="it-IT" sz="1000" dirty="0">
              <a:solidFill>
                <a:schemeClr val="tx1"/>
              </a:solidFill>
              <a:latin typeface="Arial" pitchFamily="34" charset="0"/>
              <a:cs typeface="Arial" pitchFamily="34" charset="0"/>
              <a:sym typeface="Wingdings" pitchFamily="2" charset="2"/>
            </a:endParaRPr>
          </a:p>
          <a:p>
            <a:pPr marL="812800" lvl="1" indent="-355600" defTabSz="685800" eaLnBrk="0" hangingPunct="0">
              <a:tabLst>
                <a:tab pos="355600" algn="l"/>
              </a:tabLst>
              <a:defRPr/>
            </a:pPr>
            <a:endParaRPr lang="it-IT" sz="1000" dirty="0">
              <a:solidFill>
                <a:schemeClr val="tx1"/>
              </a:solidFill>
              <a:latin typeface="Arial" pitchFamily="34" charset="0"/>
              <a:cs typeface="Arial" pitchFamily="34" charset="0"/>
              <a:sym typeface="Wingdings" pitchFamily="2" charset="2"/>
            </a:endParaRPr>
          </a:p>
          <a:p>
            <a:pPr marL="812800" lvl="1" indent="-355600" defTabSz="685800" eaLnBrk="0" hangingPunct="0">
              <a:tabLst>
                <a:tab pos="355600" algn="l"/>
              </a:tabLst>
              <a:defRPr/>
            </a:pPr>
            <a:r>
              <a:rPr lang="it-IT" sz="1000" dirty="0">
                <a:solidFill>
                  <a:schemeClr val="tx1"/>
                </a:solidFill>
                <a:latin typeface="Arial" pitchFamily="34" charset="0"/>
                <a:cs typeface="Arial" pitchFamily="34" charset="0"/>
                <a:sym typeface="Wingdings" pitchFamily="2" charset="2"/>
              </a:rPr>
              <a:t>B.2.	Considerando complessivamente il servizio ricevuto attraverso lo sportello online che voto dà a Acquedotto del </a:t>
            </a:r>
            <a:r>
              <a:rPr lang="it-IT" sz="1000" dirty="0" err="1">
                <a:solidFill>
                  <a:schemeClr val="tx1"/>
                </a:solidFill>
                <a:latin typeface="Arial" pitchFamily="34" charset="0"/>
                <a:cs typeface="Arial" pitchFamily="34" charset="0"/>
                <a:sym typeface="Wingdings" pitchFamily="2" charset="2"/>
              </a:rPr>
              <a:t>Fiora</a:t>
            </a:r>
            <a:r>
              <a:rPr lang="it-IT" sz="1000" dirty="0">
                <a:solidFill>
                  <a:schemeClr val="tx1"/>
                </a:solidFill>
                <a:latin typeface="Arial" pitchFamily="34" charset="0"/>
                <a:cs typeface="Arial" pitchFamily="34" charset="0"/>
                <a:sym typeface="Wingdings" pitchFamily="2" charset="2"/>
              </a:rPr>
              <a:t> su una scala da 1 a 10 dove 1 è il minimo della qualità e 10 il massimo?</a:t>
            </a:r>
          </a:p>
        </p:txBody>
      </p:sp>
      <p:sp>
        <p:nvSpPr>
          <p:cNvPr id="4" name="Rettangolo 3"/>
          <p:cNvSpPr/>
          <p:nvPr/>
        </p:nvSpPr>
        <p:spPr>
          <a:xfrm>
            <a:off x="714375" y="142875"/>
            <a:ext cx="8286750" cy="276225"/>
          </a:xfrm>
          <a:prstGeom prst="rect">
            <a:avLst/>
          </a:prstGeom>
        </p:spPr>
        <p:txBody>
          <a:bodyPr>
            <a:spAutoFit/>
          </a:bodyPr>
          <a:lstStyle/>
          <a:p>
            <a:pPr algn="ctr">
              <a:buClr>
                <a:srgbClr val="000000"/>
              </a:buClr>
              <a:buSzPct val="100000"/>
              <a:buFont typeface="Times" pitchFamily="18" charset="0"/>
              <a:buNone/>
              <a:defRPr/>
            </a:pPr>
            <a:r>
              <a:rPr lang="it-IT" sz="1200" b="1" dirty="0">
                <a:solidFill>
                  <a:schemeClr val="tx1"/>
                </a:solidFill>
                <a:latin typeface="+mn-lt"/>
              </a:rPr>
              <a:t>QUESTIONARIO CALL BACK </a:t>
            </a:r>
            <a:r>
              <a:rPr lang="it-IT" sz="1200" b="1" dirty="0">
                <a:solidFill>
                  <a:schemeClr val="tx1"/>
                </a:solidFill>
                <a:latin typeface="+mn-lt"/>
              </a:rPr>
              <a:t>SPORTELLO ON LINE</a:t>
            </a:r>
            <a:endParaRPr lang="it-IT" sz="1200" dirty="0">
              <a:solidFill>
                <a:schemeClr val="tx1"/>
              </a:solidFill>
              <a:latin typeface="+mn-lt"/>
            </a:endParaRPr>
          </a:p>
        </p:txBody>
      </p:sp>
      <p:graphicFrame>
        <p:nvGraphicFramePr>
          <p:cNvPr id="5" name="Tabella 4"/>
          <p:cNvGraphicFramePr>
            <a:graphicFrameLocks noGrp="1"/>
          </p:cNvGraphicFramePr>
          <p:nvPr/>
        </p:nvGraphicFramePr>
        <p:xfrm>
          <a:off x="1547813" y="1125538"/>
          <a:ext cx="6769100" cy="2159000"/>
        </p:xfrm>
        <a:graphic>
          <a:graphicData uri="http://schemas.openxmlformats.org/drawingml/2006/table">
            <a:tbl>
              <a:tblPr/>
              <a:tblGrid>
                <a:gridCol w="4859616"/>
                <a:gridCol w="1909134"/>
              </a:tblGrid>
              <a:tr h="485523">
                <a:tc>
                  <a:txBody>
                    <a:bodyPr/>
                    <a:lstStyle/>
                    <a:p>
                      <a:pPr marL="22225" algn="ctr">
                        <a:spcAft>
                          <a:spcPts val="0"/>
                        </a:spcAft>
                      </a:pPr>
                      <a:r>
                        <a:rPr lang="it-IT" sz="800" b="1" dirty="0">
                          <a:latin typeface="Verdana"/>
                          <a:ea typeface="Times New Roman"/>
                          <a:cs typeface="Verdana"/>
                        </a:rPr>
                        <a:t>Aspetti del servizio di sportello online </a:t>
                      </a:r>
                      <a:endParaRPr lang="it-IT" sz="800" dirty="0">
                        <a:latin typeface="Times New Roman"/>
                        <a:ea typeface="Times New Roman"/>
                      </a:endParaRPr>
                    </a:p>
                    <a:p>
                      <a:pPr marL="22225" algn="ctr">
                        <a:spcAft>
                          <a:spcPts val="0"/>
                        </a:spcAft>
                      </a:pPr>
                      <a:r>
                        <a:rPr lang="it-IT" sz="800" b="1" i="1" dirty="0">
                          <a:latin typeface="Verdana"/>
                          <a:ea typeface="Times New Roman"/>
                          <a:cs typeface="Verdana"/>
                        </a:rPr>
                        <a:t>(leggere gli aspetti con rotazione)</a:t>
                      </a:r>
                      <a:endParaRPr lang="it-IT" sz="800" dirty="0">
                        <a:latin typeface="Times New Roman"/>
                        <a:ea typeface="Times New Roman"/>
                      </a:endParaRPr>
                    </a:p>
                  </a:txBody>
                  <a:tcPr marL="56034" marR="560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975" indent="-53975" algn="ctr">
                        <a:spcAft>
                          <a:spcPts val="0"/>
                        </a:spcAft>
                      </a:pPr>
                      <a:r>
                        <a:rPr lang="it-IT" sz="800" b="1">
                          <a:latin typeface="Verdana"/>
                          <a:ea typeface="Times New Roman"/>
                          <a:cs typeface="Verdana"/>
                        </a:rPr>
                        <a:t>Quanto è stato soddisfatto di…. ?</a:t>
                      </a:r>
                      <a:endParaRPr lang="it-IT" sz="800">
                        <a:latin typeface="Times New Roman"/>
                        <a:ea typeface="Times New Roman"/>
                      </a:endParaRPr>
                    </a:p>
                  </a:txBody>
                  <a:tcPr marL="56034" marR="560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0401">
                <a:tc>
                  <a:txBody>
                    <a:bodyPr/>
                    <a:lstStyle/>
                    <a:p>
                      <a:pPr marL="21590" algn="l">
                        <a:spcAft>
                          <a:spcPts val="0"/>
                        </a:spcAft>
                      </a:pPr>
                      <a:r>
                        <a:rPr lang="it-IT" sz="1000" dirty="0">
                          <a:latin typeface="Verdana"/>
                          <a:ea typeface="Times New Roman"/>
                          <a:cs typeface="Verdana"/>
                        </a:rPr>
                        <a:t>la facilità di accesso ai servizi dello sportello on </a:t>
                      </a:r>
                      <a:r>
                        <a:rPr lang="it-IT" sz="1000" dirty="0" err="1">
                          <a:latin typeface="Verdana"/>
                          <a:ea typeface="Times New Roman"/>
                          <a:cs typeface="Verdana"/>
                        </a:rPr>
                        <a:t>line</a:t>
                      </a:r>
                      <a:endParaRPr lang="it-IT" sz="1000" dirty="0">
                        <a:latin typeface="Times New Roman"/>
                        <a:ea typeface="Times New Roman"/>
                      </a:endParaRPr>
                    </a:p>
                  </a:txBody>
                  <a:tcPr marL="56034" marR="560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975" indent="-53975" algn="ctr">
                        <a:spcAft>
                          <a:spcPts val="0"/>
                        </a:spcAft>
                      </a:pPr>
                      <a:endParaRPr lang="it-IT" sz="800">
                        <a:latin typeface="Verdana"/>
                        <a:ea typeface="Times New Roman"/>
                        <a:cs typeface="Verdana"/>
                      </a:endParaRPr>
                    </a:p>
                  </a:txBody>
                  <a:tcPr marL="56034" marR="560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4332">
                <a:tc>
                  <a:txBody>
                    <a:bodyPr/>
                    <a:lstStyle/>
                    <a:p>
                      <a:pPr marL="21590" algn="l">
                        <a:spcAft>
                          <a:spcPts val="0"/>
                        </a:spcAft>
                      </a:pPr>
                      <a:r>
                        <a:rPr lang="it-IT" sz="1000" dirty="0">
                          <a:latin typeface="Verdana"/>
                          <a:ea typeface="Times New Roman"/>
                          <a:cs typeface="Verdana"/>
                        </a:rPr>
                        <a:t>la disponibilità dello sportello on </a:t>
                      </a:r>
                      <a:r>
                        <a:rPr lang="it-IT" sz="1000" dirty="0" err="1">
                          <a:latin typeface="Verdana"/>
                          <a:ea typeface="Times New Roman"/>
                          <a:cs typeface="Verdana"/>
                        </a:rPr>
                        <a:t>line</a:t>
                      </a:r>
                      <a:r>
                        <a:rPr lang="it-IT" sz="1000" dirty="0">
                          <a:latin typeface="Verdana"/>
                          <a:ea typeface="Times New Roman"/>
                          <a:cs typeface="Verdana"/>
                        </a:rPr>
                        <a:t> pienamente funzionante</a:t>
                      </a:r>
                      <a:endParaRPr lang="it-IT" sz="1000" dirty="0">
                        <a:latin typeface="Times New Roman"/>
                        <a:ea typeface="Times New Roman"/>
                      </a:endParaRPr>
                    </a:p>
                  </a:txBody>
                  <a:tcPr marL="56034" marR="560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975" indent="-53975" algn="ctr">
                        <a:spcAft>
                          <a:spcPts val="0"/>
                        </a:spcAft>
                      </a:pPr>
                      <a:endParaRPr lang="it-IT" sz="800">
                        <a:latin typeface="Verdana"/>
                        <a:ea typeface="Times New Roman"/>
                        <a:cs typeface="Verdana"/>
                      </a:endParaRPr>
                    </a:p>
                  </a:txBody>
                  <a:tcPr marL="56034" marR="560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8378">
                <a:tc>
                  <a:txBody>
                    <a:bodyPr/>
                    <a:lstStyle/>
                    <a:p>
                      <a:pPr marL="21590" algn="l">
                        <a:spcAft>
                          <a:spcPts val="0"/>
                        </a:spcAft>
                      </a:pPr>
                      <a:r>
                        <a:rPr lang="it-IT" sz="1000" dirty="0">
                          <a:latin typeface="Verdana"/>
                          <a:ea typeface="Times New Roman"/>
                          <a:cs typeface="Verdana"/>
                        </a:rPr>
                        <a:t>la chiarezza delle informazioni presenti nello sportello on </a:t>
                      </a:r>
                      <a:r>
                        <a:rPr lang="it-IT" sz="1000" dirty="0" err="1">
                          <a:latin typeface="Verdana"/>
                          <a:ea typeface="Times New Roman"/>
                          <a:cs typeface="Verdana"/>
                        </a:rPr>
                        <a:t>line</a:t>
                      </a:r>
                      <a:r>
                        <a:rPr lang="it-IT" sz="1000" dirty="0">
                          <a:latin typeface="Verdana"/>
                          <a:ea typeface="Times New Roman"/>
                          <a:cs typeface="Verdana"/>
                        </a:rPr>
                        <a:t> </a:t>
                      </a:r>
                      <a:endParaRPr lang="it-IT" sz="1000" dirty="0">
                        <a:latin typeface="Times New Roman"/>
                        <a:ea typeface="Times New Roman"/>
                      </a:endParaRPr>
                    </a:p>
                  </a:txBody>
                  <a:tcPr marL="56034" marR="560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975" indent="-53975" algn="ctr">
                        <a:spcAft>
                          <a:spcPts val="0"/>
                        </a:spcAft>
                      </a:pPr>
                      <a:endParaRPr lang="it-IT" sz="800">
                        <a:latin typeface="Verdana"/>
                        <a:ea typeface="Times New Roman"/>
                        <a:cs typeface="Verdana"/>
                      </a:endParaRPr>
                    </a:p>
                  </a:txBody>
                  <a:tcPr marL="56034" marR="560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0401">
                <a:tc>
                  <a:txBody>
                    <a:bodyPr/>
                    <a:lstStyle/>
                    <a:p>
                      <a:pPr marL="21590" algn="l">
                        <a:spcAft>
                          <a:spcPts val="0"/>
                        </a:spcAft>
                      </a:pPr>
                      <a:r>
                        <a:rPr lang="it-IT" sz="1000" dirty="0">
                          <a:latin typeface="Verdana"/>
                          <a:ea typeface="Times New Roman"/>
                          <a:cs typeface="Verdana"/>
                        </a:rPr>
                        <a:t>La facilità di navigazione all’interno dello sportello on </a:t>
                      </a:r>
                      <a:r>
                        <a:rPr lang="it-IT" sz="1000" dirty="0" err="1">
                          <a:latin typeface="Verdana"/>
                          <a:ea typeface="Times New Roman"/>
                          <a:cs typeface="Verdana"/>
                        </a:rPr>
                        <a:t>line</a:t>
                      </a:r>
                      <a:endParaRPr lang="it-IT" sz="1000" dirty="0">
                        <a:latin typeface="Times New Roman"/>
                        <a:ea typeface="Times New Roman"/>
                      </a:endParaRPr>
                    </a:p>
                  </a:txBody>
                  <a:tcPr marL="56034" marR="560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975" indent="-53975" algn="ctr">
                        <a:spcAft>
                          <a:spcPts val="0"/>
                        </a:spcAft>
                      </a:pPr>
                      <a:endParaRPr lang="it-IT" sz="800">
                        <a:latin typeface="Verdana"/>
                        <a:ea typeface="Times New Roman"/>
                        <a:cs typeface="Verdana"/>
                      </a:endParaRPr>
                    </a:p>
                  </a:txBody>
                  <a:tcPr marL="56034" marR="560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0401">
                <a:tc>
                  <a:txBody>
                    <a:bodyPr/>
                    <a:lstStyle/>
                    <a:p>
                      <a:pPr marL="21590" algn="l">
                        <a:spcAft>
                          <a:spcPts val="0"/>
                        </a:spcAft>
                      </a:pPr>
                      <a:r>
                        <a:rPr lang="it-IT" sz="1000" dirty="0">
                          <a:latin typeface="Verdana"/>
                          <a:ea typeface="Times New Roman"/>
                          <a:cs typeface="Verdana"/>
                        </a:rPr>
                        <a:t>la completezza delle risposte ai quesiti / reclami</a:t>
                      </a:r>
                      <a:endParaRPr lang="it-IT" sz="1000" dirty="0">
                        <a:latin typeface="Times New Roman"/>
                        <a:ea typeface="Times New Roman"/>
                      </a:endParaRPr>
                    </a:p>
                  </a:txBody>
                  <a:tcPr marL="56034" marR="560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975" indent="-53975" algn="ctr">
                        <a:spcAft>
                          <a:spcPts val="0"/>
                        </a:spcAft>
                      </a:pPr>
                      <a:endParaRPr lang="it-IT" sz="800">
                        <a:latin typeface="Verdana"/>
                        <a:ea typeface="Times New Roman"/>
                        <a:cs typeface="Verdana"/>
                      </a:endParaRPr>
                    </a:p>
                  </a:txBody>
                  <a:tcPr marL="56034" marR="560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0401">
                <a:tc>
                  <a:txBody>
                    <a:bodyPr/>
                    <a:lstStyle/>
                    <a:p>
                      <a:pPr marL="21590" algn="l">
                        <a:spcAft>
                          <a:spcPts val="0"/>
                        </a:spcAft>
                      </a:pPr>
                      <a:r>
                        <a:rPr lang="it-IT" sz="1000" dirty="0">
                          <a:latin typeface="Verdana"/>
                          <a:ea typeface="Times New Roman"/>
                          <a:cs typeface="Verdana"/>
                        </a:rPr>
                        <a:t>la tempestività/rapidità delle risposte ai quesiti / reclami</a:t>
                      </a:r>
                      <a:endParaRPr lang="it-IT" sz="1000" dirty="0">
                        <a:latin typeface="Times New Roman"/>
                        <a:ea typeface="Times New Roman"/>
                      </a:endParaRPr>
                    </a:p>
                  </a:txBody>
                  <a:tcPr marL="56034" marR="560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975" indent="-53975" algn="ctr">
                        <a:spcAft>
                          <a:spcPts val="0"/>
                        </a:spcAft>
                      </a:pPr>
                      <a:endParaRPr lang="it-IT" sz="800">
                        <a:latin typeface="Verdana"/>
                        <a:ea typeface="Times New Roman"/>
                        <a:cs typeface="Verdana"/>
                      </a:endParaRPr>
                    </a:p>
                  </a:txBody>
                  <a:tcPr marL="56034" marR="560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0401">
                <a:tc>
                  <a:txBody>
                    <a:bodyPr/>
                    <a:lstStyle/>
                    <a:p>
                      <a:pPr marL="21590" algn="l">
                        <a:spcAft>
                          <a:spcPts val="0"/>
                        </a:spcAft>
                      </a:pPr>
                      <a:r>
                        <a:rPr lang="it-IT" sz="1000" dirty="0">
                          <a:latin typeface="Verdana"/>
                          <a:ea typeface="Times New Roman"/>
                          <a:cs typeface="Verdana"/>
                        </a:rPr>
                        <a:t>Il numero delle operazioni che è possibile fare</a:t>
                      </a:r>
                      <a:endParaRPr lang="it-IT" sz="1000" dirty="0">
                        <a:latin typeface="Times New Roman"/>
                        <a:ea typeface="Times New Roman"/>
                      </a:endParaRPr>
                    </a:p>
                  </a:txBody>
                  <a:tcPr marL="56034" marR="560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975" indent="-53975" algn="ctr">
                        <a:spcAft>
                          <a:spcPts val="0"/>
                        </a:spcAft>
                      </a:pPr>
                      <a:endParaRPr lang="it-IT" sz="800" dirty="0">
                        <a:latin typeface="Verdana"/>
                        <a:ea typeface="Times New Roman"/>
                        <a:cs typeface="Verdana"/>
                      </a:endParaRPr>
                    </a:p>
                  </a:txBody>
                  <a:tcPr marL="56034" marR="560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0"/>
          </p:nvPr>
        </p:nvSpPr>
        <p:spPr/>
        <p:txBody>
          <a:bodyPr/>
          <a:lstStyle/>
          <a:p>
            <a:pPr>
              <a:defRPr/>
            </a:pPr>
            <a:fld id="{4AA00500-5C46-4F7A-8E0D-F655B17F9C0D}" type="slidenum">
              <a:rPr lang="it-IT" smtClean="0"/>
              <a:pPr>
                <a:defRPr/>
              </a:pPr>
              <a:t>192</a:t>
            </a:fld>
            <a:endParaRPr lang="it-IT"/>
          </a:p>
        </p:txBody>
      </p:sp>
      <p:sp>
        <p:nvSpPr>
          <p:cNvPr id="330753" name="Rectangle 1"/>
          <p:cNvSpPr>
            <a:spLocks noChangeArrowheads="1"/>
          </p:cNvSpPr>
          <p:nvPr/>
        </p:nvSpPr>
        <p:spPr bwMode="auto">
          <a:xfrm>
            <a:off x="790575" y="287338"/>
            <a:ext cx="8353425" cy="6094412"/>
          </a:xfrm>
          <a:prstGeom prst="rect">
            <a:avLst/>
          </a:prstGeom>
          <a:noFill/>
          <a:ln w="9525">
            <a:noFill/>
            <a:miter lim="800000"/>
            <a:headEnd/>
            <a:tailEnd/>
          </a:ln>
          <a:effectLst/>
        </p:spPr>
        <p:txBody>
          <a:bodyPr anchor="ctr">
            <a:spAutoFit/>
          </a:bodyPr>
          <a:lstStyle/>
          <a:p>
            <a:pPr marL="812800" lvl="1" indent="-355600" defTabSz="685800" eaLnBrk="0" hangingPunct="0">
              <a:tabLst>
                <a:tab pos="355600" algn="l"/>
              </a:tabLst>
              <a:defRPr/>
            </a:pPr>
            <a:r>
              <a:rPr lang="it-IT" sz="1000" dirty="0">
                <a:solidFill>
                  <a:schemeClr val="tx1"/>
                </a:solidFill>
                <a:latin typeface="Arial" pitchFamily="34" charset="0"/>
                <a:cs typeface="Arial" pitchFamily="34" charset="0"/>
                <a:sym typeface="Wingdings" pitchFamily="2" charset="2"/>
              </a:rPr>
              <a:t>C.1 Oltre a usare lo sportello online, ha utilizzato qualche altro canale di contatto con Acquedotto del </a:t>
            </a:r>
            <a:r>
              <a:rPr lang="it-IT" sz="1000" dirty="0" err="1">
                <a:solidFill>
                  <a:schemeClr val="tx1"/>
                </a:solidFill>
                <a:latin typeface="Arial" pitchFamily="34" charset="0"/>
                <a:cs typeface="Arial" pitchFamily="34" charset="0"/>
                <a:sym typeface="Wingdings" pitchFamily="2" charset="2"/>
              </a:rPr>
              <a:t>Fiora</a:t>
            </a:r>
            <a:r>
              <a:rPr lang="it-IT" sz="1000" dirty="0">
                <a:solidFill>
                  <a:schemeClr val="tx1"/>
                </a:solidFill>
                <a:latin typeface="Arial" pitchFamily="34" charset="0"/>
                <a:cs typeface="Arial" pitchFamily="34" charset="0"/>
                <a:sym typeface="Wingdings" pitchFamily="2" charset="2"/>
              </a:rPr>
              <a:t>?</a:t>
            </a:r>
          </a:p>
          <a:p>
            <a:pPr marL="812800" lvl="1" indent="-355600" defTabSz="685800" eaLnBrk="0" hangingPunct="0">
              <a:tabLst>
                <a:tab pos="355600" algn="l"/>
              </a:tabLst>
              <a:defRPr/>
            </a:pPr>
            <a:r>
              <a:rPr lang="it-IT" sz="1000" dirty="0">
                <a:solidFill>
                  <a:schemeClr val="tx1"/>
                </a:solidFill>
                <a:latin typeface="Arial" pitchFamily="34" charset="0"/>
                <a:cs typeface="Arial" pitchFamily="34" charset="0"/>
                <a:sym typeface="Wingdings" pitchFamily="2" charset="2"/>
              </a:rPr>
              <a:t>[1]	Si</a:t>
            </a:r>
          </a:p>
          <a:p>
            <a:pPr marL="812800" lvl="1" indent="-355600" defTabSz="685800" eaLnBrk="0" hangingPunct="0">
              <a:tabLst>
                <a:tab pos="355600" algn="l"/>
              </a:tabLst>
              <a:defRPr/>
            </a:pPr>
            <a:r>
              <a:rPr lang="it-IT" sz="1000" dirty="0">
                <a:solidFill>
                  <a:schemeClr val="tx1"/>
                </a:solidFill>
                <a:latin typeface="Arial" pitchFamily="34" charset="0"/>
                <a:cs typeface="Arial" pitchFamily="34" charset="0"/>
                <a:sym typeface="Wingdings" pitchFamily="2" charset="2"/>
              </a:rPr>
              <a:t>[2]	No</a:t>
            </a:r>
          </a:p>
          <a:p>
            <a:pPr marL="812800" lvl="1" indent="-355600" defTabSz="685800" eaLnBrk="0" hangingPunct="0">
              <a:tabLst>
                <a:tab pos="355600" algn="l"/>
              </a:tabLst>
              <a:defRPr/>
            </a:pPr>
            <a:r>
              <a:rPr lang="it-IT" sz="1000" dirty="0">
                <a:solidFill>
                  <a:schemeClr val="tx1"/>
                </a:solidFill>
                <a:latin typeface="Arial" pitchFamily="34" charset="0"/>
                <a:cs typeface="Arial" pitchFamily="34" charset="0"/>
                <a:sym typeface="Wingdings" pitchFamily="2" charset="2"/>
              </a:rPr>
              <a:t>&lt; Se Dom. C.1 =[</a:t>
            </a:r>
            <a:r>
              <a:rPr lang="it-IT" sz="1000" dirty="0" err="1">
                <a:solidFill>
                  <a:schemeClr val="tx1"/>
                </a:solidFill>
                <a:latin typeface="Arial" pitchFamily="34" charset="0"/>
                <a:cs typeface="Arial" pitchFamily="34" charset="0"/>
                <a:sym typeface="Wingdings" pitchFamily="2" charset="2"/>
              </a:rPr>
              <a:t>1</a:t>
            </a:r>
            <a:r>
              <a:rPr lang="it-IT" sz="1000" dirty="0">
                <a:solidFill>
                  <a:schemeClr val="tx1"/>
                </a:solidFill>
                <a:latin typeface="Arial" pitchFamily="34" charset="0"/>
                <a:cs typeface="Arial" pitchFamily="34" charset="0"/>
                <a:sym typeface="Wingdings" pitchFamily="2" charset="2"/>
              </a:rPr>
              <a:t>] &gt;</a:t>
            </a:r>
          </a:p>
          <a:p>
            <a:pPr marL="812800" lvl="1" indent="-355600" defTabSz="685800" eaLnBrk="0" hangingPunct="0">
              <a:tabLst>
                <a:tab pos="355600" algn="l"/>
              </a:tabLst>
              <a:defRPr/>
            </a:pPr>
            <a:r>
              <a:rPr lang="it-IT" sz="1000" dirty="0">
                <a:solidFill>
                  <a:schemeClr val="tx1"/>
                </a:solidFill>
                <a:latin typeface="Arial" pitchFamily="34" charset="0"/>
                <a:cs typeface="Arial" pitchFamily="34" charset="0"/>
                <a:sym typeface="Wingdings" pitchFamily="2" charset="2"/>
              </a:rPr>
              <a:t>C.2 Quali tra questi? [LEGGERE] &lt;MULTIPLA; A ROTAZIONE; AMMESSO NON SA&gt; </a:t>
            </a:r>
          </a:p>
          <a:p>
            <a:pPr marL="812800" lvl="1" indent="-355600" defTabSz="685800" eaLnBrk="0" hangingPunct="0">
              <a:tabLst>
                <a:tab pos="355600" algn="l"/>
              </a:tabLst>
              <a:defRPr/>
            </a:pPr>
            <a:r>
              <a:rPr lang="it-IT" sz="1000" dirty="0">
                <a:solidFill>
                  <a:schemeClr val="tx1"/>
                </a:solidFill>
                <a:latin typeface="Arial" pitchFamily="34" charset="0"/>
                <a:cs typeface="Arial" pitchFamily="34" charset="0"/>
                <a:sym typeface="Wingdings" pitchFamily="2" charset="2"/>
              </a:rPr>
              <a:t>[1]	Sportello AZIENDALE</a:t>
            </a:r>
          </a:p>
          <a:p>
            <a:pPr marL="812800" lvl="1" indent="-355600" defTabSz="685800" eaLnBrk="0" hangingPunct="0">
              <a:tabLst>
                <a:tab pos="355600" algn="l"/>
              </a:tabLst>
              <a:defRPr/>
            </a:pPr>
            <a:r>
              <a:rPr lang="it-IT" sz="1000" dirty="0">
                <a:solidFill>
                  <a:schemeClr val="tx1"/>
                </a:solidFill>
                <a:latin typeface="Arial" pitchFamily="34" charset="0"/>
                <a:cs typeface="Arial" pitchFamily="34" charset="0"/>
                <a:sym typeface="Wingdings" pitchFamily="2" charset="2"/>
              </a:rPr>
              <a:t>	SPORTELLO COMUNALE</a:t>
            </a:r>
          </a:p>
          <a:p>
            <a:pPr marL="812800" lvl="1" indent="-355600" defTabSz="685800" eaLnBrk="0" hangingPunct="0">
              <a:tabLst>
                <a:tab pos="355600" algn="l"/>
              </a:tabLst>
              <a:defRPr/>
            </a:pPr>
            <a:r>
              <a:rPr lang="it-IT" sz="1000" dirty="0">
                <a:solidFill>
                  <a:schemeClr val="tx1"/>
                </a:solidFill>
                <a:latin typeface="Arial" pitchFamily="34" charset="0"/>
                <a:cs typeface="Arial" pitchFamily="34" charset="0"/>
                <a:sym typeface="Wingdings" pitchFamily="2" charset="2"/>
              </a:rPr>
              <a:t>[2]	invio e-mail  </a:t>
            </a:r>
          </a:p>
          <a:p>
            <a:pPr marL="812800" lvl="1" indent="-355600" defTabSz="685800" eaLnBrk="0" hangingPunct="0">
              <a:tabLst>
                <a:tab pos="355600" algn="l"/>
              </a:tabLst>
              <a:defRPr/>
            </a:pPr>
            <a:r>
              <a:rPr lang="it-IT" sz="1000" dirty="0">
                <a:solidFill>
                  <a:schemeClr val="tx1"/>
                </a:solidFill>
                <a:latin typeface="Arial" pitchFamily="34" charset="0"/>
                <a:cs typeface="Arial" pitchFamily="34" charset="0"/>
                <a:sym typeface="Wingdings" pitchFamily="2" charset="2"/>
              </a:rPr>
              <a:t>[3]	inviato lettera  O FAX</a:t>
            </a:r>
          </a:p>
          <a:p>
            <a:pPr marL="812800" lvl="1" indent="-355600" defTabSz="685800" eaLnBrk="0" hangingPunct="0">
              <a:tabLst>
                <a:tab pos="355600" algn="l"/>
              </a:tabLst>
              <a:defRPr/>
            </a:pPr>
            <a:r>
              <a:rPr lang="it-IT" sz="1000" dirty="0">
                <a:solidFill>
                  <a:schemeClr val="tx1"/>
                </a:solidFill>
                <a:latin typeface="Arial" pitchFamily="34" charset="0"/>
                <a:cs typeface="Arial" pitchFamily="34" charset="0"/>
                <a:sym typeface="Wingdings" pitchFamily="2" charset="2"/>
              </a:rPr>
              <a:t>[5]	numero verde</a:t>
            </a:r>
          </a:p>
          <a:p>
            <a:pPr marL="812800" lvl="1" indent="-355600" defTabSz="685800" eaLnBrk="0" hangingPunct="0">
              <a:tabLst>
                <a:tab pos="355600" algn="l"/>
              </a:tabLst>
              <a:defRPr/>
            </a:pPr>
            <a:r>
              <a:rPr lang="it-IT" sz="1000" dirty="0">
                <a:solidFill>
                  <a:schemeClr val="tx1"/>
                </a:solidFill>
                <a:latin typeface="Arial" pitchFamily="34" charset="0"/>
                <a:cs typeface="Arial" pitchFamily="34" charset="0"/>
                <a:sym typeface="Wingdings" pitchFamily="2" charset="2"/>
              </a:rPr>
              <a:t>[6]	contatto diretto/conoscenza personale con un dipendente di Acquedotto del </a:t>
            </a:r>
            <a:r>
              <a:rPr lang="it-IT" sz="1000" dirty="0" err="1">
                <a:solidFill>
                  <a:schemeClr val="tx1"/>
                </a:solidFill>
                <a:latin typeface="Arial" pitchFamily="34" charset="0"/>
                <a:cs typeface="Arial" pitchFamily="34" charset="0"/>
                <a:sym typeface="Wingdings" pitchFamily="2" charset="2"/>
              </a:rPr>
              <a:t>Fiora</a:t>
            </a:r>
            <a:endParaRPr lang="it-IT" sz="1000" dirty="0">
              <a:solidFill>
                <a:schemeClr val="tx1"/>
              </a:solidFill>
              <a:latin typeface="Arial" pitchFamily="34" charset="0"/>
              <a:cs typeface="Arial" pitchFamily="34" charset="0"/>
              <a:sym typeface="Wingdings" pitchFamily="2" charset="2"/>
            </a:endParaRPr>
          </a:p>
          <a:p>
            <a:pPr marL="812800" lvl="1" indent="-355600" defTabSz="685800" eaLnBrk="0" hangingPunct="0">
              <a:tabLst>
                <a:tab pos="355600" algn="l"/>
              </a:tabLst>
              <a:defRPr/>
            </a:pPr>
            <a:r>
              <a:rPr lang="it-IT" sz="1000" dirty="0">
                <a:solidFill>
                  <a:schemeClr val="tx1"/>
                </a:solidFill>
                <a:latin typeface="Arial" pitchFamily="34" charset="0"/>
                <a:cs typeface="Arial" pitchFamily="34" charset="0"/>
                <a:sym typeface="Wingdings" pitchFamily="2" charset="2"/>
              </a:rPr>
              <a:t>[7]	altro (specificare)</a:t>
            </a:r>
          </a:p>
          <a:p>
            <a:pPr marL="812800" lvl="1" indent="-355600" defTabSz="685800" eaLnBrk="0" hangingPunct="0">
              <a:tabLst>
                <a:tab pos="355600" algn="l"/>
              </a:tabLst>
              <a:defRPr/>
            </a:pPr>
            <a:endParaRPr lang="it-IT" sz="1000" dirty="0">
              <a:solidFill>
                <a:schemeClr val="tx1"/>
              </a:solidFill>
              <a:latin typeface="Arial" pitchFamily="34" charset="0"/>
              <a:cs typeface="Arial" pitchFamily="34" charset="0"/>
              <a:sym typeface="Wingdings" pitchFamily="2" charset="2"/>
            </a:endParaRPr>
          </a:p>
          <a:p>
            <a:pPr marL="812800" lvl="1" indent="-355600" defTabSz="685800" eaLnBrk="0" hangingPunct="0">
              <a:tabLst>
                <a:tab pos="355600" algn="l"/>
              </a:tabLst>
              <a:defRPr/>
            </a:pPr>
            <a:r>
              <a:rPr lang="it-IT" sz="1000" dirty="0">
                <a:solidFill>
                  <a:schemeClr val="tx1"/>
                </a:solidFill>
                <a:latin typeface="Arial" pitchFamily="34" charset="0"/>
                <a:cs typeface="Arial" pitchFamily="34" charset="0"/>
                <a:sym typeface="Wingdings" pitchFamily="2" charset="2"/>
              </a:rPr>
              <a:t>&lt; Se Dom. C.1 =[</a:t>
            </a:r>
            <a:r>
              <a:rPr lang="it-IT" sz="1000" dirty="0" err="1">
                <a:solidFill>
                  <a:schemeClr val="tx1"/>
                </a:solidFill>
                <a:latin typeface="Arial" pitchFamily="34" charset="0"/>
                <a:cs typeface="Arial" pitchFamily="34" charset="0"/>
                <a:sym typeface="Wingdings" pitchFamily="2" charset="2"/>
              </a:rPr>
              <a:t>1</a:t>
            </a:r>
            <a:r>
              <a:rPr lang="it-IT" sz="1000" dirty="0">
                <a:solidFill>
                  <a:schemeClr val="tx1"/>
                </a:solidFill>
                <a:latin typeface="Arial" pitchFamily="34" charset="0"/>
                <a:cs typeface="Arial" pitchFamily="34" charset="0"/>
                <a:sym typeface="Wingdings" pitchFamily="2" charset="2"/>
              </a:rPr>
              <a:t>] &gt;</a:t>
            </a:r>
          </a:p>
          <a:p>
            <a:pPr marL="812800" lvl="1" indent="-355600" defTabSz="685800" eaLnBrk="0" hangingPunct="0">
              <a:tabLst>
                <a:tab pos="355600" algn="l"/>
              </a:tabLst>
              <a:defRPr/>
            </a:pPr>
            <a:r>
              <a:rPr lang="it-IT" sz="1000" dirty="0">
                <a:solidFill>
                  <a:schemeClr val="tx1"/>
                </a:solidFill>
                <a:latin typeface="Arial" pitchFamily="34" charset="0"/>
                <a:cs typeface="Arial" pitchFamily="34" charset="0"/>
                <a:sym typeface="Wingdings" pitchFamily="2" charset="2"/>
              </a:rPr>
              <a:t>C3. Le informazioni che ha ricevuto nei diversi contatti erano coerenti tra loro? &lt;AMMESSO NON SA&gt; [LEGGERE]</a:t>
            </a:r>
          </a:p>
          <a:p>
            <a:pPr marL="812800" lvl="1" indent="-355600" defTabSz="685800" eaLnBrk="0" hangingPunct="0">
              <a:tabLst>
                <a:tab pos="355600" algn="l"/>
              </a:tabLst>
              <a:defRPr/>
            </a:pPr>
            <a:r>
              <a:rPr lang="it-IT" sz="1000" dirty="0">
                <a:solidFill>
                  <a:schemeClr val="tx1"/>
                </a:solidFill>
                <a:latin typeface="Arial" pitchFamily="34" charset="0"/>
                <a:cs typeface="Arial" pitchFamily="34" charset="0"/>
                <a:sym typeface="Wingdings" pitchFamily="2" charset="2"/>
              </a:rPr>
              <a:t>[1]	del tutto</a:t>
            </a:r>
          </a:p>
          <a:p>
            <a:pPr marL="812800" lvl="1" indent="-355600" defTabSz="685800" eaLnBrk="0" hangingPunct="0">
              <a:tabLst>
                <a:tab pos="355600" algn="l"/>
              </a:tabLst>
              <a:defRPr/>
            </a:pPr>
            <a:r>
              <a:rPr lang="it-IT" sz="1000" dirty="0">
                <a:solidFill>
                  <a:schemeClr val="tx1"/>
                </a:solidFill>
                <a:latin typeface="Arial" pitchFamily="34" charset="0"/>
                <a:cs typeface="Arial" pitchFamily="34" charset="0"/>
                <a:sym typeface="Wingdings" pitchFamily="2" charset="2"/>
              </a:rPr>
              <a:t>[2]	abbastanza </a:t>
            </a:r>
          </a:p>
          <a:p>
            <a:pPr marL="812800" lvl="1" indent="-355600" defTabSz="685800" eaLnBrk="0" hangingPunct="0">
              <a:tabLst>
                <a:tab pos="355600" algn="l"/>
              </a:tabLst>
              <a:defRPr/>
            </a:pPr>
            <a:r>
              <a:rPr lang="it-IT" sz="1000" dirty="0">
                <a:solidFill>
                  <a:schemeClr val="tx1"/>
                </a:solidFill>
                <a:latin typeface="Arial" pitchFamily="34" charset="0"/>
                <a:cs typeface="Arial" pitchFamily="34" charset="0"/>
                <a:sym typeface="Wingdings" pitchFamily="2" charset="2"/>
              </a:rPr>
              <a:t>[3]	poco </a:t>
            </a:r>
          </a:p>
          <a:p>
            <a:pPr marL="812800" lvl="1" indent="-355600" defTabSz="685800" eaLnBrk="0" hangingPunct="0">
              <a:tabLst>
                <a:tab pos="355600" algn="l"/>
              </a:tabLst>
              <a:defRPr/>
            </a:pPr>
            <a:r>
              <a:rPr lang="it-IT" sz="1000" dirty="0">
                <a:solidFill>
                  <a:schemeClr val="tx1"/>
                </a:solidFill>
                <a:latin typeface="Arial" pitchFamily="34" charset="0"/>
                <a:cs typeface="Arial" pitchFamily="34" charset="0"/>
                <a:sym typeface="Wingdings" pitchFamily="2" charset="2"/>
              </a:rPr>
              <a:t>[4]	per niente</a:t>
            </a:r>
          </a:p>
          <a:p>
            <a:pPr marL="812800" lvl="1" indent="-355600" defTabSz="685800" eaLnBrk="0" hangingPunct="0">
              <a:tabLst>
                <a:tab pos="355600" algn="l"/>
              </a:tabLst>
              <a:defRPr/>
            </a:pPr>
            <a:endParaRPr lang="it-IT" sz="1000" dirty="0">
              <a:solidFill>
                <a:schemeClr val="tx1"/>
              </a:solidFill>
              <a:latin typeface="Arial" pitchFamily="34" charset="0"/>
              <a:cs typeface="Arial" pitchFamily="34" charset="0"/>
              <a:sym typeface="Wingdings" pitchFamily="2" charset="2"/>
            </a:endParaRPr>
          </a:p>
          <a:p>
            <a:pPr marL="812800" lvl="1" indent="-355600" defTabSz="685800" eaLnBrk="0" hangingPunct="0">
              <a:tabLst>
                <a:tab pos="355600" algn="l"/>
              </a:tabLst>
              <a:defRPr/>
            </a:pPr>
            <a:r>
              <a:rPr lang="it-IT" sz="1000" dirty="0">
                <a:solidFill>
                  <a:schemeClr val="tx1"/>
                </a:solidFill>
                <a:latin typeface="Arial" pitchFamily="34" charset="0"/>
                <a:cs typeface="Arial" pitchFamily="34" charset="0"/>
                <a:sym typeface="Wingdings" pitchFamily="2" charset="2"/>
              </a:rPr>
              <a:t>G.3.	Le citerò alcuni aspetti relativi al sito Internet di Acquedotto del </a:t>
            </a:r>
            <a:r>
              <a:rPr lang="it-IT" sz="1000" dirty="0" err="1">
                <a:solidFill>
                  <a:schemeClr val="tx1"/>
                </a:solidFill>
                <a:latin typeface="Arial" pitchFamily="34" charset="0"/>
                <a:cs typeface="Arial" pitchFamily="34" charset="0"/>
                <a:sym typeface="Wingdings" pitchFamily="2" charset="2"/>
              </a:rPr>
              <a:t>Fiora</a:t>
            </a:r>
            <a:r>
              <a:rPr lang="it-IT" sz="1000" dirty="0">
                <a:solidFill>
                  <a:schemeClr val="tx1"/>
                </a:solidFill>
                <a:latin typeface="Arial" pitchFamily="34" charset="0"/>
                <a:cs typeface="Arial" pitchFamily="34" charset="0"/>
                <a:sym typeface="Wingdings" pitchFamily="2" charset="2"/>
              </a:rPr>
              <a:t>. Per ognuno degli aspetti mi dovrebbe dire, quanto è stato soddisfatto (utilizzando una scala di tipo scolastico da 1 a 10, dove 1=per nulla soddisfatto e 10=totalmente soddisfatto)</a:t>
            </a:r>
          </a:p>
          <a:p>
            <a:pPr marL="355600" indent="-355600" defTabSz="685800" eaLnBrk="0" hangingPunct="0">
              <a:tabLst>
                <a:tab pos="355600" algn="l"/>
              </a:tabLst>
              <a:defRPr/>
            </a:pPr>
            <a:endParaRPr lang="it-IT" sz="1000" dirty="0">
              <a:solidFill>
                <a:schemeClr val="tx1"/>
              </a:solidFill>
            </a:endParaRPr>
          </a:p>
          <a:p>
            <a:pPr marL="355600" indent="-355600" defTabSz="685800" eaLnBrk="0" hangingPunct="0">
              <a:tabLst>
                <a:tab pos="355600" algn="l"/>
              </a:tabLst>
              <a:defRPr/>
            </a:pPr>
            <a:endParaRPr lang="it-IT" sz="1000" dirty="0">
              <a:solidFill>
                <a:schemeClr val="tx1"/>
              </a:solidFill>
            </a:endParaRPr>
          </a:p>
          <a:p>
            <a:pPr marL="355600" indent="-355600" defTabSz="685800" eaLnBrk="0" hangingPunct="0">
              <a:tabLst>
                <a:tab pos="355600" algn="l"/>
              </a:tabLst>
              <a:defRPr/>
            </a:pPr>
            <a:endParaRPr lang="it-IT" sz="1000" dirty="0">
              <a:solidFill>
                <a:schemeClr val="tx1"/>
              </a:solidFill>
            </a:endParaRPr>
          </a:p>
          <a:p>
            <a:pPr marL="355600" indent="-355600" defTabSz="685800" eaLnBrk="0" hangingPunct="0">
              <a:tabLst>
                <a:tab pos="355600" algn="l"/>
              </a:tabLst>
              <a:defRPr/>
            </a:pPr>
            <a:endParaRPr lang="it-IT" sz="1000" dirty="0">
              <a:solidFill>
                <a:schemeClr val="tx1"/>
              </a:solidFill>
            </a:endParaRPr>
          </a:p>
          <a:p>
            <a:pPr marL="355600" indent="-355600" defTabSz="685800" eaLnBrk="0" hangingPunct="0">
              <a:tabLst>
                <a:tab pos="355600" algn="l"/>
              </a:tabLst>
              <a:defRPr/>
            </a:pPr>
            <a:endParaRPr lang="it-IT" sz="1000" dirty="0">
              <a:solidFill>
                <a:schemeClr val="tx1"/>
              </a:solidFill>
            </a:endParaRPr>
          </a:p>
          <a:p>
            <a:pPr marL="355600" indent="-355600" defTabSz="685800" eaLnBrk="0" hangingPunct="0">
              <a:tabLst>
                <a:tab pos="355600" algn="l"/>
              </a:tabLst>
              <a:defRPr/>
            </a:pPr>
            <a:endParaRPr lang="it-IT" sz="1000" dirty="0">
              <a:solidFill>
                <a:schemeClr val="tx1"/>
              </a:solidFill>
            </a:endParaRPr>
          </a:p>
          <a:p>
            <a:pPr marL="355600" indent="-355600" defTabSz="685800" eaLnBrk="0" hangingPunct="0">
              <a:tabLst>
                <a:tab pos="355600" algn="l"/>
              </a:tabLst>
              <a:defRPr/>
            </a:pPr>
            <a:endParaRPr lang="it-IT" sz="1000" dirty="0">
              <a:solidFill>
                <a:schemeClr val="tx1"/>
              </a:solidFill>
            </a:endParaRPr>
          </a:p>
          <a:p>
            <a:pPr marL="355600" indent="-355600" defTabSz="685800" eaLnBrk="0" hangingPunct="0">
              <a:tabLst>
                <a:tab pos="355600" algn="l"/>
              </a:tabLst>
              <a:defRPr/>
            </a:pPr>
            <a:endParaRPr lang="it-IT" sz="1000" dirty="0">
              <a:solidFill>
                <a:schemeClr val="tx1"/>
              </a:solidFill>
            </a:endParaRPr>
          </a:p>
          <a:p>
            <a:pPr marL="355600" indent="-355600" defTabSz="685800" eaLnBrk="0" hangingPunct="0">
              <a:tabLst>
                <a:tab pos="355600" algn="l"/>
              </a:tabLst>
              <a:defRPr/>
            </a:pPr>
            <a:endParaRPr lang="it-IT" sz="1000" dirty="0">
              <a:solidFill>
                <a:schemeClr val="tx1"/>
              </a:solidFill>
            </a:endParaRPr>
          </a:p>
          <a:p>
            <a:pPr marL="355600" indent="-355600" defTabSz="685800" eaLnBrk="0" hangingPunct="0">
              <a:tabLst>
                <a:tab pos="355600" algn="l"/>
              </a:tabLst>
              <a:defRPr/>
            </a:pPr>
            <a:r>
              <a:rPr lang="it-IT" sz="1000" dirty="0">
                <a:solidFill>
                  <a:schemeClr val="tx1"/>
                </a:solidFill>
              </a:rPr>
              <a:t>B.2.	Quali dei seguenti aspetti sono per Lei i due più importanti? (multipla, </a:t>
            </a:r>
            <a:r>
              <a:rPr lang="it-IT" sz="1000" dirty="0" err="1">
                <a:solidFill>
                  <a:schemeClr val="tx1"/>
                </a:solidFill>
              </a:rPr>
              <a:t>max</a:t>
            </a:r>
            <a:r>
              <a:rPr lang="it-IT" sz="1000" dirty="0">
                <a:solidFill>
                  <a:schemeClr val="tx1"/>
                </a:solidFill>
              </a:rPr>
              <a:t> 2 risposte)</a:t>
            </a:r>
          </a:p>
          <a:p>
            <a:pPr marL="355600" indent="-355600" defTabSz="685800" eaLnBrk="0" hangingPunct="0">
              <a:tabLst>
                <a:tab pos="355600" algn="l"/>
              </a:tabLst>
              <a:defRPr/>
            </a:pPr>
            <a:endParaRPr lang="it-IT" sz="1000" dirty="0">
              <a:solidFill>
                <a:schemeClr val="tx1"/>
              </a:solidFill>
            </a:endParaRPr>
          </a:p>
          <a:p>
            <a:pPr marL="228600" indent="-228600" fontAlgn="ctr">
              <a:buFont typeface="+mj-lt"/>
              <a:buAutoNum type="arabicPeriod"/>
              <a:defRPr/>
            </a:pPr>
            <a:r>
              <a:rPr lang="it-IT" sz="1000" dirty="0">
                <a:solidFill>
                  <a:schemeClr val="tx1"/>
                </a:solidFill>
                <a:latin typeface="Verdana"/>
                <a:ea typeface="Times New Roman"/>
                <a:cs typeface="+mn-cs"/>
              </a:rPr>
              <a:t>la reperibilità dell’indirizzo internet</a:t>
            </a:r>
          </a:p>
          <a:p>
            <a:pPr marL="228600" indent="-228600" fontAlgn="ctr">
              <a:buFont typeface="+mj-lt"/>
              <a:buAutoNum type="arabicPeriod"/>
              <a:defRPr/>
            </a:pPr>
            <a:r>
              <a:rPr lang="it-IT" sz="1000" dirty="0">
                <a:solidFill>
                  <a:schemeClr val="tx1"/>
                </a:solidFill>
                <a:latin typeface="Verdana"/>
                <a:ea typeface="Times New Roman"/>
                <a:cs typeface="+mn-cs"/>
              </a:rPr>
              <a:t>la facilità di navigazione all’interno del sito</a:t>
            </a:r>
          </a:p>
          <a:p>
            <a:pPr marL="228600" indent="-228600" fontAlgn="ctr">
              <a:buFont typeface="+mj-lt"/>
              <a:buAutoNum type="arabicPeriod"/>
              <a:defRPr/>
            </a:pPr>
            <a:r>
              <a:rPr lang="it-IT" sz="1000" dirty="0">
                <a:solidFill>
                  <a:schemeClr val="tx1"/>
                </a:solidFill>
                <a:latin typeface="Verdana"/>
                <a:ea typeface="Times New Roman"/>
                <a:cs typeface="+mn-cs"/>
              </a:rPr>
              <a:t>la ricchezza delle informazioni presenti sul sito </a:t>
            </a:r>
          </a:p>
          <a:p>
            <a:pPr marL="228600" indent="-228600" fontAlgn="ctr">
              <a:buFont typeface="+mj-lt"/>
              <a:buAutoNum type="arabicPeriod"/>
              <a:defRPr/>
            </a:pPr>
            <a:r>
              <a:rPr lang="it-IT" sz="1000" dirty="0">
                <a:solidFill>
                  <a:schemeClr val="tx1"/>
                </a:solidFill>
                <a:latin typeface="Verdana"/>
                <a:ea typeface="Times New Roman"/>
                <a:cs typeface="+mn-cs"/>
              </a:rPr>
              <a:t>la gamma di operazioni che si possono svolgere sul sito </a:t>
            </a:r>
            <a:r>
              <a:rPr lang="it-IT" sz="1000" dirty="0">
                <a:solidFill>
                  <a:schemeClr val="tx1"/>
                </a:solidFill>
                <a:latin typeface="Verdana"/>
                <a:ea typeface="Times New Roman"/>
                <a:cs typeface="+mn-cs"/>
                <a:sym typeface="Wingdings" pitchFamily="2" charset="2"/>
              </a:rPr>
              <a:t>	</a:t>
            </a:r>
          </a:p>
          <a:p>
            <a:pPr marL="812800" lvl="1" indent="-355600" defTabSz="685800" eaLnBrk="0" hangingPunct="0">
              <a:tabLst>
                <a:tab pos="355600" algn="l"/>
              </a:tabLst>
              <a:defRPr/>
            </a:pPr>
            <a:endParaRPr lang="it-IT" sz="1000" dirty="0">
              <a:solidFill>
                <a:schemeClr val="tx1"/>
              </a:solidFill>
              <a:latin typeface="Arial" pitchFamily="34" charset="0"/>
              <a:cs typeface="Arial" pitchFamily="34" charset="0"/>
              <a:sym typeface="Wingdings" pitchFamily="2" charset="2"/>
            </a:endParaRPr>
          </a:p>
        </p:txBody>
      </p:sp>
      <p:sp>
        <p:nvSpPr>
          <p:cNvPr id="4" name="Rettangolo 3"/>
          <p:cNvSpPr/>
          <p:nvPr/>
        </p:nvSpPr>
        <p:spPr>
          <a:xfrm>
            <a:off x="714375" y="44450"/>
            <a:ext cx="8286750" cy="276225"/>
          </a:xfrm>
          <a:prstGeom prst="rect">
            <a:avLst/>
          </a:prstGeom>
        </p:spPr>
        <p:txBody>
          <a:bodyPr>
            <a:spAutoFit/>
          </a:bodyPr>
          <a:lstStyle/>
          <a:p>
            <a:pPr algn="ctr">
              <a:buClr>
                <a:srgbClr val="000000"/>
              </a:buClr>
              <a:buSzPct val="100000"/>
              <a:buFont typeface="Times" pitchFamily="18" charset="0"/>
              <a:buNone/>
              <a:defRPr/>
            </a:pPr>
            <a:r>
              <a:rPr lang="it-IT" sz="1200" b="1" dirty="0">
                <a:solidFill>
                  <a:schemeClr val="tx1"/>
                </a:solidFill>
                <a:latin typeface="+mn-lt"/>
              </a:rPr>
              <a:t>QUESTIONARIO CALL BACK </a:t>
            </a:r>
            <a:r>
              <a:rPr lang="it-IT" sz="1200" b="1" dirty="0">
                <a:solidFill>
                  <a:schemeClr val="tx1"/>
                </a:solidFill>
                <a:latin typeface="+mn-lt"/>
              </a:rPr>
              <a:t>SPORTELLO ON LINE</a:t>
            </a:r>
            <a:endParaRPr lang="it-IT" sz="1200" dirty="0">
              <a:solidFill>
                <a:schemeClr val="tx1"/>
              </a:solidFill>
              <a:latin typeface="+mn-lt"/>
            </a:endParaRPr>
          </a:p>
        </p:txBody>
      </p:sp>
      <p:graphicFrame>
        <p:nvGraphicFramePr>
          <p:cNvPr id="5" name="Tabella 4"/>
          <p:cNvGraphicFramePr>
            <a:graphicFrameLocks noGrp="1"/>
          </p:cNvGraphicFramePr>
          <p:nvPr/>
        </p:nvGraphicFramePr>
        <p:xfrm>
          <a:off x="1649413" y="4005263"/>
          <a:ext cx="6162675" cy="1008062"/>
        </p:xfrm>
        <a:graphic>
          <a:graphicData uri="http://schemas.openxmlformats.org/drawingml/2006/table">
            <a:tbl>
              <a:tblPr/>
              <a:tblGrid>
                <a:gridCol w="4424867"/>
                <a:gridCol w="1738341"/>
              </a:tblGrid>
              <a:tr h="351524">
                <a:tc>
                  <a:txBody>
                    <a:bodyPr/>
                    <a:lstStyle/>
                    <a:p>
                      <a:pPr marL="22225" algn="ctr">
                        <a:spcAft>
                          <a:spcPts val="0"/>
                        </a:spcAft>
                      </a:pPr>
                      <a:r>
                        <a:rPr lang="it-IT" sz="1000" b="1" dirty="0">
                          <a:latin typeface="Verdana"/>
                          <a:ea typeface="Times New Roman"/>
                          <a:cs typeface="Verdana"/>
                        </a:rPr>
                        <a:t>Aspetto del sito internet</a:t>
                      </a:r>
                      <a:endParaRPr lang="it-IT" sz="1000" dirty="0">
                        <a:latin typeface="Times New Roman"/>
                        <a:ea typeface="Times New Roman"/>
                      </a:endParaRPr>
                    </a:p>
                    <a:p>
                      <a:pPr marL="22225" algn="ctr">
                        <a:spcAft>
                          <a:spcPts val="0"/>
                        </a:spcAft>
                      </a:pPr>
                      <a:r>
                        <a:rPr lang="it-IT" sz="1000" b="1" i="1" dirty="0">
                          <a:latin typeface="Verdana"/>
                          <a:ea typeface="Times New Roman"/>
                          <a:cs typeface="Verdana"/>
                        </a:rPr>
                        <a:t>(leggere gli aspetti con rotazione)</a:t>
                      </a:r>
                      <a:endParaRPr lang="it-IT" sz="1000" dirty="0">
                        <a:latin typeface="Times New Roman"/>
                        <a:ea typeface="Times New Roman"/>
                      </a:endParaRPr>
                    </a:p>
                  </a:txBody>
                  <a:tcPr marL="65949" marR="659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975" indent="-53975" algn="ctr">
                        <a:spcAft>
                          <a:spcPts val="0"/>
                        </a:spcAft>
                      </a:pPr>
                      <a:r>
                        <a:rPr lang="it-IT" sz="1000" b="1">
                          <a:latin typeface="Verdana"/>
                          <a:ea typeface="Times New Roman"/>
                          <a:cs typeface="Verdana"/>
                        </a:rPr>
                        <a:t>Quanto è stato soddisfatto di…. ?</a:t>
                      </a:r>
                      <a:endParaRPr lang="it-IT" sz="1000">
                        <a:latin typeface="Times New Roman"/>
                        <a:ea typeface="Times New Roman"/>
                      </a:endParaRPr>
                    </a:p>
                  </a:txBody>
                  <a:tcPr marL="65949" marR="659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5540">
                <a:tc>
                  <a:txBody>
                    <a:bodyPr/>
                    <a:lstStyle/>
                    <a:p>
                      <a:pPr algn="just">
                        <a:spcAft>
                          <a:spcPts val="0"/>
                        </a:spcAft>
                      </a:pPr>
                      <a:r>
                        <a:rPr lang="it-IT" sz="1000" dirty="0">
                          <a:latin typeface="Verdana"/>
                          <a:ea typeface="Times New Roman"/>
                        </a:rPr>
                        <a:t>la reperibilità dell’indirizzo internet</a:t>
                      </a:r>
                      <a:endParaRPr lang="it-IT" sz="1000" dirty="0">
                        <a:latin typeface="Times New Roman"/>
                        <a:ea typeface="Times New Roman"/>
                      </a:endParaRPr>
                    </a:p>
                  </a:txBody>
                  <a:tcPr marL="65949" marR="659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975" indent="-53975" algn="ctr">
                        <a:spcAft>
                          <a:spcPts val="0"/>
                        </a:spcAft>
                      </a:pPr>
                      <a:endParaRPr lang="it-IT" sz="1000">
                        <a:latin typeface="Verdana"/>
                        <a:ea typeface="Times New Roman"/>
                        <a:cs typeface="Verdana"/>
                      </a:endParaRPr>
                    </a:p>
                  </a:txBody>
                  <a:tcPr marL="65949" marR="659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361">
                <a:tc>
                  <a:txBody>
                    <a:bodyPr/>
                    <a:lstStyle/>
                    <a:p>
                      <a:pPr algn="just">
                        <a:spcAft>
                          <a:spcPts val="0"/>
                        </a:spcAft>
                      </a:pPr>
                      <a:r>
                        <a:rPr lang="it-IT" sz="1000" dirty="0">
                          <a:latin typeface="Verdana"/>
                          <a:ea typeface="Times New Roman"/>
                        </a:rPr>
                        <a:t>la facilità di navigazione all’interno del sito</a:t>
                      </a:r>
                      <a:endParaRPr lang="it-IT" sz="1000" dirty="0">
                        <a:latin typeface="Times New Roman"/>
                        <a:ea typeface="Times New Roman"/>
                      </a:endParaRPr>
                    </a:p>
                  </a:txBody>
                  <a:tcPr marL="65949" marR="659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975" indent="-53975" algn="ctr">
                        <a:spcAft>
                          <a:spcPts val="0"/>
                        </a:spcAft>
                      </a:pPr>
                      <a:endParaRPr lang="it-IT" sz="1000">
                        <a:latin typeface="Verdana"/>
                        <a:ea typeface="Times New Roman"/>
                        <a:cs typeface="Verdana"/>
                      </a:endParaRPr>
                    </a:p>
                  </a:txBody>
                  <a:tcPr marL="65949" marR="659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4147">
                <a:tc>
                  <a:txBody>
                    <a:bodyPr/>
                    <a:lstStyle/>
                    <a:p>
                      <a:pPr algn="just">
                        <a:spcAft>
                          <a:spcPts val="0"/>
                        </a:spcAft>
                      </a:pPr>
                      <a:r>
                        <a:rPr lang="it-IT" sz="1000" dirty="0">
                          <a:latin typeface="Verdana"/>
                          <a:ea typeface="Times New Roman"/>
                        </a:rPr>
                        <a:t>la ricchezza delle informazioni presenti sul sito </a:t>
                      </a:r>
                      <a:endParaRPr lang="it-IT" sz="1000" dirty="0">
                        <a:latin typeface="Times New Roman"/>
                        <a:ea typeface="Times New Roman"/>
                      </a:endParaRPr>
                    </a:p>
                  </a:txBody>
                  <a:tcPr marL="65949" marR="659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975" indent="-53975" algn="ctr">
                        <a:spcAft>
                          <a:spcPts val="0"/>
                        </a:spcAft>
                      </a:pPr>
                      <a:endParaRPr lang="it-IT" sz="1000">
                        <a:latin typeface="Verdana"/>
                        <a:ea typeface="Times New Roman"/>
                        <a:cs typeface="Verdana"/>
                      </a:endParaRPr>
                    </a:p>
                  </a:txBody>
                  <a:tcPr marL="65949" marR="659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5540">
                <a:tc>
                  <a:txBody>
                    <a:bodyPr/>
                    <a:lstStyle/>
                    <a:p>
                      <a:pPr algn="just">
                        <a:spcAft>
                          <a:spcPts val="0"/>
                        </a:spcAft>
                      </a:pPr>
                      <a:r>
                        <a:rPr lang="it-IT" sz="1000" dirty="0">
                          <a:latin typeface="Verdana"/>
                          <a:ea typeface="Times New Roman"/>
                        </a:rPr>
                        <a:t>la gamma di operazioni che si possono svolgere sul sito </a:t>
                      </a:r>
                      <a:endParaRPr lang="it-IT" sz="1000" dirty="0">
                        <a:latin typeface="Times New Roman"/>
                        <a:ea typeface="Times New Roman"/>
                      </a:endParaRPr>
                    </a:p>
                  </a:txBody>
                  <a:tcPr marL="65949" marR="659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975" indent="-53975" algn="ctr">
                        <a:spcAft>
                          <a:spcPts val="0"/>
                        </a:spcAft>
                      </a:pPr>
                      <a:endParaRPr lang="it-IT" sz="1000" dirty="0">
                        <a:latin typeface="Verdana"/>
                        <a:ea typeface="Times New Roman"/>
                        <a:cs typeface="Verdana"/>
                      </a:endParaRPr>
                    </a:p>
                  </a:txBody>
                  <a:tcPr marL="65949" marR="659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09" name="Rectangle 3"/>
          <p:cNvSpPr>
            <a:spLocks noChangeArrowheads="1"/>
          </p:cNvSpPr>
          <p:nvPr/>
        </p:nvSpPr>
        <p:spPr bwMode="auto">
          <a:xfrm>
            <a:off x="857250" y="471488"/>
            <a:ext cx="8039100" cy="5634037"/>
          </a:xfrm>
          <a:prstGeom prst="rect">
            <a:avLst/>
          </a:prstGeom>
          <a:noFill/>
          <a:ln w="9525">
            <a:noFill/>
            <a:miter lim="800000"/>
            <a:headEnd/>
            <a:tailEnd/>
          </a:ln>
        </p:spPr>
        <p:txBody>
          <a:bodyPr lIns="92075" tIns="46038" rIns="92075" bIns="46038">
            <a:spAutoFit/>
          </a:bodyPr>
          <a:lstStyle/>
          <a:p>
            <a:pPr marL="355600" indent="-355600" defTabSz="685800" eaLnBrk="0" hangingPunct="0">
              <a:tabLst>
                <a:tab pos="355600" algn="l"/>
              </a:tabLst>
            </a:pPr>
            <a:r>
              <a:rPr lang="it-IT" sz="1000" b="1">
                <a:solidFill>
                  <a:schemeClr val="tx1"/>
                </a:solidFill>
                <a:latin typeface="Arial" charset="0"/>
                <a:cs typeface="Arial" charset="0"/>
              </a:rPr>
              <a:t>DOMANDE  ANAGRAFICHE</a:t>
            </a:r>
          </a:p>
          <a:p>
            <a:pPr marL="355600" indent="-355600" defTabSz="685800" eaLnBrk="0" hangingPunct="0">
              <a:tabLst>
                <a:tab pos="355600" algn="l"/>
              </a:tabLst>
            </a:pPr>
            <a:endParaRPr lang="it-IT" sz="1000" b="1">
              <a:solidFill>
                <a:schemeClr val="tx1"/>
              </a:solidFill>
              <a:latin typeface="Arial" charset="0"/>
              <a:cs typeface="Arial" charset="0"/>
            </a:endParaRPr>
          </a:p>
          <a:p>
            <a:pPr marL="355600" indent="-355600" defTabSz="685800" eaLnBrk="0" hangingPunct="0">
              <a:tabLst>
                <a:tab pos="355600" algn="l"/>
              </a:tabLst>
            </a:pPr>
            <a:r>
              <a:rPr lang="it-IT" sz="1000">
                <a:solidFill>
                  <a:schemeClr val="tx1"/>
                </a:solidFill>
                <a:latin typeface="Arial" charset="0"/>
                <a:cs typeface="Arial" charset="0"/>
              </a:rPr>
              <a:t>Z.1. 	Abbiamo quasi finito. Qual è la sua professione? &lt;AMMESSO NON SA&gt;</a:t>
            </a:r>
          </a:p>
          <a:p>
            <a:pPr marL="355600" indent="-355600" defTabSz="685800">
              <a:buClr>
                <a:srgbClr val="000000"/>
              </a:buClr>
              <a:buSzPct val="100000"/>
              <a:buFont typeface="Times" pitchFamily="18" charset="0"/>
              <a:buNone/>
              <a:tabLst>
                <a:tab pos="355600" algn="l"/>
              </a:tabLst>
            </a:pPr>
            <a:r>
              <a:rPr lang="it-IT" sz="1000">
                <a:solidFill>
                  <a:srgbClr val="000000"/>
                </a:solidFill>
                <a:latin typeface="Arial" charset="0"/>
                <a:ea typeface="Times New Roman" pitchFamily="18" charset="0"/>
                <a:cs typeface="Arial" charset="0"/>
              </a:rPr>
              <a:t>	[ 1] Operaio</a:t>
            </a:r>
          </a:p>
          <a:p>
            <a:pPr marL="355600" indent="-355600" defTabSz="685800">
              <a:buClr>
                <a:srgbClr val="000000"/>
              </a:buClr>
              <a:buSzPct val="100000"/>
              <a:buFont typeface="Times" pitchFamily="18" charset="0"/>
              <a:buNone/>
              <a:tabLst>
                <a:tab pos="355600" algn="l"/>
              </a:tabLst>
            </a:pPr>
            <a:r>
              <a:rPr lang="it-IT" sz="1000">
                <a:solidFill>
                  <a:srgbClr val="000000"/>
                </a:solidFill>
                <a:latin typeface="Arial" charset="0"/>
                <a:ea typeface="Times New Roman" pitchFamily="18" charset="0"/>
                <a:cs typeface="Arial" charset="0"/>
              </a:rPr>
              <a:t>	[ 2] Impiegato/quadro</a:t>
            </a:r>
          </a:p>
          <a:p>
            <a:pPr marL="355600" indent="-355600" defTabSz="685800">
              <a:buClr>
                <a:srgbClr val="000000"/>
              </a:buClr>
              <a:buSzPct val="100000"/>
              <a:buFont typeface="Times" pitchFamily="18" charset="0"/>
              <a:buNone/>
              <a:tabLst>
                <a:tab pos="355600" algn="l"/>
              </a:tabLst>
            </a:pPr>
            <a:r>
              <a:rPr lang="it-IT" sz="1000">
                <a:solidFill>
                  <a:srgbClr val="000000"/>
                </a:solidFill>
                <a:latin typeface="Arial" charset="0"/>
                <a:ea typeface="Times New Roman" pitchFamily="18" charset="0"/>
                <a:cs typeface="Arial" charset="0"/>
              </a:rPr>
              <a:t>	[ 3] Insegnate/docente universitario</a:t>
            </a:r>
          </a:p>
          <a:p>
            <a:pPr marL="355600" indent="-355600" defTabSz="685800">
              <a:buClr>
                <a:srgbClr val="000000"/>
              </a:buClr>
              <a:buSzPct val="100000"/>
              <a:buFont typeface="Times" pitchFamily="18" charset="0"/>
              <a:buNone/>
              <a:tabLst>
                <a:tab pos="355600" algn="l"/>
              </a:tabLst>
            </a:pPr>
            <a:r>
              <a:rPr lang="it-IT" sz="1000">
                <a:solidFill>
                  <a:srgbClr val="000000"/>
                </a:solidFill>
                <a:latin typeface="Arial" charset="0"/>
                <a:ea typeface="Times New Roman" pitchFamily="18" charset="0"/>
                <a:cs typeface="Arial" charset="0"/>
              </a:rPr>
              <a:t>	[ 4] Dirigente </a:t>
            </a:r>
          </a:p>
          <a:p>
            <a:pPr marL="355600" indent="-355600" defTabSz="685800">
              <a:buClr>
                <a:srgbClr val="000000"/>
              </a:buClr>
              <a:buSzPct val="100000"/>
              <a:buFont typeface="Times" pitchFamily="18" charset="0"/>
              <a:buNone/>
              <a:tabLst>
                <a:tab pos="355600" algn="l"/>
              </a:tabLst>
            </a:pPr>
            <a:r>
              <a:rPr lang="it-IT" sz="1000">
                <a:solidFill>
                  <a:srgbClr val="000000"/>
                </a:solidFill>
                <a:latin typeface="Arial" charset="0"/>
                <a:ea typeface="Times New Roman" pitchFamily="18" charset="0"/>
                <a:cs typeface="Arial" charset="0"/>
              </a:rPr>
              <a:t>	[ 5] Imprenditore</a:t>
            </a:r>
          </a:p>
          <a:p>
            <a:pPr marL="355600" indent="-355600" defTabSz="685800">
              <a:buClr>
                <a:srgbClr val="000000"/>
              </a:buClr>
              <a:buSzPct val="100000"/>
              <a:buFont typeface="Times" pitchFamily="18" charset="0"/>
              <a:buNone/>
              <a:tabLst>
                <a:tab pos="355600" algn="l"/>
              </a:tabLst>
            </a:pPr>
            <a:r>
              <a:rPr lang="it-IT" sz="1000">
                <a:solidFill>
                  <a:srgbClr val="000000"/>
                </a:solidFill>
                <a:latin typeface="Arial" charset="0"/>
                <a:ea typeface="Times New Roman" pitchFamily="18" charset="0"/>
                <a:cs typeface="Arial" charset="0"/>
              </a:rPr>
              <a:t>	[ 6] Consulente/libero professionista </a:t>
            </a:r>
          </a:p>
          <a:p>
            <a:pPr marL="355600" indent="-355600" defTabSz="685800">
              <a:buClr>
                <a:srgbClr val="000000"/>
              </a:buClr>
              <a:buSzPct val="100000"/>
              <a:buFont typeface="Times" pitchFamily="18" charset="0"/>
              <a:buNone/>
              <a:tabLst>
                <a:tab pos="355600" algn="l"/>
              </a:tabLst>
            </a:pPr>
            <a:r>
              <a:rPr lang="it-IT" sz="1000">
                <a:solidFill>
                  <a:srgbClr val="000000"/>
                </a:solidFill>
                <a:latin typeface="Arial" charset="0"/>
                <a:ea typeface="Times New Roman" pitchFamily="18" charset="0"/>
                <a:cs typeface="Arial" charset="0"/>
              </a:rPr>
              <a:t>	[ 7] Commerciante	 </a:t>
            </a:r>
          </a:p>
          <a:p>
            <a:pPr marL="355600" indent="-355600" defTabSz="685800">
              <a:buClr>
                <a:srgbClr val="000000"/>
              </a:buClr>
              <a:buSzPct val="100000"/>
              <a:buFont typeface="Times" pitchFamily="18" charset="0"/>
              <a:buNone/>
              <a:tabLst>
                <a:tab pos="355600" algn="l"/>
              </a:tabLst>
            </a:pPr>
            <a:r>
              <a:rPr lang="it-IT" sz="1000">
                <a:solidFill>
                  <a:srgbClr val="000000"/>
                </a:solidFill>
                <a:latin typeface="Arial" charset="0"/>
                <a:ea typeface="Times New Roman" pitchFamily="18" charset="0"/>
                <a:cs typeface="Arial" charset="0"/>
              </a:rPr>
              <a:t>	[ 8] </a:t>
            </a:r>
            <a:r>
              <a:rPr lang="it-IT" sz="1000">
                <a:solidFill>
                  <a:srgbClr val="000000"/>
                </a:solidFill>
                <a:latin typeface="Arial" charset="0"/>
                <a:cs typeface="Arial" charset="0"/>
              </a:rPr>
              <a:t>Artigiano</a:t>
            </a:r>
          </a:p>
          <a:p>
            <a:pPr marL="355600" indent="-355600" defTabSz="685800">
              <a:buClr>
                <a:srgbClr val="000000"/>
              </a:buClr>
              <a:buSzPct val="100000"/>
              <a:buFont typeface="Times" pitchFamily="18" charset="0"/>
              <a:buNone/>
              <a:tabLst>
                <a:tab pos="355600" algn="l"/>
              </a:tabLst>
            </a:pPr>
            <a:r>
              <a:rPr lang="it-IT" sz="1000">
                <a:solidFill>
                  <a:srgbClr val="000000"/>
                </a:solidFill>
                <a:latin typeface="Arial" charset="0"/>
                <a:cs typeface="Arial" charset="0"/>
              </a:rPr>
              <a:t>	[ 9] Agricoltore</a:t>
            </a:r>
          </a:p>
          <a:p>
            <a:pPr marL="355600" indent="-355600" defTabSz="685800">
              <a:buClr>
                <a:srgbClr val="000000"/>
              </a:buClr>
              <a:buSzPct val="100000"/>
              <a:buFont typeface="Times" pitchFamily="18" charset="0"/>
              <a:buNone/>
              <a:tabLst>
                <a:tab pos="355600" algn="l"/>
              </a:tabLst>
            </a:pPr>
            <a:r>
              <a:rPr lang="it-IT" sz="1000">
                <a:solidFill>
                  <a:srgbClr val="000000"/>
                </a:solidFill>
                <a:latin typeface="Arial" charset="0"/>
                <a:cs typeface="Arial" charset="0"/>
              </a:rPr>
              <a:t>	[10] Altro autonomo</a:t>
            </a:r>
          </a:p>
          <a:p>
            <a:pPr marL="355600" indent="-355600" defTabSz="685800">
              <a:buClr>
                <a:srgbClr val="000000"/>
              </a:buClr>
              <a:buSzPct val="100000"/>
              <a:buFont typeface="Times" pitchFamily="18" charset="0"/>
              <a:buNone/>
              <a:tabLst>
                <a:tab pos="355600" algn="l"/>
              </a:tabLst>
            </a:pPr>
            <a:r>
              <a:rPr lang="it-IT" sz="1000">
                <a:solidFill>
                  <a:srgbClr val="000000"/>
                </a:solidFill>
                <a:latin typeface="Arial" charset="0"/>
                <a:cs typeface="Arial" charset="0"/>
              </a:rPr>
              <a:t>	[11] Disoccupato/in cerca di prima occupazione</a:t>
            </a:r>
          </a:p>
          <a:p>
            <a:pPr marL="355600" indent="-355600" defTabSz="685800">
              <a:buClr>
                <a:srgbClr val="000000"/>
              </a:buClr>
              <a:buSzPct val="100000"/>
              <a:buFont typeface="Times" pitchFamily="18" charset="0"/>
              <a:buNone/>
              <a:tabLst>
                <a:tab pos="355600" algn="l"/>
              </a:tabLst>
            </a:pPr>
            <a:r>
              <a:rPr lang="it-IT" sz="1000">
                <a:solidFill>
                  <a:srgbClr val="000000"/>
                </a:solidFill>
                <a:latin typeface="Arial" charset="0"/>
                <a:cs typeface="Arial" charset="0"/>
              </a:rPr>
              <a:t>	[12] Casalinga</a:t>
            </a:r>
          </a:p>
          <a:p>
            <a:pPr marL="355600" indent="-355600" defTabSz="685800">
              <a:buClr>
                <a:srgbClr val="000000"/>
              </a:buClr>
              <a:buSzPct val="100000"/>
              <a:buFont typeface="Times" pitchFamily="18" charset="0"/>
              <a:buNone/>
              <a:tabLst>
                <a:tab pos="355600" algn="l"/>
              </a:tabLst>
            </a:pPr>
            <a:r>
              <a:rPr lang="it-IT" sz="1000">
                <a:solidFill>
                  <a:srgbClr val="000000"/>
                </a:solidFill>
                <a:latin typeface="Arial" charset="0"/>
                <a:cs typeface="Arial" charset="0"/>
              </a:rPr>
              <a:t>	[13] Pensionato</a:t>
            </a:r>
          </a:p>
          <a:p>
            <a:pPr marL="355600" indent="-355600" defTabSz="685800">
              <a:buClr>
                <a:srgbClr val="000000"/>
              </a:buClr>
              <a:buSzPct val="100000"/>
              <a:buFont typeface="Times" pitchFamily="18" charset="0"/>
              <a:buNone/>
              <a:tabLst>
                <a:tab pos="355600" algn="l"/>
              </a:tabLst>
            </a:pPr>
            <a:r>
              <a:rPr lang="it-IT" sz="1000">
                <a:solidFill>
                  <a:srgbClr val="000000"/>
                </a:solidFill>
                <a:latin typeface="Arial" charset="0"/>
                <a:cs typeface="Arial" charset="0"/>
              </a:rPr>
              <a:t>	[14] Altro, in condizione non professionale [studente, benestante..]</a:t>
            </a:r>
          </a:p>
          <a:p>
            <a:pPr marL="355600" indent="-355600" defTabSz="685800" eaLnBrk="0" hangingPunct="0">
              <a:tabLst>
                <a:tab pos="355600" algn="l"/>
              </a:tabLst>
            </a:pPr>
            <a:r>
              <a:rPr lang="it-IT" sz="1000">
                <a:solidFill>
                  <a:schemeClr val="tx1"/>
                </a:solidFill>
                <a:latin typeface="Arial" charset="0"/>
                <a:cs typeface="Arial" charset="0"/>
              </a:rPr>
              <a:t> </a:t>
            </a:r>
          </a:p>
          <a:p>
            <a:pPr marL="355600" indent="-355600" defTabSz="685800" eaLnBrk="0" hangingPunct="0">
              <a:tabLst>
                <a:tab pos="355600" algn="l"/>
              </a:tabLst>
            </a:pPr>
            <a:r>
              <a:rPr lang="it-IT" sz="1000">
                <a:solidFill>
                  <a:schemeClr val="tx1"/>
                </a:solidFill>
                <a:latin typeface="Arial" charset="0"/>
                <a:cs typeface="Arial" charset="0"/>
              </a:rPr>
              <a:t>Z.2 	Il suo ultimo titolo di studio è: [LEGGERE]; &lt;AMMESSO NON SA&gt;</a:t>
            </a:r>
          </a:p>
          <a:p>
            <a:pPr marL="355600" indent="-355600" defTabSz="685800" eaLnBrk="0" hangingPunct="0">
              <a:tabLst>
                <a:tab pos="355600" algn="l"/>
              </a:tabLst>
            </a:pPr>
            <a:r>
              <a:rPr lang="it-IT" sz="1000">
                <a:solidFill>
                  <a:schemeClr val="tx1"/>
                </a:solidFill>
                <a:latin typeface="Arial" charset="0"/>
                <a:cs typeface="Arial" charset="0"/>
              </a:rPr>
              <a:t>	[1] Laurea o titolo superiore</a:t>
            </a:r>
          </a:p>
          <a:p>
            <a:pPr marL="355600" indent="-355600" defTabSz="685800" eaLnBrk="0" hangingPunct="0">
              <a:tabLst>
                <a:tab pos="355600" algn="l"/>
              </a:tabLst>
            </a:pPr>
            <a:r>
              <a:rPr lang="it-IT" sz="1000">
                <a:solidFill>
                  <a:schemeClr val="tx1"/>
                </a:solidFill>
                <a:latin typeface="Arial" charset="0"/>
                <a:cs typeface="Arial" charset="0"/>
              </a:rPr>
              <a:t>	[2] Diploma superiore </a:t>
            </a:r>
          </a:p>
          <a:p>
            <a:pPr marL="355600" indent="-355600" defTabSz="685800" eaLnBrk="0" hangingPunct="0">
              <a:tabLst>
                <a:tab pos="355600" algn="l"/>
              </a:tabLst>
            </a:pPr>
            <a:r>
              <a:rPr lang="it-IT" sz="1000">
                <a:solidFill>
                  <a:schemeClr val="tx1"/>
                </a:solidFill>
                <a:latin typeface="Arial" charset="0"/>
                <a:cs typeface="Arial" charset="0"/>
              </a:rPr>
              <a:t>	[3] Diploma inferiore </a:t>
            </a:r>
          </a:p>
          <a:p>
            <a:pPr marL="355600" indent="-355600" defTabSz="685800" eaLnBrk="0" hangingPunct="0">
              <a:tabLst>
                <a:tab pos="355600" algn="l"/>
              </a:tabLst>
            </a:pPr>
            <a:r>
              <a:rPr lang="it-IT" sz="1000">
                <a:solidFill>
                  <a:schemeClr val="tx1"/>
                </a:solidFill>
                <a:latin typeface="Arial" charset="0"/>
                <a:cs typeface="Arial" charset="0"/>
              </a:rPr>
              <a:t>	[4] Licenza elementare/nessuna scuola </a:t>
            </a:r>
          </a:p>
          <a:p>
            <a:pPr marL="355600" indent="-355600" defTabSz="685800" eaLnBrk="0" hangingPunct="0">
              <a:tabLst>
                <a:tab pos="355600" algn="l"/>
              </a:tabLst>
            </a:pPr>
            <a:endParaRPr lang="it-IT" sz="1000">
              <a:solidFill>
                <a:schemeClr val="tx1"/>
              </a:solidFill>
              <a:latin typeface="Arial" charset="0"/>
              <a:cs typeface="Arial" charset="0"/>
            </a:endParaRPr>
          </a:p>
          <a:p>
            <a:pPr marL="355600" indent="-355600" defTabSz="685800" eaLnBrk="0" hangingPunct="0">
              <a:tabLst>
                <a:tab pos="355600" algn="l"/>
              </a:tabLst>
            </a:pPr>
            <a:r>
              <a:rPr lang="it-IT" sz="1000">
                <a:solidFill>
                  <a:schemeClr val="tx1"/>
                </a:solidFill>
                <a:latin typeface="Arial" charset="0"/>
                <a:cs typeface="Arial" charset="0"/>
              </a:rPr>
              <a:t>Z.3. 	Qual è la sua età? &lt;AMMESSO NON SA&gt;</a:t>
            </a:r>
          </a:p>
          <a:p>
            <a:pPr marL="355600" indent="-355600" defTabSz="685800" eaLnBrk="0" hangingPunct="0">
              <a:tabLst>
                <a:tab pos="355600" algn="l"/>
              </a:tabLst>
            </a:pPr>
            <a:r>
              <a:rPr lang="it-IT" sz="1000">
                <a:solidFill>
                  <a:schemeClr val="tx1"/>
                </a:solidFill>
                <a:latin typeface="Arial" charset="0"/>
                <a:cs typeface="Arial" charset="0"/>
              </a:rPr>
              <a:t>	[1] Da 18 a 24 anni </a:t>
            </a:r>
          </a:p>
          <a:p>
            <a:pPr marL="355600" indent="-355600" defTabSz="685800" eaLnBrk="0" hangingPunct="0">
              <a:tabLst>
                <a:tab pos="355600" algn="l"/>
              </a:tabLst>
            </a:pPr>
            <a:r>
              <a:rPr lang="it-IT" sz="1000">
                <a:solidFill>
                  <a:schemeClr val="tx1"/>
                </a:solidFill>
                <a:latin typeface="Arial" charset="0"/>
                <a:cs typeface="Arial" charset="0"/>
              </a:rPr>
              <a:t>	[2] Da 25 a 34</a:t>
            </a:r>
          </a:p>
          <a:p>
            <a:pPr marL="355600" indent="-355600" defTabSz="685800" eaLnBrk="0" hangingPunct="0">
              <a:tabLst>
                <a:tab pos="355600" algn="l"/>
              </a:tabLst>
            </a:pPr>
            <a:r>
              <a:rPr lang="it-IT" sz="1000">
                <a:solidFill>
                  <a:schemeClr val="tx1"/>
                </a:solidFill>
                <a:latin typeface="Arial" charset="0"/>
                <a:cs typeface="Arial" charset="0"/>
              </a:rPr>
              <a:t>	[4] Da 35 a 44</a:t>
            </a:r>
          </a:p>
          <a:p>
            <a:pPr marL="355600" indent="-355600" defTabSz="685800" eaLnBrk="0" hangingPunct="0">
              <a:tabLst>
                <a:tab pos="355600" algn="l"/>
              </a:tabLst>
            </a:pPr>
            <a:r>
              <a:rPr lang="it-IT" sz="1000">
                <a:solidFill>
                  <a:schemeClr val="tx1"/>
                </a:solidFill>
                <a:latin typeface="Arial" charset="0"/>
                <a:cs typeface="Arial" charset="0"/>
              </a:rPr>
              <a:t>	[5] Da 45 a 54</a:t>
            </a:r>
          </a:p>
          <a:p>
            <a:pPr marL="355600" indent="-355600" defTabSz="685800" eaLnBrk="0" hangingPunct="0">
              <a:tabLst>
                <a:tab pos="355600" algn="l"/>
              </a:tabLst>
            </a:pPr>
            <a:r>
              <a:rPr lang="it-IT" sz="1000">
                <a:solidFill>
                  <a:schemeClr val="tx1"/>
                </a:solidFill>
                <a:latin typeface="Arial" charset="0"/>
                <a:cs typeface="Arial" charset="0"/>
              </a:rPr>
              <a:t>	[6] Da 55 a 64</a:t>
            </a:r>
          </a:p>
          <a:p>
            <a:pPr marL="355600" indent="-355600" defTabSz="685800" eaLnBrk="0" hangingPunct="0">
              <a:tabLst>
                <a:tab pos="355600" algn="l"/>
              </a:tabLst>
            </a:pPr>
            <a:r>
              <a:rPr lang="it-IT" sz="1000">
                <a:solidFill>
                  <a:schemeClr val="tx1"/>
                </a:solidFill>
                <a:latin typeface="Arial" charset="0"/>
                <a:cs typeface="Arial" charset="0"/>
              </a:rPr>
              <a:t>	[7] Da 65 a 74</a:t>
            </a:r>
          </a:p>
          <a:p>
            <a:pPr marL="355600" indent="-355600" defTabSz="685800" eaLnBrk="0" hangingPunct="0">
              <a:tabLst>
                <a:tab pos="355600" algn="l"/>
              </a:tabLst>
            </a:pPr>
            <a:r>
              <a:rPr lang="it-IT" sz="1000">
                <a:solidFill>
                  <a:schemeClr val="tx1"/>
                </a:solidFill>
                <a:latin typeface="Arial" charset="0"/>
                <a:cs typeface="Arial" charset="0"/>
              </a:rPr>
              <a:t>	[8] 75 e oltre</a:t>
            </a:r>
          </a:p>
          <a:p>
            <a:pPr marL="355600" indent="-355600" defTabSz="685800" eaLnBrk="0" hangingPunct="0">
              <a:tabLst>
                <a:tab pos="355600" algn="l"/>
              </a:tabLst>
            </a:pPr>
            <a:r>
              <a:rPr lang="it-IT" sz="1000">
                <a:solidFill>
                  <a:schemeClr val="tx1"/>
                </a:solidFill>
                <a:latin typeface="Arial" charset="0"/>
                <a:cs typeface="Arial" charset="0"/>
              </a:rPr>
              <a:t> </a:t>
            </a:r>
          </a:p>
          <a:p>
            <a:pPr marL="355600" indent="-355600" defTabSz="685800" eaLnBrk="0" hangingPunct="0">
              <a:tabLst>
                <a:tab pos="355600" algn="l"/>
              </a:tabLst>
            </a:pPr>
            <a:r>
              <a:rPr lang="it-IT" sz="1000">
                <a:solidFill>
                  <a:schemeClr val="tx1"/>
                </a:solidFill>
                <a:latin typeface="Arial" charset="0"/>
                <a:cs typeface="Arial" charset="0"/>
              </a:rPr>
              <a:t>Z.4. Sesso</a:t>
            </a:r>
          </a:p>
          <a:p>
            <a:pPr marL="355600" indent="-355600" defTabSz="685800" eaLnBrk="0" hangingPunct="0">
              <a:tabLst>
                <a:tab pos="355600" algn="l"/>
              </a:tabLst>
            </a:pPr>
            <a:r>
              <a:rPr lang="it-IT" sz="1000">
                <a:solidFill>
                  <a:schemeClr val="tx1"/>
                </a:solidFill>
                <a:latin typeface="Arial" charset="0"/>
                <a:cs typeface="Arial" charset="0"/>
              </a:rPr>
              <a:t>	[1] Maschio</a:t>
            </a:r>
          </a:p>
          <a:p>
            <a:pPr marL="355600" indent="-355600" defTabSz="685800" eaLnBrk="0" hangingPunct="0">
              <a:tabLst>
                <a:tab pos="355600" algn="l"/>
              </a:tabLst>
            </a:pPr>
            <a:r>
              <a:rPr lang="it-IT" sz="1000">
                <a:solidFill>
                  <a:schemeClr val="tx1"/>
                </a:solidFill>
                <a:latin typeface="Arial" charset="0"/>
                <a:cs typeface="Arial" charset="0"/>
              </a:rPr>
              <a:t>	[2] Femmina</a:t>
            </a:r>
          </a:p>
        </p:txBody>
      </p:sp>
      <p:sp>
        <p:nvSpPr>
          <p:cNvPr id="3" name="Rettangolo 2"/>
          <p:cNvSpPr/>
          <p:nvPr/>
        </p:nvSpPr>
        <p:spPr>
          <a:xfrm>
            <a:off x="714375" y="142875"/>
            <a:ext cx="8286750" cy="276225"/>
          </a:xfrm>
          <a:prstGeom prst="rect">
            <a:avLst/>
          </a:prstGeom>
        </p:spPr>
        <p:txBody>
          <a:bodyPr>
            <a:spAutoFit/>
          </a:bodyPr>
          <a:lstStyle/>
          <a:p>
            <a:pPr algn="ctr">
              <a:buClr>
                <a:srgbClr val="000000"/>
              </a:buClr>
              <a:buSzPct val="100000"/>
              <a:buFont typeface="Times" pitchFamily="18" charset="0"/>
              <a:buNone/>
              <a:defRPr/>
            </a:pPr>
            <a:r>
              <a:rPr lang="it-IT" sz="1200" b="1" dirty="0">
                <a:solidFill>
                  <a:schemeClr val="tx1"/>
                </a:solidFill>
                <a:latin typeface="+mn-lt"/>
              </a:rPr>
              <a:t>QUESTIONARIO CALL BACK SPORTELLO ON LINE</a:t>
            </a:r>
            <a:endParaRPr lang="it-IT" sz="1200" dirty="0">
              <a:solidFill>
                <a:schemeClr val="tx1"/>
              </a:solidFill>
              <a:latin typeface="+mn-l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idx="4294967295"/>
          </p:nvPr>
        </p:nvSpPr>
        <p:spPr/>
        <p:txBody>
          <a:bodyPr/>
          <a:lstStyle/>
          <a:p>
            <a:pPr eaLnBrk="1" hangingPunct="1"/>
            <a:r>
              <a:rPr lang="it-IT" smtClean="0"/>
              <a:t>INDICE</a:t>
            </a:r>
          </a:p>
        </p:txBody>
      </p:sp>
      <p:sp>
        <p:nvSpPr>
          <p:cNvPr id="16386" name="Rectangle 6"/>
          <p:cNvSpPr>
            <a:spLocks noGrp="1" noChangeArrowheads="1"/>
          </p:cNvSpPr>
          <p:nvPr>
            <p:ph type="body" idx="4294967295"/>
          </p:nvPr>
        </p:nvSpPr>
        <p:spPr>
          <a:xfrm>
            <a:off x="900113" y="765175"/>
            <a:ext cx="8032750" cy="4764088"/>
          </a:xfrm>
        </p:spPr>
        <p:txBody>
          <a:bodyPr lIns="90000" tIns="46800" rIns="90000" bIns="46800"/>
          <a:lstStyle/>
          <a:p>
            <a:pPr marL="0" indent="0" eaLnBrk="1" hangingPunct="1">
              <a:spcBef>
                <a:spcPct val="0"/>
              </a:spcBef>
              <a:buFont typeface="Arial" charset="0"/>
              <a:buNone/>
              <a:tabLst>
                <a:tab pos="6272213" algn="l"/>
              </a:tabLst>
            </a:pPr>
            <a:r>
              <a:rPr lang="it-IT" b="1" smtClean="0"/>
              <a:t>IL PROCESSO DI CUSTOMER SATISFACTION NEL GRUPPO ACEA	pag. 3</a:t>
            </a:r>
          </a:p>
          <a:p>
            <a:pPr marL="0" indent="0" eaLnBrk="1" hangingPunct="1">
              <a:spcBef>
                <a:spcPct val="0"/>
              </a:spcBef>
              <a:buFont typeface="Arial" charset="0"/>
              <a:buNone/>
              <a:tabLst>
                <a:tab pos="6272213" algn="l"/>
              </a:tabLst>
            </a:pPr>
            <a:endParaRPr lang="it-IT" b="1" smtClean="0"/>
          </a:p>
          <a:p>
            <a:pPr marL="0" indent="0" eaLnBrk="1" hangingPunct="1">
              <a:spcBef>
                <a:spcPct val="0"/>
              </a:spcBef>
              <a:buFont typeface="Arial" charset="0"/>
              <a:buNone/>
              <a:tabLst>
                <a:tab pos="6272213" algn="l"/>
              </a:tabLst>
            </a:pPr>
            <a:r>
              <a:rPr lang="it-IT" b="1" smtClean="0"/>
              <a:t>Gli obiettivi dell’indagine e il campione	pag. 4</a:t>
            </a:r>
          </a:p>
          <a:p>
            <a:pPr marL="0" indent="0" eaLnBrk="1" hangingPunct="1">
              <a:spcBef>
                <a:spcPct val="0"/>
              </a:spcBef>
              <a:buFont typeface="Arial" charset="0"/>
              <a:buNone/>
              <a:tabLst>
                <a:tab pos="6272213" algn="l"/>
              </a:tabLst>
            </a:pPr>
            <a:endParaRPr lang="it-IT" b="1" smtClean="0"/>
          </a:p>
          <a:p>
            <a:pPr marL="0" indent="0" eaLnBrk="1" hangingPunct="1">
              <a:spcBef>
                <a:spcPct val="0"/>
              </a:spcBef>
              <a:buFont typeface="Arial" charset="0"/>
              <a:buNone/>
              <a:tabLst>
                <a:tab pos="6272213" algn="l"/>
              </a:tabLst>
            </a:pPr>
            <a:endParaRPr lang="it-IT" b="1" smtClean="0"/>
          </a:p>
          <a:p>
            <a:pPr marL="0" indent="0" eaLnBrk="1" hangingPunct="1">
              <a:spcBef>
                <a:spcPct val="0"/>
              </a:spcBef>
              <a:buFont typeface="Arial" charset="0"/>
              <a:buNone/>
              <a:tabLst>
                <a:tab pos="6272213" algn="l"/>
              </a:tabLst>
            </a:pPr>
            <a:r>
              <a:rPr lang="it-IT" b="1" smtClean="0"/>
              <a:t>PARTE  PRIMA – La rilevazione della Customer Satisfaction	pag. 8</a:t>
            </a:r>
          </a:p>
          <a:p>
            <a:pPr marL="0" indent="0" eaLnBrk="1" hangingPunct="1">
              <a:spcBef>
                <a:spcPct val="0"/>
              </a:spcBef>
              <a:buFont typeface="Arial" charset="0"/>
              <a:buNone/>
              <a:tabLst>
                <a:tab pos="6272213" algn="l"/>
              </a:tabLst>
            </a:pPr>
            <a:endParaRPr lang="it-IT" b="1" smtClean="0"/>
          </a:p>
          <a:p>
            <a:pPr marL="0" indent="0" eaLnBrk="1" hangingPunct="1">
              <a:spcBef>
                <a:spcPct val="0"/>
              </a:spcBef>
              <a:buFont typeface="Arial" charset="0"/>
              <a:buNone/>
              <a:tabLst>
                <a:tab pos="6272213" algn="l"/>
              </a:tabLst>
            </a:pPr>
            <a:endParaRPr lang="it-IT" b="1" smtClean="0"/>
          </a:p>
          <a:p>
            <a:pPr marL="0" indent="0" eaLnBrk="1" hangingPunct="1">
              <a:spcBef>
                <a:spcPct val="0"/>
              </a:spcBef>
              <a:buFont typeface="Arial" charset="0"/>
              <a:buNone/>
              <a:tabLst>
                <a:tab pos="6272213" algn="l"/>
              </a:tabLst>
            </a:pPr>
            <a:r>
              <a:rPr lang="it-IT" b="1" smtClean="0"/>
              <a:t>PARTE  SECONDA – Altri temi rilevanti	pag. 84</a:t>
            </a:r>
          </a:p>
          <a:p>
            <a:pPr marL="0" indent="0" eaLnBrk="1" hangingPunct="1">
              <a:spcBef>
                <a:spcPct val="0"/>
              </a:spcBef>
              <a:buFontTx/>
              <a:buChar char="-"/>
              <a:tabLst>
                <a:tab pos="6272213" algn="l"/>
              </a:tabLst>
            </a:pPr>
            <a:r>
              <a:rPr lang="it-IT" b="1" smtClean="0"/>
              <a:t> </a:t>
            </a:r>
            <a:r>
              <a:rPr lang="it-IT" sz="1200" b="1" i="1" smtClean="0"/>
              <a:t>La Società fornitrice del servizio e le tariffe                                                                        pag. 85</a:t>
            </a:r>
          </a:p>
          <a:p>
            <a:pPr marL="0" indent="0" eaLnBrk="1" hangingPunct="1">
              <a:spcBef>
                <a:spcPct val="0"/>
              </a:spcBef>
              <a:buFontTx/>
              <a:buChar char="-"/>
              <a:tabLst>
                <a:tab pos="6272213" algn="l"/>
              </a:tabLst>
            </a:pPr>
            <a:r>
              <a:rPr lang="it-IT" sz="1200" b="1" i="1" smtClean="0"/>
              <a:t> La qualità e l’uso dell’acqua	pag. 90</a:t>
            </a:r>
          </a:p>
          <a:p>
            <a:pPr marL="0" indent="0" eaLnBrk="1" hangingPunct="1">
              <a:spcBef>
                <a:spcPct val="0"/>
              </a:spcBef>
              <a:buFontTx/>
              <a:buChar char="-"/>
              <a:tabLst>
                <a:tab pos="6272213" algn="l"/>
              </a:tabLst>
            </a:pPr>
            <a:r>
              <a:rPr lang="it-IT" sz="1200" b="1" i="1" smtClean="0"/>
              <a:t> La Casa dell’Acqua	pag. 98</a:t>
            </a:r>
          </a:p>
          <a:p>
            <a:pPr marL="0" indent="0" eaLnBrk="1" hangingPunct="1">
              <a:spcBef>
                <a:spcPct val="0"/>
              </a:spcBef>
              <a:buFontTx/>
              <a:buChar char="-"/>
              <a:tabLst>
                <a:tab pos="6272213" algn="l"/>
              </a:tabLst>
            </a:pPr>
            <a:r>
              <a:rPr lang="it-IT" sz="1200" b="1" i="1" smtClean="0"/>
              <a:t> Il sito Internet	pag. 102</a:t>
            </a:r>
            <a:r>
              <a:rPr lang="it-IT" sz="1200" b="1" smtClean="0"/>
              <a:t> </a:t>
            </a:r>
          </a:p>
          <a:p>
            <a:pPr marL="0" indent="0" eaLnBrk="1" hangingPunct="1">
              <a:spcBef>
                <a:spcPct val="0"/>
              </a:spcBef>
              <a:buFontTx/>
              <a:buChar char="-"/>
              <a:tabLst>
                <a:tab pos="6272213" algn="l"/>
              </a:tabLst>
            </a:pPr>
            <a:r>
              <a:rPr lang="it-IT" sz="1200" b="1" i="1" smtClean="0"/>
              <a:t> Lo sportello online</a:t>
            </a:r>
            <a:r>
              <a:rPr lang="it-IT" sz="1200" b="1" smtClean="0"/>
              <a:t>	</a:t>
            </a:r>
            <a:r>
              <a:rPr lang="it-IT" sz="1200" b="1" i="1" smtClean="0"/>
              <a:t>pag. 109</a:t>
            </a:r>
            <a:endParaRPr lang="it-IT" sz="1200" b="1" smtClean="0"/>
          </a:p>
          <a:p>
            <a:pPr marL="0" indent="0" eaLnBrk="1" hangingPunct="1">
              <a:spcBef>
                <a:spcPct val="0"/>
              </a:spcBef>
              <a:buFontTx/>
              <a:buChar char="-"/>
              <a:tabLst>
                <a:tab pos="6272213" algn="l"/>
              </a:tabLst>
            </a:pPr>
            <a:r>
              <a:rPr lang="it-IT" sz="1200" b="1" i="1" smtClean="0"/>
              <a:t> La comunicazione dell’azienda	pag. 124</a:t>
            </a:r>
          </a:p>
          <a:p>
            <a:pPr marL="0" indent="0" eaLnBrk="1" hangingPunct="1">
              <a:spcBef>
                <a:spcPct val="0"/>
              </a:spcBef>
              <a:buFontTx/>
              <a:buChar char="-"/>
              <a:tabLst>
                <a:tab pos="6272213" algn="l"/>
              </a:tabLst>
            </a:pPr>
            <a:endParaRPr lang="it-IT" sz="1200" b="1" i="1" smtClean="0"/>
          </a:p>
          <a:p>
            <a:pPr marL="0" indent="0" eaLnBrk="1" hangingPunct="1">
              <a:spcBef>
                <a:spcPct val="0"/>
              </a:spcBef>
              <a:buFont typeface="Arial" charset="0"/>
              <a:buNone/>
              <a:tabLst>
                <a:tab pos="6272213" algn="l"/>
              </a:tabLst>
            </a:pPr>
            <a:r>
              <a:rPr lang="it-IT" b="1" smtClean="0"/>
              <a:t>PARTE  TERZA –  Approfondimento Call Back Numero Verde Commerciale	pag. 127</a:t>
            </a:r>
          </a:p>
          <a:p>
            <a:pPr marL="0" indent="0" eaLnBrk="1" hangingPunct="1">
              <a:spcBef>
                <a:spcPct val="0"/>
              </a:spcBef>
              <a:buFont typeface="Arial" charset="0"/>
              <a:buNone/>
              <a:tabLst>
                <a:tab pos="6272213" algn="l"/>
              </a:tabLst>
            </a:pPr>
            <a:endParaRPr lang="it-IT" b="1" smtClean="0"/>
          </a:p>
          <a:p>
            <a:pPr marL="0" indent="0" eaLnBrk="1" hangingPunct="1">
              <a:spcBef>
                <a:spcPct val="0"/>
              </a:spcBef>
              <a:buFont typeface="Arial" charset="0"/>
              <a:buNone/>
              <a:tabLst>
                <a:tab pos="6272213" algn="l"/>
              </a:tabLst>
            </a:pPr>
            <a:r>
              <a:rPr lang="it-IT" b="1" smtClean="0"/>
              <a:t>PARTE QUARTA– Approfondimento Call Back Sportello	pag. 142</a:t>
            </a:r>
          </a:p>
          <a:p>
            <a:pPr marL="0" indent="0" eaLnBrk="1" hangingPunct="1">
              <a:spcBef>
                <a:spcPct val="0"/>
              </a:spcBef>
              <a:buFont typeface="Arial" charset="0"/>
              <a:buNone/>
              <a:tabLst>
                <a:tab pos="6272213" algn="l"/>
              </a:tabLst>
            </a:pPr>
            <a:r>
              <a:rPr lang="it-IT" b="1" smtClean="0"/>
              <a:t> </a:t>
            </a:r>
          </a:p>
          <a:p>
            <a:pPr marL="0" indent="0" eaLnBrk="1" hangingPunct="1">
              <a:spcBef>
                <a:spcPct val="0"/>
              </a:spcBef>
              <a:buFont typeface="Arial" charset="0"/>
              <a:buNone/>
              <a:tabLst>
                <a:tab pos="6272213" algn="l"/>
              </a:tabLst>
            </a:pPr>
            <a:r>
              <a:rPr lang="it-IT" b="1" smtClean="0"/>
              <a:t>PARTE QUINTA – Approfondimento Call Back Segnalazione Guasti	pag. 156</a:t>
            </a:r>
          </a:p>
          <a:p>
            <a:pPr marL="0" indent="0" eaLnBrk="1" hangingPunct="1">
              <a:spcBef>
                <a:spcPct val="0"/>
              </a:spcBef>
              <a:buFont typeface="Arial" charset="0"/>
              <a:buNone/>
              <a:tabLst>
                <a:tab pos="6272213" algn="l"/>
              </a:tabLst>
            </a:pPr>
            <a:endParaRPr lang="it-IT" b="1" smtClean="0"/>
          </a:p>
          <a:p>
            <a:pPr marL="0" indent="0" eaLnBrk="1" hangingPunct="1">
              <a:spcBef>
                <a:spcPct val="0"/>
              </a:spcBef>
              <a:buFont typeface="Arial" charset="0"/>
              <a:buNone/>
              <a:tabLst>
                <a:tab pos="6272213" algn="l"/>
              </a:tabLst>
            </a:pPr>
            <a:r>
              <a:rPr lang="it-IT" b="1" smtClean="0"/>
              <a:t>PARTE SESTA – Approfondimento Call Back Intervento Tecnico 	pag. 161</a:t>
            </a:r>
          </a:p>
          <a:p>
            <a:pPr marL="0" indent="0" eaLnBrk="1" hangingPunct="1">
              <a:spcBef>
                <a:spcPct val="0"/>
              </a:spcBef>
              <a:buFont typeface="Arial" charset="0"/>
              <a:buNone/>
              <a:tabLst>
                <a:tab pos="6272213" algn="l"/>
              </a:tabLst>
            </a:pPr>
            <a:endParaRPr lang="it-IT" b="1" smtClean="0">
              <a:solidFill>
                <a:srgbClr val="000000"/>
              </a:solidFill>
            </a:endParaRPr>
          </a:p>
          <a:p>
            <a:pPr marL="0" indent="0" eaLnBrk="1" hangingPunct="1">
              <a:spcBef>
                <a:spcPct val="0"/>
              </a:spcBef>
              <a:buFont typeface="Arial" charset="0"/>
              <a:buNone/>
              <a:tabLst>
                <a:tab pos="6272213" algn="l"/>
              </a:tabLst>
            </a:pPr>
            <a:r>
              <a:rPr lang="it-IT" b="1" smtClean="0"/>
              <a:t>ALLEGATI - Questionari	pag. 163</a:t>
            </a:r>
          </a:p>
          <a:p>
            <a:pPr marL="0" indent="0" eaLnBrk="1" hangingPunct="1">
              <a:spcBef>
                <a:spcPct val="0"/>
              </a:spcBef>
              <a:buFont typeface="Arial" charset="0"/>
              <a:buNone/>
              <a:tabLst>
                <a:tab pos="6272213" algn="l"/>
              </a:tabLst>
            </a:pPr>
            <a:endParaRPr lang="it-IT" b="1" smtClean="0"/>
          </a:p>
        </p:txBody>
      </p:sp>
      <p:sp>
        <p:nvSpPr>
          <p:cNvPr id="4" name="Segnaposto numero diapositiva 3"/>
          <p:cNvSpPr>
            <a:spLocks noGrp="1"/>
          </p:cNvSpPr>
          <p:nvPr>
            <p:ph type="sldNum" sz="quarter" idx="10"/>
          </p:nvPr>
        </p:nvSpPr>
        <p:spPr/>
        <p:txBody>
          <a:bodyPr/>
          <a:lstStyle/>
          <a:p>
            <a:pPr>
              <a:defRPr/>
            </a:pPr>
            <a:fld id="{AED0C46C-607A-41C4-8C4F-E796F55993CE}" type="slidenum">
              <a:rPr lang="it-IT" smtClean="0"/>
              <a:pPr>
                <a:defRPr/>
              </a:pPr>
              <a:t>2</a:t>
            </a:fld>
            <a:endParaRPr lang="it-IT"/>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Rectangle 2"/>
          <p:cNvSpPr>
            <a:spLocks noGrp="1" noChangeArrowheads="1"/>
          </p:cNvSpPr>
          <p:nvPr>
            <p:ph type="title" idx="4294967295"/>
          </p:nvPr>
        </p:nvSpPr>
        <p:spPr/>
        <p:txBody>
          <a:bodyPr/>
          <a:lstStyle/>
          <a:p>
            <a:pPr eaLnBrk="1" hangingPunct="1"/>
            <a:r>
              <a:rPr lang="it-IT" smtClean="0"/>
              <a:t>CLIENTI INSODDISFATTI E SODDISFATTI</a:t>
            </a:r>
          </a:p>
        </p:txBody>
      </p:sp>
      <p:sp>
        <p:nvSpPr>
          <p:cNvPr id="628739" name="Rectangle 3"/>
          <p:cNvSpPr>
            <a:spLocks noChangeArrowheads="1"/>
          </p:cNvSpPr>
          <p:nvPr/>
        </p:nvSpPr>
        <p:spPr bwMode="auto">
          <a:xfrm>
            <a:off x="747713" y="1000125"/>
            <a:ext cx="8216900" cy="4321175"/>
          </a:xfrm>
          <a:prstGeom prst="rect">
            <a:avLst/>
          </a:prstGeom>
          <a:noFill/>
          <a:ln w="9525">
            <a:noFill/>
            <a:miter lim="800000"/>
            <a:headEnd/>
            <a:tailEnd/>
          </a:ln>
        </p:spPr>
        <p:txBody>
          <a:bodyPr lIns="90000" tIns="46800" rIns="90000" bIns="46800"/>
          <a:lstStyle/>
          <a:p>
            <a:pPr algn="just">
              <a:lnSpc>
                <a:spcPct val="140000"/>
              </a:lnSpc>
              <a:spcBef>
                <a:spcPct val="20000"/>
              </a:spcBef>
              <a:buFont typeface="Arial" pitchFamily="34" charset="0"/>
              <a:buNone/>
              <a:defRPr/>
            </a:pPr>
            <a:r>
              <a:rPr lang="it-IT" dirty="0">
                <a:solidFill>
                  <a:schemeClr val="tx1"/>
                </a:solidFill>
                <a:latin typeface="Arial" pitchFamily="34" charset="0"/>
              </a:rPr>
              <a:t>L’analisi di Customer Satisfaction permette di distinguere i clienti in due gruppi:</a:t>
            </a:r>
          </a:p>
          <a:p>
            <a:pPr algn="just">
              <a:lnSpc>
                <a:spcPct val="140000"/>
              </a:lnSpc>
              <a:spcBef>
                <a:spcPct val="20000"/>
              </a:spcBef>
              <a:buFont typeface="Arial" pitchFamily="34" charset="0"/>
              <a:buNone/>
              <a:defRPr/>
            </a:pPr>
            <a:endParaRPr lang="it-IT" dirty="0">
              <a:solidFill>
                <a:schemeClr val="tx1"/>
              </a:solidFill>
              <a:latin typeface="Arial" pitchFamily="34" charset="0"/>
            </a:endParaRPr>
          </a:p>
          <a:p>
            <a:pPr marL="444500" lvl="1" indent="-265113" algn="just">
              <a:lnSpc>
                <a:spcPct val="140000"/>
              </a:lnSpc>
              <a:spcBef>
                <a:spcPct val="20000"/>
              </a:spcBef>
              <a:buFont typeface="Symbol" pitchFamily="18" charset="2"/>
              <a:buChar char="®"/>
              <a:defRPr/>
            </a:pPr>
            <a:r>
              <a:rPr lang="it-IT" b="1" i="1" dirty="0">
                <a:solidFill>
                  <a:schemeClr val="tx1"/>
                </a:solidFill>
                <a:latin typeface="Arial" pitchFamily="34" charset="0"/>
              </a:rPr>
              <a:t>soddisfatti</a:t>
            </a:r>
            <a:r>
              <a:rPr lang="it-IT" b="1" i="1" dirty="0">
                <a:solidFill>
                  <a:schemeClr val="tx1"/>
                </a:solidFill>
                <a:effectLst>
                  <a:outerShdw blurRad="38100" dist="38100" dir="2700000" algn="tl">
                    <a:srgbClr val="C0C0C0"/>
                  </a:outerShdw>
                </a:effectLst>
                <a:latin typeface="Arial" pitchFamily="34" charset="0"/>
              </a:rPr>
              <a:t> </a:t>
            </a:r>
            <a:r>
              <a:rPr lang="it-IT" dirty="0">
                <a:solidFill>
                  <a:schemeClr val="tx1"/>
                </a:solidFill>
                <a:latin typeface="Arial" pitchFamily="34" charset="0"/>
              </a:rPr>
              <a:t>danno un voto da 6 a 10 al fattore o aspetto analizzato</a:t>
            </a:r>
          </a:p>
          <a:p>
            <a:pPr marL="444500" lvl="1" indent="-265113" algn="just">
              <a:lnSpc>
                <a:spcPct val="140000"/>
              </a:lnSpc>
              <a:spcBef>
                <a:spcPct val="20000"/>
              </a:spcBef>
              <a:buFont typeface="Symbol" pitchFamily="18" charset="2"/>
              <a:buChar char="®"/>
              <a:defRPr/>
            </a:pPr>
            <a:r>
              <a:rPr lang="it-IT" b="1" i="1" dirty="0">
                <a:solidFill>
                  <a:schemeClr val="tx1"/>
                </a:solidFill>
                <a:latin typeface="Arial" pitchFamily="34" charset="0"/>
              </a:rPr>
              <a:t>insoddisfatti </a:t>
            </a:r>
            <a:r>
              <a:rPr lang="it-IT" dirty="0">
                <a:solidFill>
                  <a:schemeClr val="tx1"/>
                </a:solidFill>
                <a:latin typeface="Arial" pitchFamily="34" charset="0"/>
              </a:rPr>
              <a:t>danno un voto inferiore a 6 al fattore o aspetto analizzato  (voti da 1 a 5)</a:t>
            </a:r>
          </a:p>
          <a:p>
            <a:pPr algn="just">
              <a:lnSpc>
                <a:spcPct val="140000"/>
              </a:lnSpc>
              <a:spcBef>
                <a:spcPct val="20000"/>
              </a:spcBef>
              <a:buFont typeface="Arial" pitchFamily="34" charset="0"/>
              <a:buNone/>
              <a:defRPr/>
            </a:pPr>
            <a:endParaRPr lang="it-IT" dirty="0">
              <a:solidFill>
                <a:schemeClr val="tx1"/>
              </a:solidFill>
              <a:latin typeface="Arial" pitchFamily="34" charset="0"/>
            </a:endParaRPr>
          </a:p>
          <a:p>
            <a:pPr algn="just">
              <a:lnSpc>
                <a:spcPct val="140000"/>
              </a:lnSpc>
              <a:spcBef>
                <a:spcPct val="20000"/>
              </a:spcBef>
              <a:buFont typeface="Arial" pitchFamily="34" charset="0"/>
              <a:buNone/>
              <a:defRPr/>
            </a:pPr>
            <a:r>
              <a:rPr lang="it-IT" dirty="0">
                <a:solidFill>
                  <a:schemeClr val="tx1"/>
                </a:solidFill>
                <a:latin typeface="Arial" pitchFamily="34" charset="0"/>
              </a:rPr>
              <a:t>All’interno dei clienti insoddisfatti sono evidenziati i clienti</a:t>
            </a:r>
            <a:r>
              <a:rPr lang="it-IT" dirty="0">
                <a:solidFill>
                  <a:srgbClr val="000099"/>
                </a:solidFill>
                <a:latin typeface="Arial" pitchFamily="34" charset="0"/>
                <a:cs typeface="Times New Roman" pitchFamily="18" charset="0"/>
              </a:rPr>
              <a:t> </a:t>
            </a:r>
            <a:r>
              <a:rPr lang="it-IT" b="1" i="1" dirty="0">
                <a:solidFill>
                  <a:schemeClr val="tx1"/>
                </a:solidFill>
                <a:latin typeface="Arial" pitchFamily="34" charset="0"/>
              </a:rPr>
              <a:t>gravemente insoddisfatti</a:t>
            </a:r>
            <a:r>
              <a:rPr lang="it-IT" dirty="0">
                <a:solidFill>
                  <a:srgbClr val="000099"/>
                </a:solidFill>
                <a:latin typeface="Arial" pitchFamily="34" charset="0"/>
                <a:cs typeface="Times New Roman" pitchFamily="18" charset="0"/>
              </a:rPr>
              <a:t>, </a:t>
            </a:r>
            <a:r>
              <a:rPr lang="it-IT" dirty="0">
                <a:solidFill>
                  <a:schemeClr val="tx1"/>
                </a:solidFill>
                <a:latin typeface="Arial" pitchFamily="34" charset="0"/>
                <a:cs typeface="Times New Roman" pitchFamily="18" charset="0"/>
              </a:rPr>
              <a:t>cioè la</a:t>
            </a:r>
            <a:r>
              <a:rPr lang="it-IT" dirty="0">
                <a:solidFill>
                  <a:srgbClr val="000099"/>
                </a:solidFill>
                <a:latin typeface="Arial" pitchFamily="34" charset="0"/>
                <a:cs typeface="Times New Roman" pitchFamily="18" charset="0"/>
              </a:rPr>
              <a:t> </a:t>
            </a:r>
            <a:r>
              <a:rPr lang="it-IT" dirty="0">
                <a:solidFill>
                  <a:schemeClr val="tx1"/>
                </a:solidFill>
                <a:latin typeface="Arial" pitchFamily="34" charset="0"/>
              </a:rPr>
              <a:t>percentuale di clienti che sul singolo aspetto analizzato evidenziano un grado di insoddisfazione elevato (danno voto da 1 a 4 all’aspetto analizzato).  </a:t>
            </a:r>
          </a:p>
        </p:txBody>
      </p:sp>
      <p:sp>
        <p:nvSpPr>
          <p:cNvPr id="601097" name="Text Box 9"/>
          <p:cNvSpPr txBox="1">
            <a:spLocks noChangeArrowheads="1"/>
          </p:cNvSpPr>
          <p:nvPr/>
        </p:nvSpPr>
        <p:spPr bwMode="auto">
          <a:xfrm rot="16200000">
            <a:off x="-2682081" y="2864644"/>
            <a:ext cx="5946775" cy="366713"/>
          </a:xfrm>
          <a:prstGeom prst="rect">
            <a:avLst/>
          </a:prstGeom>
          <a:noFill/>
          <a:ln w="12700" algn="ctr">
            <a:noFill/>
            <a:miter lim="800000"/>
            <a:headEnd/>
            <a:tailEnd/>
          </a:ln>
          <a:effectLst/>
        </p:spPr>
        <p:txBody>
          <a:bodyPr lIns="90000" tIns="46800" rIns="90000" bIns="46800">
            <a:spAutoFit/>
          </a:bodyPr>
          <a:lstStyle/>
          <a:p>
            <a:pPr defTabSz="449263">
              <a:spcBef>
                <a:spcPct val="50000"/>
              </a:spcBef>
              <a:buClr>
                <a:srgbClr val="000000"/>
              </a:buClr>
              <a:buSzPct val="100000"/>
              <a:buFont typeface="Times" pitchFamily="18" charset="0"/>
              <a:buNone/>
              <a:defRPr/>
            </a:pPr>
            <a:r>
              <a:rPr lang="it-IT" sz="1800" i="1" dirty="0">
                <a:solidFill>
                  <a:schemeClr val="bg1"/>
                </a:solidFill>
              </a:rPr>
              <a:t>CSI </a:t>
            </a:r>
            <a:r>
              <a:rPr lang="it-IT" sz="1800" dirty="0">
                <a:solidFill>
                  <a:schemeClr val="bg1"/>
                </a:solidFill>
              </a:rPr>
              <a:t>- CUSTOMER SATISFACTION INDEX</a:t>
            </a:r>
            <a:endParaRPr lang="it-IT" sz="1800" dirty="0">
              <a:solidFill>
                <a:schemeClr val="bg1"/>
              </a:solidFill>
              <a:effectLst>
                <a:outerShdw blurRad="38100" dist="38100" dir="2700000" algn="tl">
                  <a:srgbClr val="C0C0C0"/>
                </a:outerShdw>
              </a:effectLst>
            </a:endParaRPr>
          </a:p>
        </p:txBody>
      </p:sp>
      <p:sp>
        <p:nvSpPr>
          <p:cNvPr id="5" name="Segnaposto numero diapositiva 4"/>
          <p:cNvSpPr>
            <a:spLocks noGrp="1"/>
          </p:cNvSpPr>
          <p:nvPr>
            <p:ph type="sldNum" sz="quarter" idx="10"/>
          </p:nvPr>
        </p:nvSpPr>
        <p:spPr/>
        <p:txBody>
          <a:bodyPr/>
          <a:lstStyle/>
          <a:p>
            <a:pPr>
              <a:defRPr/>
            </a:pPr>
            <a:fld id="{6C4A6182-9DF0-458B-A9F4-729C164CFE59}" type="slidenum">
              <a:rPr lang="it-IT" smtClean="0"/>
              <a:pPr>
                <a:defRPr/>
              </a:pPr>
              <a:t>20</a:t>
            </a:fld>
            <a:endParaRPr lang="it-IT"/>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Rectangle 2"/>
          <p:cNvSpPr>
            <a:spLocks noChangeArrowheads="1"/>
          </p:cNvSpPr>
          <p:nvPr/>
        </p:nvSpPr>
        <p:spPr bwMode="auto">
          <a:xfrm>
            <a:off x="1619250" y="3789363"/>
            <a:ext cx="7391400" cy="1727200"/>
          </a:xfrm>
          <a:prstGeom prst="rect">
            <a:avLst/>
          </a:prstGeom>
          <a:noFill/>
          <a:ln w="9525">
            <a:noFill/>
            <a:miter lim="800000"/>
            <a:headEnd/>
            <a:tailEnd/>
          </a:ln>
        </p:spPr>
        <p:txBody>
          <a:bodyPr lIns="0" tIns="0" rIns="0" bIns="0" anchor="ctr"/>
          <a:lstStyle/>
          <a:p>
            <a:pPr algn="r">
              <a:spcBef>
                <a:spcPct val="50000"/>
              </a:spcBef>
            </a:pPr>
            <a:endParaRPr kumimoji="1" lang="it-IT" sz="2400" i="1" u="sng">
              <a:solidFill>
                <a:schemeClr val="tx1"/>
              </a:solidFill>
            </a:endParaRPr>
          </a:p>
          <a:p>
            <a:pPr algn="r">
              <a:spcBef>
                <a:spcPct val="50000"/>
              </a:spcBef>
            </a:pPr>
            <a:endParaRPr kumimoji="1" lang="it-IT" sz="2400" i="1" u="sng">
              <a:solidFill>
                <a:schemeClr val="tx1"/>
              </a:solidFill>
            </a:endParaRPr>
          </a:p>
          <a:p>
            <a:pPr algn="r">
              <a:spcBef>
                <a:spcPct val="50000"/>
              </a:spcBef>
            </a:pPr>
            <a:r>
              <a:rPr kumimoji="1" lang="it-IT" sz="2400" b="1" i="1">
                <a:solidFill>
                  <a:schemeClr val="tx1"/>
                </a:solidFill>
              </a:rPr>
              <a:t>I fattori di soddisfazione</a:t>
            </a:r>
          </a:p>
        </p:txBody>
      </p:sp>
      <p:sp>
        <p:nvSpPr>
          <p:cNvPr id="3" name="Segnaposto numero diapositiva 2"/>
          <p:cNvSpPr>
            <a:spLocks noGrp="1"/>
          </p:cNvSpPr>
          <p:nvPr>
            <p:ph type="sldNum" sz="quarter" idx="10"/>
          </p:nvPr>
        </p:nvSpPr>
        <p:spPr/>
        <p:txBody>
          <a:bodyPr/>
          <a:lstStyle/>
          <a:p>
            <a:pPr>
              <a:defRPr/>
            </a:pPr>
            <a:fld id="{6C63D7C9-B7CE-4690-A5D1-AEE034CA0760}" type="slidenum">
              <a:rPr lang="it-IT" smtClean="0"/>
              <a:pPr>
                <a:defRPr/>
              </a:pPr>
              <a:t>21</a:t>
            </a:fld>
            <a:endParaRPr lang="it-IT"/>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5585" name="Object 71"/>
          <p:cNvGraphicFramePr>
            <a:graphicFrameLocks noChangeAspect="1"/>
          </p:cNvGraphicFramePr>
          <p:nvPr/>
        </p:nvGraphicFramePr>
        <p:xfrm>
          <a:off x="731838" y="1720850"/>
          <a:ext cx="8261350" cy="4343400"/>
        </p:xfrm>
        <a:graphic>
          <a:graphicData uri="http://schemas.openxmlformats.org/presentationml/2006/ole">
            <p:oleObj spid="_x0000_s195585" r:id="rId3" imgW="8260796" imgH="4346825" progId="Excel.Chart.8">
              <p:embed/>
            </p:oleObj>
          </a:graphicData>
        </a:graphic>
      </p:graphicFrame>
      <p:sp>
        <p:nvSpPr>
          <p:cNvPr id="195586" name="Rectangle 14"/>
          <p:cNvSpPr>
            <a:spLocks noChangeArrowheads="1"/>
          </p:cNvSpPr>
          <p:nvPr/>
        </p:nvSpPr>
        <p:spPr bwMode="auto">
          <a:xfrm>
            <a:off x="4122738" y="1811338"/>
            <a:ext cx="1655762" cy="249237"/>
          </a:xfrm>
          <a:prstGeom prst="rect">
            <a:avLst/>
          </a:prstGeom>
          <a:noFill/>
          <a:ln w="12700" algn="ctr">
            <a:solidFill>
              <a:srgbClr val="660066"/>
            </a:solidFill>
            <a:miter lim="800000"/>
            <a:headEnd/>
            <a:tailEnd/>
          </a:ln>
        </p:spPr>
        <p:txBody>
          <a:bodyPr wrap="none" lIns="90000" tIns="46800" rIns="90000" bIns="46800" anchor="ctr"/>
          <a:lstStyle/>
          <a:p>
            <a:pPr algn="ctr" defTabSz="449263">
              <a:buClr>
                <a:srgbClr val="000000"/>
              </a:buClr>
              <a:buSzPct val="100000"/>
              <a:buFont typeface="Times" pitchFamily="18" charset="0"/>
              <a:buNone/>
            </a:pPr>
            <a:r>
              <a:rPr lang="it-IT" sz="1200" b="1">
                <a:solidFill>
                  <a:srgbClr val="660066"/>
                </a:solidFill>
                <a:latin typeface="Arial" charset="0"/>
                <a:cs typeface="Arial" charset="0"/>
              </a:rPr>
              <a:t>VALORI MEDI</a:t>
            </a:r>
          </a:p>
        </p:txBody>
      </p:sp>
      <p:sp>
        <p:nvSpPr>
          <p:cNvPr id="9" name="Segnaposto numero diapositiva 8"/>
          <p:cNvSpPr>
            <a:spLocks noGrp="1"/>
          </p:cNvSpPr>
          <p:nvPr>
            <p:ph type="sldNum" sz="quarter" idx="10"/>
          </p:nvPr>
        </p:nvSpPr>
        <p:spPr/>
        <p:txBody>
          <a:bodyPr/>
          <a:lstStyle/>
          <a:p>
            <a:pPr>
              <a:defRPr/>
            </a:pPr>
            <a:fld id="{516EAF35-D163-412C-A047-D77E598022AD}" type="slidenum">
              <a:rPr lang="it-IT" smtClean="0"/>
              <a:pPr>
                <a:defRPr/>
              </a:pPr>
              <a:t>22</a:t>
            </a:fld>
            <a:endParaRPr lang="it-IT"/>
          </a:p>
        </p:txBody>
      </p:sp>
      <p:sp>
        <p:nvSpPr>
          <p:cNvPr id="10"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RAPPORTO QUALITÀ – PREZZO</a:t>
            </a:r>
            <a:br>
              <a:rPr lang="it-IT" sz="1800" dirty="0">
                <a:solidFill>
                  <a:schemeClr val="bg1"/>
                </a:solidFill>
              </a:rPr>
            </a:br>
            <a:r>
              <a:rPr lang="it-IT" sz="1800" i="1" dirty="0">
                <a:solidFill>
                  <a:schemeClr val="bg1"/>
                </a:solidFill>
              </a:rPr>
              <a:t>Soddisfazione sub-overall</a:t>
            </a:r>
            <a:endParaRPr lang="it-IT" sz="1800" i="1" dirty="0">
              <a:solidFill>
                <a:schemeClr val="bg1"/>
              </a:solidFill>
              <a:effectLst>
                <a:outerShdw blurRad="38100" dist="38100" dir="2700000" algn="tl">
                  <a:srgbClr val="C0C0C0"/>
                </a:outerShdw>
              </a:effectLst>
            </a:endParaRPr>
          </a:p>
        </p:txBody>
      </p:sp>
      <p:sp>
        <p:nvSpPr>
          <p:cNvPr id="195589"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IL GIUDIZIO GLOBALE SUL RAPPORTO QUALITÀ – PREZZO </a:t>
            </a:r>
            <a:br>
              <a:rPr lang="it-IT" sz="2100">
                <a:solidFill>
                  <a:srgbClr val="3366CC"/>
                </a:solidFill>
                <a:cs typeface="Arial" charset="0"/>
              </a:rPr>
            </a:br>
            <a:r>
              <a:rPr lang="it-IT" sz="2100" i="1">
                <a:solidFill>
                  <a:srgbClr val="3366CC"/>
                </a:solidFill>
                <a:cs typeface="Arial" charset="0"/>
              </a:rPr>
              <a:t>TREND</a:t>
            </a:r>
          </a:p>
        </p:txBody>
      </p:sp>
      <p:sp>
        <p:nvSpPr>
          <p:cNvPr id="13" name="Text Box 3"/>
          <p:cNvSpPr txBox="1">
            <a:spLocks noChangeArrowheads="1"/>
          </p:cNvSpPr>
          <p:nvPr/>
        </p:nvSpPr>
        <p:spPr bwMode="auto">
          <a:xfrm>
            <a:off x="747713" y="1092200"/>
            <a:ext cx="8137525" cy="620713"/>
          </a:xfrm>
          <a:prstGeom prst="rect">
            <a:avLst/>
          </a:prstGeom>
          <a:noFill/>
          <a:ln w="9525">
            <a:noFill/>
            <a:miter lim="800000"/>
            <a:headEnd/>
            <a:tailEnd/>
          </a:ln>
        </p:spPr>
        <p:txBody>
          <a:bodyPr lIns="169695" tIns="124443" rIns="169695" bIns="124443" anchor="ctr">
            <a:spAutoFit/>
          </a:bodyPr>
          <a:lstStyle/>
          <a:p>
            <a:pPr marL="177800" indent="-177800" algn="just" defTabSz="957263">
              <a:buClr>
                <a:srgbClr val="000000"/>
              </a:buClr>
              <a:buSzPct val="100000"/>
              <a:buFontTx/>
              <a:buBlip>
                <a:blip r:embed="rId4"/>
              </a:buBlip>
              <a:defRPr/>
            </a:pPr>
            <a:r>
              <a:rPr lang="it-IT" sz="1200" dirty="0">
                <a:solidFill>
                  <a:schemeClr val="tx1"/>
                </a:solidFill>
                <a:latin typeface="+mn-lt"/>
                <a:cs typeface="Arial" pitchFamily="34" charset="0"/>
              </a:rPr>
              <a:t>Pensando alla qualità del servizio offerto rispetto alla tariffa, che voto dà ad Acquedotto del Fiora Spa su una scala da 1 a 10, dove 1 è il minimo della qualità e 10 il massimo? </a:t>
            </a:r>
          </a:p>
        </p:txBody>
      </p:sp>
      <p:sp>
        <p:nvSpPr>
          <p:cNvPr id="195591" name="Text Box 10"/>
          <p:cNvSpPr txBox="1">
            <a:spLocks noChangeArrowheads="1"/>
          </p:cNvSpPr>
          <p:nvPr/>
        </p:nvSpPr>
        <p:spPr bwMode="auto">
          <a:xfrm>
            <a:off x="3635375" y="6237288"/>
            <a:ext cx="3168650" cy="371475"/>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pPr>
            <a:r>
              <a:rPr lang="it-IT" sz="900">
                <a:solidFill>
                  <a:schemeClr val="tx1"/>
                </a:solidFill>
                <a:latin typeface="Arial" charset="0"/>
              </a:rPr>
              <a:t>UNIVERSO: 229.490 UTENZE</a:t>
            </a:r>
          </a:p>
          <a:p>
            <a:pPr algn="ctr" defTabSz="449263">
              <a:buClr>
                <a:srgbClr val="000000"/>
              </a:buClr>
              <a:buSzPct val="100000"/>
              <a:buFont typeface="Times" pitchFamily="18" charset="0"/>
              <a:buNone/>
            </a:pPr>
            <a:r>
              <a:rPr lang="it-IT" sz="900">
                <a:solidFill>
                  <a:schemeClr val="tx1"/>
                </a:solidFill>
                <a:latin typeface="Arial" charset="0"/>
              </a:rPr>
              <a:t>BASE: TOTALE CAMPIONE</a:t>
            </a:r>
          </a:p>
        </p:txBody>
      </p:sp>
      <p:sp>
        <p:nvSpPr>
          <p:cNvPr id="195592" name="Ovale 11"/>
          <p:cNvSpPr>
            <a:spLocks noChangeArrowheads="1"/>
          </p:cNvSpPr>
          <p:nvPr/>
        </p:nvSpPr>
        <p:spPr bwMode="auto">
          <a:xfrm>
            <a:off x="8196263" y="3525838"/>
            <a:ext cx="684212" cy="503237"/>
          </a:xfrm>
          <a:prstGeom prst="ellipse">
            <a:avLst/>
          </a:prstGeom>
          <a:noFill/>
          <a:ln w="28575" algn="ctr">
            <a:solidFill>
              <a:srgbClr val="CC66FF"/>
            </a:solidFill>
            <a:round/>
            <a:headEnd/>
            <a:tailEnd/>
          </a:ln>
        </p:spPr>
        <p:txBody>
          <a:bodyPr lIns="90000" tIns="46800" rIns="90000" bIns="46800"/>
          <a:lstStyle/>
          <a:p>
            <a:pPr algn="ctr" defTabSz="449263">
              <a:buClr>
                <a:srgbClr val="000000"/>
              </a:buClr>
              <a:buSzPct val="100000"/>
              <a:buFont typeface="Times" pitchFamily="18" charset="0"/>
              <a:buNone/>
            </a:pPr>
            <a:endParaRPr lang="it-IT"/>
          </a:p>
        </p:txBody>
      </p:sp>
      <p:sp>
        <p:nvSpPr>
          <p:cNvPr id="195593" name="Triangolo isoscele 13"/>
          <p:cNvSpPr>
            <a:spLocks noChangeArrowheads="1"/>
          </p:cNvSpPr>
          <p:nvPr/>
        </p:nvSpPr>
        <p:spPr bwMode="auto">
          <a:xfrm rot="10800000" flipV="1">
            <a:off x="8077200" y="3357563"/>
            <a:ext cx="215900" cy="142875"/>
          </a:xfrm>
          <a:prstGeom prst="triangle">
            <a:avLst>
              <a:gd name="adj" fmla="val 50000"/>
            </a:avLst>
          </a:prstGeom>
          <a:solidFill>
            <a:srgbClr val="00B050"/>
          </a:solidFill>
          <a:ln w="12700" algn="ctr">
            <a:noFill/>
            <a:round/>
            <a:headEnd/>
            <a:tailEnd/>
          </a:ln>
        </p:spPr>
        <p:txBody>
          <a:bodyPr lIns="90000" tIns="46800" rIns="90000" bIns="46800"/>
          <a:lstStyle/>
          <a:p>
            <a:pPr algn="ctr" defTabSz="449263">
              <a:buClr>
                <a:srgbClr val="000000"/>
              </a:buClr>
              <a:buSzPct val="100000"/>
              <a:buFont typeface="Times" pitchFamily="18" charset="0"/>
              <a:buNone/>
            </a:pPr>
            <a:endParaRPr lang="it-IT"/>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IL GIUDIZIO GLOBALE SUL RAPPORTO QUALITÀ – PREZZO </a:t>
            </a:r>
            <a:br>
              <a:rPr lang="it-IT" sz="2100">
                <a:solidFill>
                  <a:srgbClr val="3366CC"/>
                </a:solidFill>
                <a:cs typeface="Arial" charset="0"/>
              </a:rPr>
            </a:br>
            <a:r>
              <a:rPr lang="it-IT" sz="2100" i="1">
                <a:solidFill>
                  <a:srgbClr val="3366CC"/>
                </a:solidFill>
                <a:cs typeface="Arial" charset="0"/>
              </a:rPr>
              <a:t>TREND</a:t>
            </a:r>
          </a:p>
        </p:txBody>
      </p:sp>
      <p:sp>
        <p:nvSpPr>
          <p:cNvPr id="406783" name="Text Box 3"/>
          <p:cNvSpPr txBox="1">
            <a:spLocks noChangeArrowheads="1"/>
          </p:cNvSpPr>
          <p:nvPr/>
        </p:nvSpPr>
        <p:spPr bwMode="auto">
          <a:xfrm>
            <a:off x="747713" y="1092200"/>
            <a:ext cx="8137525" cy="620713"/>
          </a:xfrm>
          <a:prstGeom prst="rect">
            <a:avLst/>
          </a:prstGeom>
          <a:noFill/>
          <a:ln w="9525">
            <a:noFill/>
            <a:miter lim="800000"/>
            <a:headEnd/>
            <a:tailEnd/>
          </a:ln>
        </p:spPr>
        <p:txBody>
          <a:bodyPr lIns="169695" tIns="124443" rIns="169695" bIns="124443" anchor="ctr">
            <a:spAutoFit/>
          </a:bodyPr>
          <a:lstStyle/>
          <a:p>
            <a:pPr marL="177800" indent="-177800" algn="just" defTabSz="957263">
              <a:buClr>
                <a:srgbClr val="000000"/>
              </a:buClr>
              <a:buSzPct val="100000"/>
              <a:buFontTx/>
              <a:buBlip>
                <a:blip r:embed="rId2"/>
              </a:buBlip>
              <a:defRPr/>
            </a:pPr>
            <a:r>
              <a:rPr lang="it-IT" sz="1200" dirty="0">
                <a:solidFill>
                  <a:schemeClr val="tx1"/>
                </a:solidFill>
                <a:latin typeface="+mn-lt"/>
                <a:cs typeface="Arial" pitchFamily="34" charset="0"/>
              </a:rPr>
              <a:t>Pensando alla qualità del servizio offerto rispetto alla tariffa, che voto dà ad Acquedotto del Fiora Spa su una scala da 1 a 10, dove 1 è il minimo della qualità e 10 il massimo? </a:t>
            </a:r>
          </a:p>
        </p:txBody>
      </p:sp>
      <p:sp>
        <p:nvSpPr>
          <p:cNvPr id="601097"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RAPPORTO QUALITÀ – PREZZO</a:t>
            </a:r>
            <a:br>
              <a:rPr lang="it-IT" sz="1800" dirty="0">
                <a:solidFill>
                  <a:schemeClr val="bg1"/>
                </a:solidFill>
              </a:rPr>
            </a:br>
            <a:r>
              <a:rPr lang="it-IT" sz="1800" i="1" dirty="0">
                <a:solidFill>
                  <a:schemeClr val="bg1"/>
                </a:solidFill>
              </a:rPr>
              <a:t>Soddisfazione sub-overall</a:t>
            </a:r>
            <a:endParaRPr lang="it-IT" sz="1800" i="1" dirty="0">
              <a:solidFill>
                <a:schemeClr val="bg1"/>
              </a:solidFill>
              <a:effectLst>
                <a:outerShdw blurRad="38100" dist="38100" dir="2700000" algn="tl">
                  <a:srgbClr val="C0C0C0"/>
                </a:outerShdw>
              </a:effectLst>
            </a:endParaRPr>
          </a:p>
        </p:txBody>
      </p:sp>
      <p:sp>
        <p:nvSpPr>
          <p:cNvPr id="7" name="Segnaposto numero diapositiva 6"/>
          <p:cNvSpPr>
            <a:spLocks noGrp="1"/>
          </p:cNvSpPr>
          <p:nvPr>
            <p:ph type="sldNum" sz="quarter" idx="10"/>
          </p:nvPr>
        </p:nvSpPr>
        <p:spPr/>
        <p:txBody>
          <a:bodyPr/>
          <a:lstStyle/>
          <a:p>
            <a:pPr>
              <a:defRPr/>
            </a:pPr>
            <a:fld id="{F41FA34A-285D-404D-8BB9-187D9B9E294D}" type="slidenum">
              <a:rPr lang="it-IT" smtClean="0"/>
              <a:pPr>
                <a:defRPr/>
              </a:pPr>
              <a:t>23</a:t>
            </a:fld>
            <a:endParaRPr lang="it-IT" dirty="0"/>
          </a:p>
        </p:txBody>
      </p:sp>
      <p:graphicFrame>
        <p:nvGraphicFramePr>
          <p:cNvPr id="10" name="Group 107"/>
          <p:cNvGraphicFramePr>
            <a:graphicFrameLocks noGrp="1"/>
          </p:cNvGraphicFramePr>
          <p:nvPr/>
        </p:nvGraphicFramePr>
        <p:xfrm>
          <a:off x="1500188" y="1920875"/>
          <a:ext cx="7032625" cy="3827463"/>
        </p:xfrm>
        <a:graphic>
          <a:graphicData uri="http://schemas.openxmlformats.org/drawingml/2006/table">
            <a:tbl>
              <a:tblPr/>
              <a:tblGrid>
                <a:gridCol w="1049326"/>
                <a:gridCol w="854704"/>
                <a:gridCol w="854704"/>
                <a:gridCol w="854704"/>
                <a:gridCol w="854704"/>
                <a:gridCol w="854704"/>
                <a:gridCol w="854704"/>
                <a:gridCol w="854704"/>
              </a:tblGrid>
              <a:tr h="538163">
                <a:tc gridSpan="8">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dirty="0" smtClean="0">
                          <a:ln>
                            <a:noFill/>
                          </a:ln>
                          <a:solidFill>
                            <a:schemeClr val="tx1"/>
                          </a:solidFill>
                          <a:effectLst/>
                          <a:latin typeface="Arial" pitchFamily="34" charset="0"/>
                        </a:rPr>
                        <a:t>Totale universo utenze domestiche (229.490)</a:t>
                      </a:r>
                    </a:p>
                  </a:txBody>
                  <a:tcPr marL="90000" marR="90000" marT="46800" marB="46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DDDDD"/>
                    </a:solidFill>
                  </a:tcPr>
                </a:tc>
                <a:tc hMerge="1">
                  <a:txBody>
                    <a:bodyPr/>
                    <a:lstStyle/>
                    <a:p>
                      <a:endParaRPr lang="it-IT"/>
                    </a:p>
                  </a:txBody>
                  <a:tcPr/>
                </a:tc>
                <a:tc hMerge="1">
                  <a:txBody>
                    <a:bodyPr/>
                    <a:lstStyle/>
                    <a:p>
                      <a:endParaRPr lang="it-IT"/>
                    </a:p>
                  </a:txBody>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DDDDD"/>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DDDDD"/>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DDDDD"/>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DDDDD"/>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DDDDD"/>
                    </a:solidFill>
                  </a:tcPr>
                </a:tc>
              </a:tr>
              <a:tr h="5397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200" b="0"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 SEM.</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2011</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1° SEM.</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2012</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 SEM.</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2012</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1° SEM.</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2013</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 SEM.</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2013</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1° SEM.</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2014</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1" i="0" u="none" strike="noStrike" cap="none" normalizeH="0" baseline="0" dirty="0" smtClean="0">
                          <a:ln>
                            <a:noFill/>
                          </a:ln>
                          <a:solidFill>
                            <a:schemeClr val="tx1"/>
                          </a:solidFill>
                          <a:effectLst/>
                          <a:latin typeface="Arial" pitchFamily="34" charset="0"/>
                        </a:rPr>
                        <a:t>2° SEM.</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1" i="0" u="none" strike="noStrike" cap="none" normalizeH="0" baseline="0" dirty="0" smtClean="0">
                          <a:ln>
                            <a:noFill/>
                          </a:ln>
                          <a:solidFill>
                            <a:schemeClr val="tx1"/>
                          </a:solidFill>
                          <a:effectLst/>
                          <a:latin typeface="Arial" pitchFamily="34" charset="0"/>
                        </a:rPr>
                        <a:t>2014</a:t>
                      </a:r>
                    </a:p>
                  </a:txBody>
                  <a:tcPr marL="90000" marR="90000" marT="46800" marB="46800" anchor="ctr" horzOverflow="overflow">
                    <a:lnL w="57150" cap="flat" cmpd="sng" algn="ctr">
                      <a:solidFill>
                        <a:schemeClr val="bg1"/>
                      </a:solidFill>
                      <a:prstDash val="solid"/>
                      <a:round/>
                      <a:headEnd type="none" w="med" len="med"/>
                      <a:tailEnd type="none" w="med" len="med"/>
                    </a:lnL>
                    <a:lnR>
                      <a:noFill/>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r>
              <a:tr h="5191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dirty="0" smtClean="0">
                          <a:ln>
                            <a:noFill/>
                          </a:ln>
                          <a:solidFill>
                            <a:schemeClr val="tx1"/>
                          </a:solidFill>
                          <a:effectLst/>
                          <a:latin typeface="Arial" pitchFamily="34" charset="0"/>
                        </a:rPr>
                        <a:t>Eccellenza</a:t>
                      </a:r>
                      <a:r>
                        <a:rPr kumimoji="0" lang="it-IT" sz="1200" b="0" i="0" u="none" strike="noStrike" cap="none" normalizeH="0" baseline="0" dirty="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dirty="0" smtClean="0">
                          <a:ln>
                            <a:noFill/>
                          </a:ln>
                          <a:solidFill>
                            <a:schemeClr val="tx1"/>
                          </a:solidFill>
                          <a:effectLst/>
                          <a:latin typeface="Arial" pitchFamily="34" charset="0"/>
                        </a:rPr>
                        <a:t>(voti 9 e 10)</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fontAlgn="ctr"/>
                      <a:r>
                        <a:rPr lang="it-IT" sz="1400" b="0" i="0" u="none" strike="noStrike" dirty="0">
                          <a:latin typeface="Arial"/>
                        </a:rPr>
                        <a:t>8%</a:t>
                      </a:r>
                    </a:p>
                  </a:txBody>
                  <a:tcPr marL="12700" marR="12700" marT="1270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fontAlgn="ctr"/>
                      <a:r>
                        <a:rPr lang="it-IT" sz="1400" b="0" i="0" u="none" strike="noStrike" dirty="0">
                          <a:latin typeface="Arial"/>
                        </a:rPr>
                        <a:t>2%</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rtl="0" fontAlgn="ctr"/>
                      <a:r>
                        <a:rPr lang="en-US" sz="1400" b="0" u="none" strike="noStrike" dirty="0">
                          <a:effectLst/>
                        </a:rPr>
                        <a:t>4%</a:t>
                      </a:r>
                      <a:endParaRPr lang="en-US" sz="1400" b="0"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rtl="0" fontAlgn="ctr"/>
                      <a:r>
                        <a:rPr lang="it-IT" sz="1400" b="0" i="0" u="none" strike="noStrike" dirty="0">
                          <a:solidFill>
                            <a:srgbClr val="000000"/>
                          </a:solidFill>
                          <a:effectLst/>
                          <a:latin typeface="Arial"/>
                        </a:rPr>
                        <a:t>3%</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rtl="0" fontAlgn="ctr"/>
                      <a:r>
                        <a:rPr lang="it-IT" sz="1400" b="0" i="0" u="none" strike="noStrike" dirty="0">
                          <a:solidFill>
                            <a:srgbClr val="000000"/>
                          </a:solidFill>
                          <a:effectLst/>
                          <a:latin typeface="Arial"/>
                        </a:rPr>
                        <a:t>5%</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fontAlgn="ctr"/>
                      <a:r>
                        <a:rPr lang="it-IT" sz="1400" b="0" i="0" u="none" strike="noStrike" dirty="0">
                          <a:latin typeface="Arial"/>
                        </a:rPr>
                        <a:t>2%</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fontAlgn="ctr"/>
                      <a:r>
                        <a:rPr lang="it-IT" sz="1400" b="1" i="0" u="none" strike="noStrike" dirty="0">
                          <a:effectLst/>
                          <a:latin typeface="Arial"/>
                        </a:rPr>
                        <a:t>3%</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dirty="0" smtClean="0">
                          <a:ln>
                            <a:noFill/>
                          </a:ln>
                          <a:solidFill>
                            <a:schemeClr val="tx1"/>
                          </a:solidFill>
                          <a:effectLst/>
                          <a:latin typeface="Arial" pitchFamily="34" charset="0"/>
                        </a:rPr>
                        <a:t>Bontà</a:t>
                      </a:r>
                      <a:r>
                        <a:rPr kumimoji="0" lang="it-IT" sz="1200" b="0" i="0" u="none" strike="noStrike" cap="none" normalizeH="0" baseline="0" dirty="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dirty="0" smtClean="0">
                          <a:ln>
                            <a:noFill/>
                          </a:ln>
                          <a:solidFill>
                            <a:schemeClr val="tx1"/>
                          </a:solidFill>
                          <a:effectLst/>
                          <a:latin typeface="Arial" pitchFamily="34" charset="0"/>
                        </a:rPr>
                        <a:t>(Voto 8)</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fontAlgn="ctr"/>
                      <a:r>
                        <a:rPr lang="it-IT" sz="1400" b="0" i="0" u="none" strike="noStrike" dirty="0" smtClean="0">
                          <a:latin typeface="Arial"/>
                        </a:rPr>
                        <a:t>19%</a:t>
                      </a:r>
                      <a:endParaRPr lang="it-IT" sz="1400" b="0" i="0" u="none" strike="noStrike" dirty="0">
                        <a:latin typeface="Arial"/>
                      </a:endParaRPr>
                    </a:p>
                  </a:txBody>
                  <a:tcPr marL="12700" marR="12700" marT="1270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fontAlgn="ctr"/>
                      <a:r>
                        <a:rPr lang="it-IT" sz="1400" b="0" i="0" u="none" strike="noStrike" dirty="0">
                          <a:latin typeface="Arial"/>
                        </a:rPr>
                        <a:t>17%</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rtl="0" fontAlgn="ctr"/>
                      <a:r>
                        <a:rPr lang="en-US" sz="1400" b="0" u="none" strike="noStrike" dirty="0">
                          <a:effectLst/>
                        </a:rPr>
                        <a:t>14%</a:t>
                      </a:r>
                      <a:endParaRPr lang="en-US" sz="1400" b="0"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rtl="0" fontAlgn="ctr"/>
                      <a:r>
                        <a:rPr lang="it-IT" sz="1400" b="0" i="0" u="none" strike="noStrike" dirty="0">
                          <a:solidFill>
                            <a:srgbClr val="000000"/>
                          </a:solidFill>
                          <a:effectLst/>
                          <a:latin typeface="Arial"/>
                        </a:rPr>
                        <a:t>15%</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rtl="0" fontAlgn="ctr"/>
                      <a:r>
                        <a:rPr lang="it-IT" sz="1400" b="0" i="0" u="none" strike="noStrike" dirty="0">
                          <a:solidFill>
                            <a:srgbClr val="000000"/>
                          </a:solidFill>
                          <a:effectLst/>
                          <a:latin typeface="Arial"/>
                        </a:rPr>
                        <a:t>24%</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fontAlgn="ctr"/>
                      <a:r>
                        <a:rPr lang="it-IT" sz="1400" b="0" i="0" u="none" strike="noStrike" dirty="0">
                          <a:latin typeface="Arial"/>
                        </a:rPr>
                        <a:t>18%</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fontAlgn="ctr"/>
                      <a:r>
                        <a:rPr lang="it-IT" sz="1400" b="1" i="0" u="none" strike="noStrike" dirty="0">
                          <a:effectLst/>
                          <a:latin typeface="Arial"/>
                        </a:rPr>
                        <a:t>20%</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dirty="0" smtClean="0">
                          <a:ln>
                            <a:noFill/>
                          </a:ln>
                          <a:solidFill>
                            <a:schemeClr val="tx1"/>
                          </a:solidFill>
                          <a:effectLst/>
                          <a:latin typeface="Arial" pitchFamily="34" charset="0"/>
                        </a:rPr>
                        <a:t>Sufficienza</a:t>
                      </a:r>
                      <a:r>
                        <a:rPr kumimoji="0" lang="it-IT" sz="1200" b="0" i="0" u="none" strike="noStrike" cap="none" normalizeH="0" baseline="0" dirty="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dirty="0" smtClean="0">
                          <a:ln>
                            <a:noFill/>
                          </a:ln>
                          <a:solidFill>
                            <a:schemeClr val="tx1"/>
                          </a:solidFill>
                          <a:effectLst/>
                          <a:latin typeface="Arial" pitchFamily="34" charset="0"/>
                        </a:rPr>
                        <a:t>(Voti 6 e 7)</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fontAlgn="ctr"/>
                      <a:r>
                        <a:rPr lang="it-IT" sz="1400" b="0" i="0" u="none" strike="noStrike" dirty="0" smtClean="0">
                          <a:latin typeface="Arial"/>
                        </a:rPr>
                        <a:t>48%</a:t>
                      </a:r>
                      <a:endParaRPr lang="it-IT" sz="1400" b="0" i="0" u="none" strike="noStrike" dirty="0">
                        <a:latin typeface="Arial"/>
                      </a:endParaRPr>
                    </a:p>
                  </a:txBody>
                  <a:tcPr marL="12700" marR="12700" marT="1270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fontAlgn="ctr"/>
                      <a:r>
                        <a:rPr lang="it-IT" sz="1400" b="0" i="0" u="none" strike="noStrike" dirty="0">
                          <a:latin typeface="Arial"/>
                        </a:rPr>
                        <a:t>61%</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rtl="0" fontAlgn="ctr"/>
                      <a:r>
                        <a:rPr lang="en-US" sz="1400" b="0" u="none" strike="noStrike" dirty="0">
                          <a:effectLst/>
                        </a:rPr>
                        <a:t>54%</a:t>
                      </a:r>
                      <a:endParaRPr lang="en-US" sz="1400" b="0"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rtl="0" fontAlgn="ctr"/>
                      <a:r>
                        <a:rPr lang="it-IT" sz="1400" b="0" i="0" u="none" strike="noStrike" dirty="0">
                          <a:solidFill>
                            <a:srgbClr val="000000"/>
                          </a:solidFill>
                          <a:effectLst/>
                          <a:latin typeface="Arial"/>
                        </a:rPr>
                        <a:t>58%</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rtl="0" fontAlgn="ctr"/>
                      <a:r>
                        <a:rPr lang="it-IT" sz="1400" b="0" i="0" u="none" strike="noStrike" dirty="0">
                          <a:solidFill>
                            <a:srgbClr val="000000"/>
                          </a:solidFill>
                          <a:effectLst/>
                          <a:latin typeface="Arial"/>
                        </a:rPr>
                        <a:t>49%</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fontAlgn="ctr"/>
                      <a:r>
                        <a:rPr lang="it-IT" sz="1400" b="0" i="0" u="none" strike="noStrike" dirty="0">
                          <a:latin typeface="Arial"/>
                        </a:rPr>
                        <a:t>48%</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fontAlgn="ctr"/>
                      <a:r>
                        <a:rPr lang="it-IT" sz="1400" b="1" i="0" u="none" strike="noStrike" dirty="0">
                          <a:effectLst/>
                          <a:latin typeface="Arial"/>
                        </a:rPr>
                        <a:t>50%</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dirty="0" smtClean="0">
                          <a:ln>
                            <a:noFill/>
                          </a:ln>
                          <a:solidFill>
                            <a:schemeClr val="tx1"/>
                          </a:solidFill>
                          <a:effectLst/>
                          <a:latin typeface="Arial" pitchFamily="34" charset="0"/>
                        </a:rPr>
                        <a:t>Insufficienza</a:t>
                      </a:r>
                      <a:r>
                        <a:rPr kumimoji="0" lang="it-IT" sz="1200" b="0" i="0" u="none" strike="noStrike" cap="none" normalizeH="0" baseline="0" dirty="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dirty="0" smtClean="0">
                          <a:ln>
                            <a:noFill/>
                          </a:ln>
                          <a:solidFill>
                            <a:schemeClr val="tx1"/>
                          </a:solidFill>
                          <a:effectLst/>
                          <a:latin typeface="Arial" pitchFamily="34" charset="0"/>
                        </a:rPr>
                        <a:t>(Voti 1-5)</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fontAlgn="ctr"/>
                      <a:r>
                        <a:rPr lang="it-IT" sz="1400" b="0" i="0" u="none" strike="noStrike" dirty="0" smtClean="0">
                          <a:latin typeface="Arial"/>
                        </a:rPr>
                        <a:t>25%</a:t>
                      </a:r>
                      <a:endParaRPr lang="it-IT" sz="1400" b="0" i="0" u="none" strike="noStrike" dirty="0">
                        <a:latin typeface="Arial"/>
                      </a:endParaRPr>
                    </a:p>
                  </a:txBody>
                  <a:tcPr marL="12700" marR="12700" marT="1270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fontAlgn="ctr"/>
                      <a:r>
                        <a:rPr lang="it-IT" sz="1400" b="0" i="0" u="none" strike="noStrike" dirty="0" smtClean="0">
                          <a:latin typeface="Arial"/>
                        </a:rPr>
                        <a:t>20%</a:t>
                      </a:r>
                      <a:endParaRPr lang="it-IT" sz="1400" b="0" i="0" u="none" strike="noStrike" dirty="0">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rtl="0" fontAlgn="ctr"/>
                      <a:r>
                        <a:rPr lang="en-US" sz="1400" b="0" u="none" strike="noStrike" dirty="0">
                          <a:effectLst/>
                        </a:rPr>
                        <a:t>28%</a:t>
                      </a:r>
                      <a:endParaRPr lang="en-US" sz="1400" b="0"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rtl="0" fontAlgn="ctr"/>
                      <a:r>
                        <a:rPr lang="it-IT" sz="1400" b="0" i="0" u="none" strike="noStrike" dirty="0">
                          <a:solidFill>
                            <a:srgbClr val="000000"/>
                          </a:solidFill>
                          <a:effectLst/>
                          <a:latin typeface="Arial"/>
                        </a:rPr>
                        <a:t>24%</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rtl="0" fontAlgn="ctr"/>
                      <a:r>
                        <a:rPr lang="it-IT" sz="1400" b="0" i="0" u="none" strike="noStrike" dirty="0">
                          <a:solidFill>
                            <a:srgbClr val="000000"/>
                          </a:solidFill>
                          <a:effectLst/>
                          <a:latin typeface="Arial"/>
                        </a:rPr>
                        <a:t>22%</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fontAlgn="ctr"/>
                      <a:r>
                        <a:rPr lang="it-IT" sz="1400" b="0" i="0" u="none" strike="noStrike" dirty="0">
                          <a:latin typeface="Arial"/>
                        </a:rPr>
                        <a:t>32%</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fontAlgn="ctr"/>
                      <a:r>
                        <a:rPr lang="it-IT" sz="1400" b="1" i="0" u="none" strike="noStrike" dirty="0">
                          <a:effectLst/>
                          <a:latin typeface="Arial"/>
                        </a:rPr>
                        <a:t>27%</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r>
              <a:tr h="5095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400" b="1" i="1" u="none" strike="noStrike" cap="none" normalizeH="0" baseline="0" dirty="0" smtClean="0">
                          <a:ln>
                            <a:noFill/>
                          </a:ln>
                          <a:solidFill>
                            <a:schemeClr val="tx1"/>
                          </a:solidFill>
                          <a:effectLst/>
                          <a:latin typeface="Arial" pitchFamily="34" charset="0"/>
                        </a:rPr>
                        <a:t>Media</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fontAlgn="ctr"/>
                      <a:r>
                        <a:rPr lang="it-IT" sz="1400" b="1" i="0" u="none" strike="noStrike" dirty="0" smtClean="0">
                          <a:latin typeface="Arial"/>
                        </a:rPr>
                        <a:t>6,5</a:t>
                      </a:r>
                      <a:endParaRPr lang="it-IT" sz="1400" b="1" i="0" u="none" strike="noStrike" dirty="0">
                        <a:latin typeface="Arial"/>
                      </a:endParaRPr>
                    </a:p>
                  </a:txBody>
                  <a:tcPr marL="12700" marR="12700" marT="1270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fontAlgn="ctr"/>
                      <a:r>
                        <a:rPr lang="it-IT" sz="1400" b="1" i="0" u="none" strike="noStrike" dirty="0" smtClean="0">
                          <a:latin typeface="Arial"/>
                        </a:rPr>
                        <a:t>6,4</a:t>
                      </a:r>
                      <a:endParaRPr lang="it-IT" sz="1400" b="1" i="0" u="none" strike="noStrike" dirty="0">
                        <a:latin typeface="Arial"/>
                      </a:endParaRPr>
                    </a:p>
                  </a:txBody>
                  <a:tcPr marL="12700" marR="12700" marT="1270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ctr"/>
                      <a:r>
                        <a:rPr lang="en-US" sz="1400" b="1" u="none" strike="noStrike" dirty="0">
                          <a:effectLst/>
                        </a:rPr>
                        <a:t>6.2</a:t>
                      </a:r>
                      <a:endParaRPr lang="en-US" sz="1400" b="1"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ctr"/>
                      <a:r>
                        <a:rPr lang="en-US" sz="1400" b="1" i="0" u="none" strike="noStrike" dirty="0" smtClean="0">
                          <a:solidFill>
                            <a:srgbClr val="000000"/>
                          </a:solidFill>
                          <a:effectLst/>
                          <a:latin typeface="Arial" panose="020B0604020202020204" pitchFamily="34" charset="0"/>
                        </a:rPr>
                        <a:t>6.3</a:t>
                      </a:r>
                      <a:endParaRPr lang="en-US" sz="1400" b="1"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ctr"/>
                      <a:r>
                        <a:rPr lang="it-IT" sz="1400" b="1" i="0" u="none" strike="noStrike" dirty="0">
                          <a:solidFill>
                            <a:srgbClr val="000000"/>
                          </a:solidFill>
                          <a:effectLst/>
                          <a:latin typeface="Arial"/>
                        </a:rPr>
                        <a:t>6,5</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ctr"/>
                      <a:r>
                        <a:rPr lang="it-IT" sz="1400" b="1" i="0" u="none" strike="noStrike" dirty="0" smtClean="0">
                          <a:solidFill>
                            <a:srgbClr val="000000"/>
                          </a:solidFill>
                          <a:effectLst/>
                          <a:latin typeface="Arial"/>
                        </a:rPr>
                        <a:t>6,1</a:t>
                      </a:r>
                      <a:endParaRPr lang="it-IT" sz="1400" b="1" i="0" u="none" strike="noStrike" dirty="0">
                        <a:solidFill>
                          <a:srgbClr val="000000"/>
                        </a:solidFill>
                        <a:effectLst/>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ctr"/>
                      <a:r>
                        <a:rPr lang="it-IT" sz="1400" b="1" i="0" u="none" strike="noStrike" dirty="0" smtClean="0">
                          <a:solidFill>
                            <a:srgbClr val="000000"/>
                          </a:solidFill>
                          <a:effectLst/>
                          <a:latin typeface="Arial"/>
                        </a:rPr>
                        <a:t>6,3</a:t>
                      </a:r>
                      <a:endParaRPr lang="it-IT" sz="1400" b="1" i="0" u="none" strike="noStrike" dirty="0">
                        <a:solidFill>
                          <a:srgbClr val="000000"/>
                        </a:solidFill>
                        <a:effectLst/>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r>
            </a:tbl>
          </a:graphicData>
        </a:graphic>
      </p:graphicFrame>
      <p:sp>
        <p:nvSpPr>
          <p:cNvPr id="196678" name="Text Box 10"/>
          <p:cNvSpPr txBox="1">
            <a:spLocks noChangeArrowheads="1"/>
          </p:cNvSpPr>
          <p:nvPr/>
        </p:nvSpPr>
        <p:spPr bwMode="auto">
          <a:xfrm>
            <a:off x="3635375" y="6237288"/>
            <a:ext cx="3168650" cy="371475"/>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pPr>
            <a:r>
              <a:rPr lang="it-IT" sz="900">
                <a:solidFill>
                  <a:schemeClr val="tx1"/>
                </a:solidFill>
                <a:latin typeface="Arial" charset="0"/>
              </a:rPr>
              <a:t>UNIVERSO: 229.490 UTENZE</a:t>
            </a:r>
          </a:p>
          <a:p>
            <a:pPr algn="ctr" defTabSz="449263">
              <a:buClr>
                <a:srgbClr val="000000"/>
              </a:buClr>
              <a:buSzPct val="100000"/>
              <a:buFont typeface="Times" pitchFamily="18" charset="0"/>
              <a:buNone/>
            </a:pPr>
            <a:r>
              <a:rPr lang="it-IT" sz="900">
                <a:solidFill>
                  <a:schemeClr val="tx1"/>
                </a:solidFill>
                <a:latin typeface="Arial" charset="0"/>
              </a:rPr>
              <a:t>BASE: TOTALE CAMPIONE</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3"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IL GIUDIZIO GLOBALE SUL RAPPORTO QUALITÀ – PREZZO </a:t>
            </a:r>
            <a:br>
              <a:rPr lang="it-IT" sz="2100">
                <a:solidFill>
                  <a:srgbClr val="3366CC"/>
                </a:solidFill>
                <a:cs typeface="Arial" charset="0"/>
              </a:rPr>
            </a:br>
            <a:r>
              <a:rPr lang="it-IT" sz="2100" i="1">
                <a:solidFill>
                  <a:srgbClr val="3366CC"/>
                </a:solidFill>
                <a:cs typeface="Arial" charset="0"/>
              </a:rPr>
              <a:t>2° SEMESTRE 2014– PER ZONA</a:t>
            </a:r>
          </a:p>
        </p:txBody>
      </p:sp>
      <p:sp>
        <p:nvSpPr>
          <p:cNvPr id="406783" name="Text Box 3"/>
          <p:cNvSpPr txBox="1">
            <a:spLocks noChangeArrowheads="1"/>
          </p:cNvSpPr>
          <p:nvPr/>
        </p:nvSpPr>
        <p:spPr bwMode="auto">
          <a:xfrm>
            <a:off x="747713" y="1092200"/>
            <a:ext cx="8137525" cy="620713"/>
          </a:xfrm>
          <a:prstGeom prst="rect">
            <a:avLst/>
          </a:prstGeom>
          <a:noFill/>
          <a:ln w="9525">
            <a:noFill/>
            <a:miter lim="800000"/>
            <a:headEnd/>
            <a:tailEnd/>
          </a:ln>
        </p:spPr>
        <p:txBody>
          <a:bodyPr lIns="169695" tIns="124443" rIns="169695" bIns="124443" anchor="ctr">
            <a:spAutoFit/>
          </a:bodyPr>
          <a:lstStyle/>
          <a:p>
            <a:pPr marL="177800" indent="-177800" algn="just" defTabSz="957263">
              <a:buClr>
                <a:srgbClr val="000000"/>
              </a:buClr>
              <a:buSzPct val="100000"/>
              <a:buFontTx/>
              <a:buBlip>
                <a:blip r:embed="rId2"/>
              </a:buBlip>
              <a:defRPr/>
            </a:pPr>
            <a:r>
              <a:rPr lang="it-IT" sz="1200" dirty="0">
                <a:solidFill>
                  <a:schemeClr val="tx1"/>
                </a:solidFill>
                <a:latin typeface="+mn-lt"/>
                <a:cs typeface="Arial" pitchFamily="34" charset="0"/>
              </a:rPr>
              <a:t>Pensando alla qualità del servizio offerto rispetto alla tariffa, che voto dà ad Acquedotto del Fiora Spa su una scala da 1 a 10, dove 1 è il minimo della qualità e 10 il massimo? </a:t>
            </a:r>
          </a:p>
        </p:txBody>
      </p:sp>
      <p:sp>
        <p:nvSpPr>
          <p:cNvPr id="601097"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RAPPORTO QUALITÀ – PREZZO</a:t>
            </a:r>
            <a:br>
              <a:rPr lang="it-IT" sz="1800" dirty="0">
                <a:solidFill>
                  <a:schemeClr val="bg1"/>
                </a:solidFill>
              </a:rPr>
            </a:br>
            <a:r>
              <a:rPr lang="it-IT" sz="1800" i="1" dirty="0">
                <a:solidFill>
                  <a:schemeClr val="bg1"/>
                </a:solidFill>
              </a:rPr>
              <a:t>Soddisfazione sub-overall</a:t>
            </a:r>
            <a:endParaRPr lang="it-IT" sz="1800" i="1" dirty="0">
              <a:solidFill>
                <a:schemeClr val="bg1"/>
              </a:solidFill>
              <a:effectLst>
                <a:outerShdw blurRad="38100" dist="38100" dir="2700000" algn="tl">
                  <a:srgbClr val="C0C0C0"/>
                </a:outerShdw>
              </a:effectLst>
            </a:endParaRPr>
          </a:p>
        </p:txBody>
      </p:sp>
      <p:sp>
        <p:nvSpPr>
          <p:cNvPr id="7" name="Segnaposto numero diapositiva 6"/>
          <p:cNvSpPr>
            <a:spLocks noGrp="1"/>
          </p:cNvSpPr>
          <p:nvPr>
            <p:ph type="sldNum" sz="quarter" idx="10"/>
          </p:nvPr>
        </p:nvSpPr>
        <p:spPr/>
        <p:txBody>
          <a:bodyPr/>
          <a:lstStyle/>
          <a:p>
            <a:pPr>
              <a:defRPr/>
            </a:pPr>
            <a:fld id="{70F542BB-8FB1-4EFC-8B0F-5704434F3389}" type="slidenum">
              <a:rPr lang="it-IT" smtClean="0"/>
              <a:pPr>
                <a:defRPr/>
              </a:pPr>
              <a:t>24</a:t>
            </a:fld>
            <a:endParaRPr lang="it-IT" dirty="0"/>
          </a:p>
        </p:txBody>
      </p:sp>
      <p:graphicFrame>
        <p:nvGraphicFramePr>
          <p:cNvPr id="10" name="Group 107"/>
          <p:cNvGraphicFramePr>
            <a:graphicFrameLocks noGrp="1"/>
          </p:cNvGraphicFramePr>
          <p:nvPr/>
        </p:nvGraphicFramePr>
        <p:xfrm>
          <a:off x="1500188" y="1920875"/>
          <a:ext cx="6961187" cy="3668713"/>
        </p:xfrm>
        <a:graphic>
          <a:graphicData uri="http://schemas.openxmlformats.org/drawingml/2006/table">
            <a:tbl>
              <a:tblPr/>
              <a:tblGrid>
                <a:gridCol w="1634797"/>
                <a:gridCol w="1331585"/>
                <a:gridCol w="1331585"/>
                <a:gridCol w="1331585"/>
                <a:gridCol w="1331585"/>
              </a:tblGrid>
              <a:tr h="538163">
                <a:tc grid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dirty="0" smtClean="0">
                          <a:ln>
                            <a:noFill/>
                          </a:ln>
                          <a:solidFill>
                            <a:schemeClr val="tx1"/>
                          </a:solidFill>
                          <a:effectLst/>
                          <a:latin typeface="Arial" pitchFamily="34" charset="0"/>
                        </a:rPr>
                        <a:t>Totale universo utenze domestiche (229.490)</a:t>
                      </a:r>
                    </a:p>
                  </a:txBody>
                  <a:tcPr marL="90000" marR="90000" marT="46800" marB="46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DDDDD"/>
                    </a:solidFill>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5397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200" b="0"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1" u="none" strike="noStrike" cap="none" normalizeH="0" baseline="0" dirty="0" smtClean="0">
                          <a:ln>
                            <a:noFill/>
                          </a:ln>
                          <a:solidFill>
                            <a:srgbClr val="000000"/>
                          </a:solidFill>
                          <a:effectLst/>
                          <a:latin typeface="Arial" pitchFamily="34" charset="0"/>
                        </a:rPr>
                        <a:t>TOTALE</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1" u="none" strike="noStrike" cap="none" normalizeH="0" baseline="0" dirty="0" smtClean="0">
                          <a:ln>
                            <a:noFill/>
                          </a:ln>
                          <a:solidFill>
                            <a:srgbClr val="000000"/>
                          </a:solidFill>
                          <a:effectLst/>
                          <a:latin typeface="Arial" pitchFamily="34" charset="0"/>
                        </a:rPr>
                        <a:t>CAMPIONE</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algn="ctr" fontAlgn="b"/>
                      <a:r>
                        <a:rPr kumimoji="0" lang="it-IT" sz="1000" b="0" i="1" u="none" strike="noStrike" kern="1200" cap="none" normalizeH="0" baseline="0" dirty="0" smtClean="0">
                          <a:ln>
                            <a:noFill/>
                          </a:ln>
                          <a:solidFill>
                            <a:srgbClr val="000000"/>
                          </a:solidFill>
                          <a:effectLst/>
                          <a:latin typeface="Arial" pitchFamily="34" charset="0"/>
                          <a:ea typeface="+mn-ea"/>
                          <a:cs typeface="+mn-cs"/>
                        </a:rPr>
                        <a:t>ZONA </a:t>
                      </a:r>
                    </a:p>
                    <a:p>
                      <a:pPr algn="ctr" fontAlgn="b"/>
                      <a:r>
                        <a:rPr kumimoji="0" lang="it-IT" sz="1000" b="0" i="1" u="none" strike="noStrike" kern="1200" cap="none" normalizeH="0" baseline="0" dirty="0" smtClean="0">
                          <a:ln>
                            <a:noFill/>
                          </a:ln>
                          <a:solidFill>
                            <a:srgbClr val="000000"/>
                          </a:solidFill>
                          <a:effectLst/>
                          <a:latin typeface="Arial" pitchFamily="34" charset="0"/>
                          <a:ea typeface="+mn-ea"/>
                          <a:cs typeface="+mn-cs"/>
                        </a:rPr>
                        <a:t>COSTA</a:t>
                      </a:r>
                    </a:p>
                  </a:txBody>
                  <a:tcPr marL="9525" marR="9525" marT="9525" marB="0" anchor="ctr">
                    <a:lnL w="57150" cap="flat" cmpd="sng" algn="ctr">
                      <a:solidFill>
                        <a:schemeClr val="bg1"/>
                      </a:solidFill>
                      <a:prstDash val="solid"/>
                      <a:round/>
                      <a:headEnd type="none" w="med" len="med"/>
                      <a:tailEnd type="none" w="med" len="med"/>
                    </a:lnL>
                    <a:lnR>
                      <a:noFill/>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algn="ctr" fontAlgn="b"/>
                      <a:r>
                        <a:rPr kumimoji="0" lang="it-IT" sz="1000" b="0" i="1" u="none" strike="noStrike" kern="1200" cap="none" normalizeH="0" baseline="0" dirty="0" smtClean="0">
                          <a:ln>
                            <a:noFill/>
                          </a:ln>
                          <a:solidFill>
                            <a:srgbClr val="000000"/>
                          </a:solidFill>
                          <a:effectLst/>
                          <a:latin typeface="Arial" pitchFamily="34" charset="0"/>
                          <a:ea typeface="+mn-ea"/>
                          <a:cs typeface="+mn-cs"/>
                        </a:rPr>
                        <a:t>ZONA  </a:t>
                      </a:r>
                    </a:p>
                    <a:p>
                      <a:pPr algn="ctr" fontAlgn="b"/>
                      <a:r>
                        <a:rPr kumimoji="0" lang="it-IT" sz="1000" b="0" i="1" u="none" strike="noStrike" kern="1200" cap="none" normalizeH="0" baseline="0" dirty="0" smtClean="0">
                          <a:ln>
                            <a:noFill/>
                          </a:ln>
                          <a:solidFill>
                            <a:srgbClr val="000000"/>
                          </a:solidFill>
                          <a:effectLst/>
                          <a:latin typeface="Arial" pitchFamily="34" charset="0"/>
                          <a:ea typeface="+mn-ea"/>
                          <a:cs typeface="+mn-cs"/>
                        </a:rPr>
                        <a:t>MONTAGNA</a:t>
                      </a:r>
                    </a:p>
                  </a:txBody>
                  <a:tcPr marL="9525" marR="9525" marT="9525" marB="0" anchor="ctr">
                    <a:lnL>
                      <a:noFill/>
                    </a:lnL>
                    <a:lnR>
                      <a:noFill/>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algn="ctr" fontAlgn="b"/>
                      <a:r>
                        <a:rPr kumimoji="0" lang="it-IT" sz="1000" b="0" i="1" u="none" strike="noStrike" kern="1200" cap="none" normalizeH="0" baseline="0" dirty="0" smtClean="0">
                          <a:ln>
                            <a:noFill/>
                          </a:ln>
                          <a:solidFill>
                            <a:srgbClr val="000000"/>
                          </a:solidFill>
                          <a:effectLst/>
                          <a:latin typeface="Arial" pitchFamily="34" charset="0"/>
                          <a:ea typeface="+mn-ea"/>
                          <a:cs typeface="+mn-cs"/>
                        </a:rPr>
                        <a:t>ZONA </a:t>
                      </a:r>
                    </a:p>
                    <a:p>
                      <a:pPr algn="ctr" fontAlgn="b"/>
                      <a:r>
                        <a:rPr kumimoji="0" lang="it-IT" sz="1000" b="0" i="1" u="none" strike="noStrike" kern="1200" cap="none" normalizeH="0" baseline="0" dirty="0" smtClean="0">
                          <a:ln>
                            <a:noFill/>
                          </a:ln>
                          <a:solidFill>
                            <a:srgbClr val="000000"/>
                          </a:solidFill>
                          <a:effectLst/>
                          <a:latin typeface="Arial" pitchFamily="34" charset="0"/>
                          <a:ea typeface="+mn-ea"/>
                          <a:cs typeface="+mn-cs"/>
                        </a:rPr>
                        <a:t>SENESE</a:t>
                      </a:r>
                    </a:p>
                  </a:txBody>
                  <a:tcPr marL="9525" marR="9525" marT="9525" marB="0" anchor="ctr">
                    <a:lnL>
                      <a:noFill/>
                    </a:lnL>
                    <a:lnR>
                      <a:noFill/>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r>
              <a:tr h="5191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dirty="0" smtClean="0">
                          <a:ln>
                            <a:noFill/>
                          </a:ln>
                          <a:solidFill>
                            <a:schemeClr val="tx1"/>
                          </a:solidFill>
                          <a:effectLst/>
                          <a:latin typeface="Arial" pitchFamily="34" charset="0"/>
                        </a:rPr>
                        <a:t>Eccellenza</a:t>
                      </a:r>
                      <a:r>
                        <a:rPr kumimoji="0" lang="it-IT" sz="1200" b="0" i="0" u="none" strike="noStrike" cap="none" normalizeH="0" baseline="0" dirty="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dirty="0" smtClean="0">
                          <a:ln>
                            <a:noFill/>
                          </a:ln>
                          <a:solidFill>
                            <a:schemeClr val="tx1"/>
                          </a:solidFill>
                          <a:effectLst/>
                          <a:latin typeface="Arial" pitchFamily="34" charset="0"/>
                        </a:rPr>
                        <a:t>(voti 9 e 10)</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fontAlgn="ctr"/>
                      <a:r>
                        <a:rPr lang="it-IT" sz="1400" b="1" i="0" u="none" strike="noStrike" dirty="0">
                          <a:effectLst/>
                          <a:latin typeface="Arial"/>
                        </a:rPr>
                        <a:t>3%</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fontAlgn="ctr"/>
                      <a:r>
                        <a:rPr lang="it-IT" sz="1400" b="0" i="0" u="none" strike="noStrike" dirty="0">
                          <a:effectLst/>
                          <a:latin typeface="Arial"/>
                        </a:rPr>
                        <a:t>3%</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fontAlgn="ctr"/>
                      <a:r>
                        <a:rPr lang="it-IT" sz="1400" b="0" i="0" u="none" strike="noStrike" dirty="0">
                          <a:effectLst/>
                          <a:latin typeface="Arial"/>
                        </a:rPr>
                        <a:t>3%</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fontAlgn="ctr"/>
                      <a:r>
                        <a:rPr lang="it-IT" sz="1400" b="0" i="0" u="none" strike="noStrike" dirty="0">
                          <a:effectLst/>
                          <a:latin typeface="Arial"/>
                        </a:rPr>
                        <a:t>2%</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dirty="0" smtClean="0">
                          <a:ln>
                            <a:noFill/>
                          </a:ln>
                          <a:solidFill>
                            <a:schemeClr val="tx1"/>
                          </a:solidFill>
                          <a:effectLst/>
                          <a:latin typeface="Arial" pitchFamily="34" charset="0"/>
                        </a:rPr>
                        <a:t>Bontà</a:t>
                      </a:r>
                      <a:r>
                        <a:rPr kumimoji="0" lang="it-IT" sz="1200" b="0" i="0" u="none" strike="noStrike" cap="none" normalizeH="0" baseline="0" dirty="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dirty="0" smtClean="0">
                          <a:ln>
                            <a:noFill/>
                          </a:ln>
                          <a:solidFill>
                            <a:schemeClr val="tx1"/>
                          </a:solidFill>
                          <a:effectLst/>
                          <a:latin typeface="Arial" pitchFamily="34" charset="0"/>
                        </a:rPr>
                        <a:t>(Voto 8)</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fontAlgn="ctr"/>
                      <a:r>
                        <a:rPr lang="it-IT" sz="1400" b="1" i="0" u="none" strike="noStrike" dirty="0">
                          <a:effectLst/>
                          <a:latin typeface="Arial"/>
                        </a:rPr>
                        <a:t>20%</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fontAlgn="ctr"/>
                      <a:r>
                        <a:rPr lang="it-IT" sz="1400" b="0" i="0" u="none" strike="noStrike" dirty="0">
                          <a:effectLst/>
                          <a:latin typeface="Arial"/>
                        </a:rPr>
                        <a:t>19%</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fontAlgn="ctr"/>
                      <a:r>
                        <a:rPr lang="it-IT" sz="1400" b="0" i="0" u="none" strike="noStrike" dirty="0">
                          <a:effectLst/>
                          <a:latin typeface="Arial"/>
                        </a:rPr>
                        <a:t>20%</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fontAlgn="ctr"/>
                      <a:r>
                        <a:rPr lang="it-IT" sz="1400" b="0" i="0" u="none" strike="noStrike" dirty="0">
                          <a:effectLst/>
                          <a:latin typeface="Arial"/>
                        </a:rPr>
                        <a:t>22%</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dirty="0" smtClean="0">
                          <a:ln>
                            <a:noFill/>
                          </a:ln>
                          <a:solidFill>
                            <a:schemeClr val="tx1"/>
                          </a:solidFill>
                          <a:effectLst/>
                          <a:latin typeface="Arial" pitchFamily="34" charset="0"/>
                        </a:rPr>
                        <a:t>Sufficienza</a:t>
                      </a:r>
                      <a:r>
                        <a:rPr kumimoji="0" lang="it-IT" sz="1200" b="0" i="0" u="none" strike="noStrike" cap="none" normalizeH="0" baseline="0" dirty="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dirty="0" smtClean="0">
                          <a:ln>
                            <a:noFill/>
                          </a:ln>
                          <a:solidFill>
                            <a:schemeClr val="tx1"/>
                          </a:solidFill>
                          <a:effectLst/>
                          <a:latin typeface="Arial" pitchFamily="34" charset="0"/>
                        </a:rPr>
                        <a:t>(Voti 6 e 7)</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fontAlgn="ctr"/>
                      <a:r>
                        <a:rPr lang="it-IT" sz="1400" b="1" i="0" u="none" strike="noStrike" dirty="0">
                          <a:effectLst/>
                          <a:latin typeface="Arial"/>
                        </a:rPr>
                        <a:t>50%</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fontAlgn="ctr"/>
                      <a:r>
                        <a:rPr lang="it-IT" sz="1400" b="0" i="0" u="none" strike="noStrike" dirty="0">
                          <a:effectLst/>
                          <a:latin typeface="Arial"/>
                        </a:rPr>
                        <a:t>46%</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fontAlgn="ctr"/>
                      <a:r>
                        <a:rPr lang="it-IT" sz="1400" b="0" i="0" u="none" strike="noStrike" dirty="0">
                          <a:effectLst/>
                          <a:latin typeface="Arial"/>
                        </a:rPr>
                        <a:t>54%</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fontAlgn="ctr"/>
                      <a:r>
                        <a:rPr lang="it-IT" sz="1400" b="0" i="0" u="none" strike="noStrike" dirty="0">
                          <a:effectLst/>
                          <a:latin typeface="Arial"/>
                        </a:rPr>
                        <a:t>54%</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dirty="0" smtClean="0">
                          <a:ln>
                            <a:noFill/>
                          </a:ln>
                          <a:solidFill>
                            <a:schemeClr val="tx1"/>
                          </a:solidFill>
                          <a:effectLst/>
                          <a:latin typeface="Arial" pitchFamily="34" charset="0"/>
                        </a:rPr>
                        <a:t>Insufficienza</a:t>
                      </a:r>
                      <a:r>
                        <a:rPr kumimoji="0" lang="it-IT" sz="1200" b="0" i="0" u="none" strike="noStrike" cap="none" normalizeH="0" baseline="0" dirty="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dirty="0" smtClean="0">
                          <a:ln>
                            <a:noFill/>
                          </a:ln>
                          <a:solidFill>
                            <a:schemeClr val="tx1"/>
                          </a:solidFill>
                          <a:effectLst/>
                          <a:latin typeface="Arial" pitchFamily="34" charset="0"/>
                        </a:rPr>
                        <a:t>(Voti 1-5)</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fontAlgn="ctr"/>
                      <a:r>
                        <a:rPr lang="it-IT" sz="1400" b="1" i="0" u="none" strike="noStrike" dirty="0">
                          <a:effectLst/>
                          <a:latin typeface="Arial"/>
                        </a:rPr>
                        <a:t>27%</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fontAlgn="ctr"/>
                      <a:r>
                        <a:rPr lang="it-IT" sz="1400" b="0" i="0" u="none" strike="noStrike" dirty="0">
                          <a:effectLst/>
                          <a:latin typeface="Arial"/>
                        </a:rPr>
                        <a:t>32%</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fontAlgn="ctr"/>
                      <a:r>
                        <a:rPr lang="it-IT" sz="1400" b="0" i="0" u="none" strike="noStrike" dirty="0">
                          <a:effectLst/>
                          <a:latin typeface="Arial"/>
                        </a:rPr>
                        <a:t>23%</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fontAlgn="ctr"/>
                      <a:r>
                        <a:rPr lang="it-IT" sz="1400" b="0" i="0" u="none" strike="noStrike" dirty="0">
                          <a:effectLst/>
                          <a:latin typeface="Arial"/>
                        </a:rPr>
                        <a:t>22%</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r>
              <a:tr h="5095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400" b="1" i="1" u="none" strike="noStrike" cap="none" normalizeH="0" baseline="0" dirty="0" smtClean="0">
                          <a:ln>
                            <a:noFill/>
                          </a:ln>
                          <a:solidFill>
                            <a:schemeClr val="tx1"/>
                          </a:solidFill>
                          <a:effectLst/>
                          <a:latin typeface="Arial" pitchFamily="34" charset="0"/>
                        </a:rPr>
                        <a:t>Media</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ctr"/>
                      <a:r>
                        <a:rPr lang="it-IT" sz="1400" b="1" i="0" u="none" strike="noStrike" dirty="0" smtClean="0">
                          <a:solidFill>
                            <a:srgbClr val="000000"/>
                          </a:solidFill>
                          <a:effectLst/>
                          <a:latin typeface="Arial"/>
                        </a:rPr>
                        <a:t>6,3</a:t>
                      </a:r>
                      <a:endParaRPr lang="it-IT" sz="1400" b="1" i="0" u="none" strike="noStrike" dirty="0">
                        <a:solidFill>
                          <a:srgbClr val="000000"/>
                        </a:solidFill>
                        <a:effectLst/>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t"/>
                      <a:r>
                        <a:rPr lang="it-IT" sz="1400" b="1" i="0" u="none" strike="noStrike" dirty="0" smtClean="0">
                          <a:solidFill>
                            <a:srgbClr val="000000"/>
                          </a:solidFill>
                          <a:effectLst/>
                          <a:latin typeface="Arial"/>
                        </a:rPr>
                        <a:t>6,2</a:t>
                      </a:r>
                      <a:endParaRPr lang="it-IT" sz="1400" b="1" i="0" u="none" strike="noStrike" dirty="0">
                        <a:solidFill>
                          <a:srgbClr val="000000"/>
                        </a:solidFill>
                        <a:effectLst/>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t"/>
                      <a:r>
                        <a:rPr lang="it-IT" sz="1400" b="1" i="0" u="none" strike="noStrike" dirty="0" smtClean="0">
                          <a:solidFill>
                            <a:srgbClr val="000000"/>
                          </a:solidFill>
                          <a:effectLst/>
                          <a:latin typeface="Arial"/>
                        </a:rPr>
                        <a:t>6,4</a:t>
                      </a:r>
                      <a:endParaRPr lang="it-IT" sz="1400" b="1" i="0" u="none" strike="noStrike" dirty="0">
                        <a:solidFill>
                          <a:srgbClr val="000000"/>
                        </a:solidFill>
                        <a:effectLst/>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t"/>
                      <a:r>
                        <a:rPr lang="it-IT" sz="1400" b="1" i="0" u="none" strike="noStrike" dirty="0" smtClean="0">
                          <a:solidFill>
                            <a:srgbClr val="000000"/>
                          </a:solidFill>
                          <a:effectLst/>
                          <a:latin typeface="Arial"/>
                        </a:rPr>
                        <a:t>6,4</a:t>
                      </a:r>
                      <a:endParaRPr lang="it-IT" sz="1400" b="1" i="0" u="none" strike="noStrike" dirty="0">
                        <a:solidFill>
                          <a:srgbClr val="000000"/>
                        </a:solidFill>
                        <a:effectLst/>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r>
            </a:tbl>
          </a:graphicData>
        </a:graphic>
      </p:graphicFrame>
      <p:sp>
        <p:nvSpPr>
          <p:cNvPr id="197681" name="Text Box 10"/>
          <p:cNvSpPr txBox="1">
            <a:spLocks noChangeArrowheads="1"/>
          </p:cNvSpPr>
          <p:nvPr/>
        </p:nvSpPr>
        <p:spPr bwMode="auto">
          <a:xfrm>
            <a:off x="3635375" y="6237288"/>
            <a:ext cx="3168650" cy="371475"/>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pPr>
            <a:r>
              <a:rPr lang="it-IT" sz="900">
                <a:solidFill>
                  <a:schemeClr val="tx1"/>
                </a:solidFill>
                <a:latin typeface="Arial" charset="0"/>
              </a:rPr>
              <a:t>UNIVERSO: 229.490 UTENZE</a:t>
            </a:r>
          </a:p>
          <a:p>
            <a:pPr algn="ctr" defTabSz="449263">
              <a:buClr>
                <a:srgbClr val="000000"/>
              </a:buClr>
              <a:buSzPct val="100000"/>
              <a:buFont typeface="Times" pitchFamily="18" charset="0"/>
              <a:buNone/>
            </a:pPr>
            <a:r>
              <a:rPr lang="it-IT" sz="900">
                <a:solidFill>
                  <a:schemeClr val="tx1"/>
                </a:solidFill>
                <a:latin typeface="Arial" charset="0"/>
              </a:rPr>
              <a:t>BASE: TOTALE CAMPIONE</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097"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RAPPORTO QUALITÀ – PREZZO</a:t>
            </a:r>
            <a:br>
              <a:rPr lang="it-IT" sz="1800" dirty="0">
                <a:solidFill>
                  <a:schemeClr val="bg1"/>
                </a:solidFill>
              </a:rPr>
            </a:br>
            <a:r>
              <a:rPr lang="it-IT" sz="1800" i="1" dirty="0">
                <a:solidFill>
                  <a:schemeClr val="bg1"/>
                </a:solidFill>
              </a:rPr>
              <a:t>CSI parziali</a:t>
            </a:r>
            <a:endParaRPr lang="it-IT" sz="1800" i="1" dirty="0">
              <a:solidFill>
                <a:schemeClr val="bg1"/>
              </a:solidFill>
              <a:effectLst>
                <a:outerShdw blurRad="38100" dist="38100" dir="2700000" algn="tl">
                  <a:srgbClr val="C0C0C0"/>
                </a:outerShdw>
              </a:effectLst>
            </a:endParaRPr>
          </a:p>
        </p:txBody>
      </p:sp>
      <p:sp>
        <p:nvSpPr>
          <p:cNvPr id="198658"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I </a:t>
            </a:r>
            <a:r>
              <a:rPr lang="it-IT" sz="2100" i="1">
                <a:solidFill>
                  <a:srgbClr val="3366CC"/>
                </a:solidFill>
                <a:cs typeface="Arial" charset="0"/>
              </a:rPr>
              <a:t>CSI</a:t>
            </a:r>
            <a:r>
              <a:rPr lang="it-IT" sz="2100">
                <a:solidFill>
                  <a:srgbClr val="3366CC"/>
                </a:solidFill>
                <a:cs typeface="Arial" charset="0"/>
              </a:rPr>
              <a:t> PARZIALI DEL RAPPORTO QUALITÀ – PREZZO </a:t>
            </a:r>
            <a:br>
              <a:rPr lang="it-IT" sz="2100">
                <a:solidFill>
                  <a:srgbClr val="3366CC"/>
                </a:solidFill>
                <a:cs typeface="Arial" charset="0"/>
              </a:rPr>
            </a:br>
            <a:r>
              <a:rPr lang="it-IT" sz="2100" i="1">
                <a:solidFill>
                  <a:srgbClr val="3366CC"/>
                </a:solidFill>
                <a:cs typeface="Arial" charset="0"/>
              </a:rPr>
              <a:t>2° SEMESTRE 2014</a:t>
            </a:r>
          </a:p>
        </p:txBody>
      </p:sp>
      <p:sp>
        <p:nvSpPr>
          <p:cNvPr id="23" name="Segnaposto numero diapositiva 22"/>
          <p:cNvSpPr>
            <a:spLocks noGrp="1"/>
          </p:cNvSpPr>
          <p:nvPr>
            <p:ph type="sldNum" sz="quarter" idx="10"/>
          </p:nvPr>
        </p:nvSpPr>
        <p:spPr/>
        <p:txBody>
          <a:bodyPr/>
          <a:lstStyle/>
          <a:p>
            <a:pPr>
              <a:defRPr/>
            </a:pPr>
            <a:fld id="{BB1CF843-FE70-449E-8EB0-A42700528A2F}" type="slidenum">
              <a:rPr lang="it-IT" smtClean="0"/>
              <a:pPr>
                <a:defRPr/>
              </a:pPr>
              <a:t>25</a:t>
            </a:fld>
            <a:endParaRPr lang="it-IT" dirty="0"/>
          </a:p>
        </p:txBody>
      </p:sp>
      <p:sp>
        <p:nvSpPr>
          <p:cNvPr id="198660" name="Text Box 10"/>
          <p:cNvSpPr txBox="1">
            <a:spLocks noChangeArrowheads="1"/>
          </p:cNvSpPr>
          <p:nvPr/>
        </p:nvSpPr>
        <p:spPr bwMode="auto">
          <a:xfrm>
            <a:off x="3635375" y="6237288"/>
            <a:ext cx="3168650" cy="371475"/>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pPr>
            <a:r>
              <a:rPr lang="it-IT" sz="900">
                <a:solidFill>
                  <a:schemeClr val="tx1"/>
                </a:solidFill>
                <a:latin typeface="Arial" charset="0"/>
              </a:rPr>
              <a:t>UNIVERSO: 229.490 UTENZE</a:t>
            </a:r>
          </a:p>
          <a:p>
            <a:pPr algn="ctr" defTabSz="449263">
              <a:buClr>
                <a:srgbClr val="000000"/>
              </a:buClr>
              <a:buSzPct val="100000"/>
              <a:buFont typeface="Times" pitchFamily="18" charset="0"/>
              <a:buNone/>
            </a:pPr>
            <a:r>
              <a:rPr lang="it-IT" sz="900">
                <a:solidFill>
                  <a:schemeClr val="tx1"/>
                </a:solidFill>
                <a:latin typeface="Arial" charset="0"/>
              </a:rPr>
              <a:t>BASE: TOTALE CAMPIONE</a:t>
            </a:r>
          </a:p>
        </p:txBody>
      </p:sp>
      <p:grpSp>
        <p:nvGrpSpPr>
          <p:cNvPr id="198661" name="Group 3"/>
          <p:cNvGrpSpPr>
            <a:grpSpLocks/>
          </p:cNvGrpSpPr>
          <p:nvPr/>
        </p:nvGrpSpPr>
        <p:grpSpPr bwMode="auto">
          <a:xfrm>
            <a:off x="941388" y="1789113"/>
            <a:ext cx="7956550" cy="3584575"/>
            <a:chOff x="585" y="1146"/>
            <a:chExt cx="5012" cy="2258"/>
          </a:xfrm>
        </p:grpSpPr>
        <p:grpSp>
          <p:nvGrpSpPr>
            <p:cNvPr id="198663" name="Group 4"/>
            <p:cNvGrpSpPr>
              <a:grpSpLocks/>
            </p:cNvGrpSpPr>
            <p:nvPr/>
          </p:nvGrpSpPr>
          <p:grpSpPr bwMode="auto">
            <a:xfrm>
              <a:off x="585" y="1146"/>
              <a:ext cx="2378" cy="2258"/>
              <a:chOff x="585" y="1344"/>
              <a:chExt cx="2378" cy="2258"/>
            </a:xfrm>
          </p:grpSpPr>
          <p:graphicFrame>
            <p:nvGraphicFramePr>
              <p:cNvPr id="198670" name="Object 5"/>
              <p:cNvGraphicFramePr>
                <a:graphicFrameLocks noChangeAspect="1"/>
              </p:cNvGraphicFramePr>
              <p:nvPr/>
            </p:nvGraphicFramePr>
            <p:xfrm>
              <a:off x="584" y="1721"/>
              <a:ext cx="2411" cy="1904"/>
            </p:xfrm>
            <a:graphic>
              <a:graphicData uri="http://schemas.openxmlformats.org/presentationml/2006/ole">
                <p:oleObj spid="_x0000_s198670" r:id="rId3" imgW="3828620" imgH="3023878" progId="Excel.Chart.8">
                  <p:embed/>
                </p:oleObj>
              </a:graphicData>
            </a:graphic>
          </p:graphicFrame>
          <p:sp>
            <p:nvSpPr>
              <p:cNvPr id="32" name="Rettangolo 19"/>
              <p:cNvSpPr/>
              <p:nvPr/>
            </p:nvSpPr>
            <p:spPr bwMode="auto">
              <a:xfrm>
                <a:off x="585" y="1751"/>
                <a:ext cx="2378" cy="1851"/>
              </a:xfrm>
              <a:prstGeom prst="rect">
                <a:avLst/>
              </a:prstGeom>
              <a:noFill/>
              <a:ln w="28575" cap="flat" cmpd="sng" algn="ctr">
                <a:solidFill>
                  <a:schemeClr val="accent3">
                    <a:lumMod val="65000"/>
                  </a:schemeClr>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b="1" dirty="0">
                  <a:effectLst>
                    <a:outerShdw blurRad="38100" dist="38100" dir="2700000" algn="tl">
                      <a:srgbClr val="000000">
                        <a:alpha val="43137"/>
                      </a:srgbClr>
                    </a:outerShdw>
                  </a:effectLst>
                </a:endParaRPr>
              </a:p>
            </p:txBody>
          </p:sp>
          <p:sp>
            <p:nvSpPr>
              <p:cNvPr id="198672" name="Text Box 4"/>
              <p:cNvSpPr txBox="1">
                <a:spLocks noChangeAspect="1" noChangeArrowheads="1"/>
              </p:cNvSpPr>
              <p:nvPr/>
            </p:nvSpPr>
            <p:spPr bwMode="auto">
              <a:xfrm>
                <a:off x="630" y="1504"/>
                <a:ext cx="1769" cy="192"/>
              </a:xfrm>
              <a:prstGeom prst="rect">
                <a:avLst/>
              </a:prstGeom>
              <a:noFill/>
              <a:ln w="9525">
                <a:noFill/>
                <a:miter lim="800000"/>
                <a:headEnd/>
                <a:tailEnd/>
              </a:ln>
            </p:spPr>
            <p:txBody>
              <a:bodyPr anchor="ctr">
                <a:spAutoFit/>
              </a:bodyPr>
              <a:lstStyle/>
              <a:p>
                <a:pPr>
                  <a:spcBef>
                    <a:spcPct val="50000"/>
                  </a:spcBef>
                  <a:buClr>
                    <a:srgbClr val="000000"/>
                  </a:buClr>
                  <a:buSzPct val="100000"/>
                  <a:buFont typeface="Times" pitchFamily="18" charset="0"/>
                  <a:buNone/>
                </a:pPr>
                <a:r>
                  <a:rPr lang="it-IT" b="1">
                    <a:solidFill>
                      <a:schemeClr val="tx1"/>
                    </a:solidFill>
                    <a:latin typeface="Arial" charset="0"/>
                  </a:rPr>
                  <a:t>CSI - UTENTI SODDISFATTI</a:t>
                </a:r>
                <a:endParaRPr lang="it-IT" sz="1000" b="1">
                  <a:solidFill>
                    <a:schemeClr val="tx1"/>
                  </a:solidFill>
                  <a:latin typeface="Arial" charset="0"/>
                </a:endParaRPr>
              </a:p>
            </p:txBody>
          </p:sp>
          <p:sp>
            <p:nvSpPr>
              <p:cNvPr id="198673" name="Rectangle 8"/>
              <p:cNvSpPr>
                <a:spLocks noChangeArrowheads="1"/>
              </p:cNvSpPr>
              <p:nvPr/>
            </p:nvSpPr>
            <p:spPr bwMode="auto">
              <a:xfrm>
                <a:off x="2538" y="1603"/>
                <a:ext cx="204" cy="149"/>
              </a:xfrm>
              <a:prstGeom prst="rect">
                <a:avLst/>
              </a:prstGeom>
              <a:noFill/>
              <a:ln w="12700" algn="ctr">
                <a:noFill/>
                <a:miter lim="800000"/>
                <a:headEnd/>
                <a:tailEnd/>
              </a:ln>
            </p:spPr>
            <p:txBody>
              <a:bodyPr wrap="none" lIns="90000" tIns="46800" rIns="90000" bIns="46800" anchor="ctr"/>
              <a:lstStyle/>
              <a:p>
                <a:pPr algn="ctr" defTabSz="449263">
                  <a:buClr>
                    <a:srgbClr val="000000"/>
                  </a:buClr>
                  <a:buSzPct val="100000"/>
                  <a:buFont typeface="Times" pitchFamily="18" charset="0"/>
                  <a:buNone/>
                </a:pPr>
                <a:r>
                  <a:rPr lang="en-US" sz="700">
                    <a:solidFill>
                      <a:schemeClr val="tx1"/>
                    </a:solidFill>
                  </a:rPr>
                  <a:t>1 MIN</a:t>
                </a:r>
                <a:endParaRPr lang="it-IT" sz="700">
                  <a:solidFill>
                    <a:schemeClr val="tx1"/>
                  </a:solidFill>
                </a:endParaRPr>
              </a:p>
            </p:txBody>
          </p:sp>
          <p:sp>
            <p:nvSpPr>
              <p:cNvPr id="198674" name="Rectangle 9"/>
              <p:cNvSpPr>
                <a:spLocks noChangeArrowheads="1"/>
              </p:cNvSpPr>
              <p:nvPr/>
            </p:nvSpPr>
            <p:spPr bwMode="auto">
              <a:xfrm>
                <a:off x="2570" y="1344"/>
                <a:ext cx="204" cy="149"/>
              </a:xfrm>
              <a:prstGeom prst="rect">
                <a:avLst/>
              </a:prstGeom>
              <a:noFill/>
              <a:ln w="12700" algn="ctr">
                <a:noFill/>
                <a:miter lim="800000"/>
                <a:headEnd/>
                <a:tailEnd/>
              </a:ln>
            </p:spPr>
            <p:txBody>
              <a:bodyPr wrap="none" lIns="90000" tIns="46800" rIns="90000" bIns="46800" anchor="ctr"/>
              <a:lstStyle/>
              <a:p>
                <a:pPr algn="ctr" defTabSz="449263">
                  <a:buClr>
                    <a:srgbClr val="000000"/>
                  </a:buClr>
                  <a:buSzPct val="100000"/>
                  <a:buFont typeface="Times" pitchFamily="18" charset="0"/>
                  <a:buNone/>
                </a:pPr>
                <a:r>
                  <a:rPr lang="en-US" sz="700">
                    <a:solidFill>
                      <a:schemeClr val="tx1"/>
                    </a:solidFill>
                  </a:rPr>
                  <a:t>100 MAX</a:t>
                </a:r>
                <a:endParaRPr lang="it-IT" sz="700">
                  <a:solidFill>
                    <a:schemeClr val="tx1"/>
                  </a:solidFill>
                </a:endParaRPr>
              </a:p>
            </p:txBody>
          </p:sp>
          <p:sp>
            <p:nvSpPr>
              <p:cNvPr id="198675" name="AutoShape 10"/>
              <p:cNvSpPr>
                <a:spLocks noChangeArrowheads="1"/>
              </p:cNvSpPr>
              <p:nvPr/>
            </p:nvSpPr>
            <p:spPr bwMode="auto">
              <a:xfrm rot="10800000">
                <a:off x="2311" y="1450"/>
                <a:ext cx="204" cy="211"/>
              </a:xfrm>
              <a:prstGeom prst="rtTriangle">
                <a:avLst/>
              </a:prstGeom>
              <a:solidFill>
                <a:srgbClr val="006600"/>
              </a:solidFill>
              <a:ln w="12700" algn="ctr">
                <a:noFill/>
                <a:miter lim="800000"/>
                <a:headEnd/>
                <a:tailEnd/>
              </a:ln>
            </p:spPr>
            <p:txBody>
              <a:bodyPr wrap="none" lIns="90000" tIns="46800" rIns="90000" bIns="46800" anchor="ctr"/>
              <a:lstStyle/>
              <a:p>
                <a:pPr algn="ctr">
                  <a:buClr>
                    <a:srgbClr val="000000"/>
                  </a:buClr>
                  <a:buSzPct val="100000"/>
                  <a:buFont typeface="Times" pitchFamily="18" charset="0"/>
                  <a:buNone/>
                </a:pPr>
                <a:endParaRPr lang="it-IT"/>
              </a:p>
            </p:txBody>
          </p:sp>
        </p:grpSp>
        <p:grpSp>
          <p:nvGrpSpPr>
            <p:cNvPr id="198664" name="Group 11"/>
            <p:cNvGrpSpPr>
              <a:grpSpLocks/>
            </p:cNvGrpSpPr>
            <p:nvPr/>
          </p:nvGrpSpPr>
          <p:grpSpPr bwMode="auto">
            <a:xfrm>
              <a:off x="3144" y="1146"/>
              <a:ext cx="2453" cy="2258"/>
              <a:chOff x="3144" y="1344"/>
              <a:chExt cx="2453" cy="2258"/>
            </a:xfrm>
          </p:grpSpPr>
          <p:sp>
            <p:nvSpPr>
              <p:cNvPr id="26" name="Rettangolo 25"/>
              <p:cNvSpPr/>
              <p:nvPr/>
            </p:nvSpPr>
            <p:spPr bwMode="auto">
              <a:xfrm>
                <a:off x="3144" y="1751"/>
                <a:ext cx="2397" cy="1851"/>
              </a:xfrm>
              <a:prstGeom prst="rect">
                <a:avLst/>
              </a:prstGeom>
              <a:noFill/>
              <a:ln w="28575" cap="flat" cmpd="sng" algn="ctr">
                <a:solidFill>
                  <a:schemeClr val="accent3">
                    <a:lumMod val="65000"/>
                  </a:schemeClr>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b="1" dirty="0">
                  <a:effectLst>
                    <a:outerShdw blurRad="38100" dist="38100" dir="2700000" algn="tl">
                      <a:srgbClr val="000000">
                        <a:alpha val="43137"/>
                      </a:srgbClr>
                    </a:outerShdw>
                  </a:effectLst>
                </a:endParaRPr>
              </a:p>
            </p:txBody>
          </p:sp>
          <p:sp>
            <p:nvSpPr>
              <p:cNvPr id="198666" name="Text Box 4"/>
              <p:cNvSpPr txBox="1">
                <a:spLocks noChangeAspect="1" noChangeArrowheads="1"/>
              </p:cNvSpPr>
              <p:nvPr/>
            </p:nvSpPr>
            <p:spPr bwMode="auto">
              <a:xfrm>
                <a:off x="3243" y="1504"/>
                <a:ext cx="2177" cy="192"/>
              </a:xfrm>
              <a:prstGeom prst="rect">
                <a:avLst/>
              </a:prstGeom>
              <a:noFill/>
              <a:ln w="9525">
                <a:noFill/>
                <a:miter lim="800000"/>
                <a:headEnd/>
                <a:tailEnd/>
              </a:ln>
            </p:spPr>
            <p:txBody>
              <a:bodyPr anchor="ctr">
                <a:spAutoFit/>
              </a:bodyPr>
              <a:lstStyle/>
              <a:p>
                <a:pPr>
                  <a:spcBef>
                    <a:spcPct val="50000"/>
                  </a:spcBef>
                  <a:buClr>
                    <a:srgbClr val="000000"/>
                  </a:buClr>
                  <a:buSzPct val="100000"/>
                  <a:buFont typeface="Times" pitchFamily="18" charset="0"/>
                  <a:buNone/>
                </a:pPr>
                <a:r>
                  <a:rPr lang="it-IT" b="1">
                    <a:solidFill>
                      <a:schemeClr val="tx1"/>
                    </a:solidFill>
                    <a:latin typeface="Arial" charset="0"/>
                  </a:rPr>
                  <a:t>CSI – INTENSITÀ SODDISFAZIONE</a:t>
                </a:r>
                <a:endParaRPr lang="it-IT" sz="1000" b="1">
                  <a:solidFill>
                    <a:schemeClr val="tx1"/>
                  </a:solidFill>
                  <a:latin typeface="Arial" charset="0"/>
                </a:endParaRPr>
              </a:p>
            </p:txBody>
          </p:sp>
          <p:sp>
            <p:nvSpPr>
              <p:cNvPr id="198667" name="Rectangle 14"/>
              <p:cNvSpPr>
                <a:spLocks noChangeArrowheads="1"/>
              </p:cNvSpPr>
              <p:nvPr/>
            </p:nvSpPr>
            <p:spPr bwMode="auto">
              <a:xfrm>
                <a:off x="5377" y="1603"/>
                <a:ext cx="204" cy="149"/>
              </a:xfrm>
              <a:prstGeom prst="rect">
                <a:avLst/>
              </a:prstGeom>
              <a:noFill/>
              <a:ln w="12700" algn="ctr">
                <a:noFill/>
                <a:miter lim="800000"/>
                <a:headEnd/>
                <a:tailEnd/>
              </a:ln>
            </p:spPr>
            <p:txBody>
              <a:bodyPr wrap="none" lIns="90000" tIns="46800" rIns="90000" bIns="46800" anchor="ctr"/>
              <a:lstStyle/>
              <a:p>
                <a:pPr algn="ctr" defTabSz="449263">
                  <a:buClr>
                    <a:srgbClr val="000000"/>
                  </a:buClr>
                  <a:buSzPct val="100000"/>
                  <a:buFont typeface="Times" pitchFamily="18" charset="0"/>
                  <a:buNone/>
                </a:pPr>
                <a:r>
                  <a:rPr lang="en-US" sz="700">
                    <a:solidFill>
                      <a:schemeClr val="tx1"/>
                    </a:solidFill>
                  </a:rPr>
                  <a:t>1 MIN</a:t>
                </a:r>
                <a:endParaRPr lang="it-IT" sz="700">
                  <a:solidFill>
                    <a:schemeClr val="tx1"/>
                  </a:solidFill>
                </a:endParaRPr>
              </a:p>
            </p:txBody>
          </p:sp>
          <p:sp>
            <p:nvSpPr>
              <p:cNvPr id="198668" name="Rectangle 15"/>
              <p:cNvSpPr>
                <a:spLocks noChangeArrowheads="1"/>
              </p:cNvSpPr>
              <p:nvPr/>
            </p:nvSpPr>
            <p:spPr bwMode="auto">
              <a:xfrm>
                <a:off x="5393" y="1344"/>
                <a:ext cx="204" cy="149"/>
              </a:xfrm>
              <a:prstGeom prst="rect">
                <a:avLst/>
              </a:prstGeom>
              <a:noFill/>
              <a:ln w="12700" algn="ctr">
                <a:noFill/>
                <a:miter lim="800000"/>
                <a:headEnd/>
                <a:tailEnd/>
              </a:ln>
            </p:spPr>
            <p:txBody>
              <a:bodyPr wrap="none" lIns="90000" tIns="46800" rIns="90000" bIns="46800" anchor="ctr"/>
              <a:lstStyle/>
              <a:p>
                <a:pPr algn="ctr" defTabSz="449263">
                  <a:buClr>
                    <a:srgbClr val="000000"/>
                  </a:buClr>
                  <a:buSzPct val="100000"/>
                  <a:buFont typeface="Times" pitchFamily="18" charset="0"/>
                  <a:buNone/>
                </a:pPr>
                <a:r>
                  <a:rPr lang="en-US" sz="700">
                    <a:solidFill>
                      <a:schemeClr val="tx1"/>
                    </a:solidFill>
                  </a:rPr>
                  <a:t>10 MAX</a:t>
                </a:r>
                <a:endParaRPr lang="it-IT" sz="700">
                  <a:solidFill>
                    <a:schemeClr val="tx1"/>
                  </a:solidFill>
                </a:endParaRPr>
              </a:p>
            </p:txBody>
          </p:sp>
          <p:sp>
            <p:nvSpPr>
              <p:cNvPr id="198669" name="AutoShape 17"/>
              <p:cNvSpPr>
                <a:spLocks noChangeArrowheads="1"/>
              </p:cNvSpPr>
              <p:nvPr/>
            </p:nvSpPr>
            <p:spPr bwMode="auto">
              <a:xfrm rot="10800000">
                <a:off x="5149" y="1449"/>
                <a:ext cx="204" cy="211"/>
              </a:xfrm>
              <a:prstGeom prst="rtTriangle">
                <a:avLst/>
              </a:prstGeom>
              <a:solidFill>
                <a:srgbClr val="800080"/>
              </a:solidFill>
              <a:ln w="12700" algn="ctr">
                <a:noFill/>
                <a:miter lim="800000"/>
                <a:headEnd/>
                <a:tailEnd/>
              </a:ln>
            </p:spPr>
            <p:txBody>
              <a:bodyPr wrap="none" lIns="90000" tIns="46800" rIns="90000" bIns="46800" anchor="ctr"/>
              <a:lstStyle/>
              <a:p>
                <a:pPr algn="ctr">
                  <a:buClr>
                    <a:srgbClr val="000000"/>
                  </a:buClr>
                  <a:buSzPct val="100000"/>
                  <a:buFont typeface="Times" pitchFamily="18" charset="0"/>
                  <a:buNone/>
                </a:pPr>
                <a:endParaRPr lang="it-IT"/>
              </a:p>
            </p:txBody>
          </p:sp>
        </p:grpSp>
      </p:grpSp>
      <p:graphicFrame>
        <p:nvGraphicFramePr>
          <p:cNvPr id="198662" name="Object 3"/>
          <p:cNvGraphicFramePr>
            <a:graphicFrameLocks noChangeAspect="1"/>
          </p:cNvGraphicFramePr>
          <p:nvPr/>
        </p:nvGraphicFramePr>
        <p:xfrm>
          <a:off x="4957763" y="2466975"/>
          <a:ext cx="3917950" cy="2967038"/>
        </p:xfrm>
        <a:graphic>
          <a:graphicData uri="http://schemas.openxmlformats.org/presentationml/2006/ole">
            <p:oleObj spid="_x0000_s198662" r:id="rId4" imgW="3920068" imgH="2969009" progId="Excel.Chart.8">
              <p:embed/>
            </p:oleObj>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ChangeArrowheads="1"/>
          </p:cNvSpPr>
          <p:nvPr>
            <p:ph type="title" idx="4294967295"/>
          </p:nvPr>
        </p:nvSpPr>
        <p:spPr/>
        <p:txBody>
          <a:bodyPr/>
          <a:lstStyle/>
          <a:p>
            <a:pPr eaLnBrk="1" hangingPunct="1"/>
            <a:r>
              <a:rPr lang="it-IT" smtClean="0"/>
              <a:t>GLI ASPETTI TECNICI DEL SERVIZIO</a:t>
            </a:r>
          </a:p>
        </p:txBody>
      </p:sp>
      <p:sp>
        <p:nvSpPr>
          <p:cNvPr id="601097" name="Text Box 9"/>
          <p:cNvSpPr txBox="1">
            <a:spLocks noChangeArrowheads="1"/>
          </p:cNvSpPr>
          <p:nvPr/>
        </p:nvSpPr>
        <p:spPr bwMode="auto">
          <a:xfrm rot="-5400000">
            <a:off x="-2630488" y="2727326"/>
            <a:ext cx="5946775" cy="64135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ASPETTI TECNICI DEL SERVIZIO</a:t>
            </a:r>
            <a:br>
              <a:rPr lang="it-IT" sz="1800" dirty="0">
                <a:solidFill>
                  <a:schemeClr val="bg1"/>
                </a:solidFill>
              </a:rPr>
            </a:br>
            <a:r>
              <a:rPr lang="it-IT" sz="1800" i="1" dirty="0">
                <a:solidFill>
                  <a:schemeClr val="bg1"/>
                </a:solidFill>
              </a:rPr>
              <a:t>Item indagati</a:t>
            </a:r>
            <a:endParaRPr lang="it-IT" sz="1800" i="1" dirty="0">
              <a:solidFill>
                <a:schemeClr val="bg1"/>
              </a:solidFill>
              <a:effectLst>
                <a:outerShdw blurRad="38100" dist="38100" dir="2700000" algn="tl">
                  <a:srgbClr val="C0C0C0"/>
                </a:outerShdw>
              </a:effectLst>
            </a:endParaRPr>
          </a:p>
        </p:txBody>
      </p:sp>
      <p:sp>
        <p:nvSpPr>
          <p:cNvPr id="6" name="Segnaposto numero diapositiva 5"/>
          <p:cNvSpPr>
            <a:spLocks noGrp="1"/>
          </p:cNvSpPr>
          <p:nvPr>
            <p:ph type="sldNum" sz="quarter" idx="10"/>
          </p:nvPr>
        </p:nvSpPr>
        <p:spPr/>
        <p:txBody>
          <a:bodyPr/>
          <a:lstStyle/>
          <a:p>
            <a:pPr>
              <a:defRPr/>
            </a:pPr>
            <a:fld id="{27824D84-1C80-47DC-95CE-69F9C66825E7}" type="slidenum">
              <a:rPr lang="it-IT" smtClean="0"/>
              <a:pPr>
                <a:defRPr/>
              </a:pPr>
              <a:t>26</a:t>
            </a:fld>
            <a:endParaRPr lang="it-IT" dirty="0"/>
          </a:p>
        </p:txBody>
      </p:sp>
      <p:sp>
        <p:nvSpPr>
          <p:cNvPr id="199684" name="Rectangle 7"/>
          <p:cNvSpPr>
            <a:spLocks noChangeArrowheads="1"/>
          </p:cNvSpPr>
          <p:nvPr/>
        </p:nvSpPr>
        <p:spPr bwMode="auto">
          <a:xfrm>
            <a:off x="1547813" y="2492375"/>
            <a:ext cx="6696075" cy="1584325"/>
          </a:xfrm>
          <a:prstGeom prst="rect">
            <a:avLst/>
          </a:prstGeom>
          <a:noFill/>
          <a:ln w="31750" algn="ctr">
            <a:solidFill>
              <a:srgbClr val="FF0000"/>
            </a:solidFill>
            <a:miter lim="800000"/>
            <a:headEnd/>
            <a:tailEnd/>
          </a:ln>
        </p:spPr>
        <p:txBody>
          <a:bodyPr lIns="90000" tIns="82800" rIns="90000" bIns="46800"/>
          <a:lstStyle/>
          <a:p>
            <a:pPr marL="355600" indent="-266700" algn="ctr" defTabSz="266700" eaLnBrk="0" fontAlgn="b" hangingPunct="0"/>
            <a:r>
              <a:rPr lang="it-IT" sz="1600" b="1">
                <a:solidFill>
                  <a:srgbClr val="FF3300"/>
                </a:solidFill>
                <a:latin typeface="Arial" charset="0"/>
              </a:rPr>
              <a:t>ASPETTI TECNICI DEL SERVIZIO</a:t>
            </a:r>
          </a:p>
          <a:p>
            <a:pPr marL="355600" indent="-266700" algn="ctr" defTabSz="266700" eaLnBrk="0" fontAlgn="b" hangingPunct="0"/>
            <a:endParaRPr lang="it-IT" sz="1200" b="1">
              <a:solidFill>
                <a:srgbClr val="CC3300"/>
              </a:solidFill>
              <a:latin typeface="Arial" charset="0"/>
            </a:endParaRPr>
          </a:p>
          <a:p>
            <a:pPr marL="355600" indent="-266700" algn="ctr" defTabSz="266700" eaLnBrk="0" fontAlgn="b" hangingPunct="0"/>
            <a:endParaRPr lang="it-IT" sz="1200" b="1">
              <a:solidFill>
                <a:srgbClr val="CC3300"/>
              </a:solidFill>
              <a:latin typeface="Arial" charset="0"/>
            </a:endParaRPr>
          </a:p>
          <a:p>
            <a:pPr marL="355600" indent="-266700" defTabSz="266700">
              <a:lnSpc>
                <a:spcPct val="140000"/>
              </a:lnSpc>
              <a:buClr>
                <a:schemeClr val="tx1"/>
              </a:buClr>
              <a:buSzPct val="100000"/>
              <a:buFont typeface="Wingdings" pitchFamily="2" charset="2"/>
              <a:buChar char="§"/>
            </a:pPr>
            <a:r>
              <a:rPr lang="it-IT">
                <a:solidFill>
                  <a:schemeClr val="tx1"/>
                </a:solidFill>
                <a:latin typeface="Arial" charset="0"/>
                <a:cs typeface="Arial" charset="0"/>
              </a:rPr>
              <a:t>La continuità del servizio, cioè l’assenza di interruzioni</a:t>
            </a:r>
          </a:p>
          <a:p>
            <a:pPr marL="355600" indent="-266700" defTabSz="266700">
              <a:lnSpc>
                <a:spcPct val="140000"/>
              </a:lnSpc>
              <a:buClr>
                <a:schemeClr val="tx1"/>
              </a:buClr>
              <a:buSzPct val="100000"/>
              <a:buFont typeface="Wingdings" pitchFamily="2" charset="2"/>
              <a:buChar char="§"/>
            </a:pPr>
            <a:r>
              <a:rPr lang="it-IT">
                <a:solidFill>
                  <a:schemeClr val="tx1"/>
                </a:solidFill>
                <a:latin typeface="Arial" charset="0"/>
                <a:cs typeface="Arial" charset="0"/>
              </a:rPr>
              <a:t>Il livello di pressione dell’acqua</a:t>
            </a:r>
          </a:p>
        </p:txBody>
      </p:sp>
      <p:sp>
        <p:nvSpPr>
          <p:cNvPr id="199685" name="Rectangle 4"/>
          <p:cNvSpPr>
            <a:spLocks noChangeArrowheads="1"/>
          </p:cNvSpPr>
          <p:nvPr/>
        </p:nvSpPr>
        <p:spPr bwMode="auto">
          <a:xfrm>
            <a:off x="4130675" y="1778000"/>
            <a:ext cx="1512888" cy="304800"/>
          </a:xfrm>
          <a:prstGeom prst="rect">
            <a:avLst/>
          </a:prstGeom>
          <a:noFill/>
          <a:ln w="12700" algn="ctr">
            <a:noFill/>
            <a:miter lim="800000"/>
            <a:headEnd/>
            <a:tailEnd/>
          </a:ln>
        </p:spPr>
        <p:txBody>
          <a:bodyPr wrap="none" lIns="90000" tIns="46800" rIns="90000" bIns="46800">
            <a:spAutoFit/>
          </a:bodyPr>
          <a:lstStyle/>
          <a:p>
            <a:pPr algn="ctr" defTabSz="449263">
              <a:buClr>
                <a:srgbClr val="000000"/>
              </a:buClr>
              <a:buSzPct val="100000"/>
              <a:buFont typeface="Times" pitchFamily="18" charset="0"/>
              <a:buNone/>
            </a:pPr>
            <a:r>
              <a:rPr lang="it-IT" b="1">
                <a:solidFill>
                  <a:schemeClr val="tx1"/>
                </a:solidFill>
                <a:latin typeface="Arial" charset="0"/>
              </a:rPr>
              <a:t>ITEM INDAGATI</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097"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ASPETTI TECNICI DEL SERVIZIO</a:t>
            </a:r>
            <a:br>
              <a:rPr lang="it-IT" sz="1800" dirty="0">
                <a:solidFill>
                  <a:schemeClr val="bg1"/>
                </a:solidFill>
              </a:rPr>
            </a:br>
            <a:r>
              <a:rPr lang="it-IT" sz="1800" i="1" dirty="0">
                <a:solidFill>
                  <a:schemeClr val="bg1"/>
                </a:solidFill>
              </a:rPr>
              <a:t>Soddisfazione sub-overall</a:t>
            </a:r>
            <a:endParaRPr lang="it-IT" sz="1800" i="1" dirty="0">
              <a:solidFill>
                <a:schemeClr val="bg1"/>
              </a:solidFill>
              <a:effectLst>
                <a:outerShdw blurRad="38100" dist="38100" dir="2700000" algn="tl">
                  <a:srgbClr val="C0C0C0"/>
                </a:outerShdw>
              </a:effectLst>
            </a:endParaRPr>
          </a:p>
        </p:txBody>
      </p:sp>
      <p:sp>
        <p:nvSpPr>
          <p:cNvPr id="200706"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IL GIUDIZIO SUGLI ASPETTI TECNICI DEL SERVIZIO</a:t>
            </a:r>
            <a:br>
              <a:rPr lang="it-IT" sz="2100">
                <a:solidFill>
                  <a:srgbClr val="3366CC"/>
                </a:solidFill>
                <a:cs typeface="Arial" charset="0"/>
              </a:rPr>
            </a:br>
            <a:r>
              <a:rPr lang="it-IT" sz="2100" i="1">
                <a:solidFill>
                  <a:srgbClr val="3366CC"/>
                </a:solidFill>
                <a:cs typeface="Arial" charset="0"/>
              </a:rPr>
              <a:t>TREND</a:t>
            </a:r>
          </a:p>
        </p:txBody>
      </p:sp>
      <p:graphicFrame>
        <p:nvGraphicFramePr>
          <p:cNvPr id="200707" name="Object 71"/>
          <p:cNvGraphicFramePr>
            <a:graphicFrameLocks noChangeAspect="1"/>
          </p:cNvGraphicFramePr>
          <p:nvPr/>
        </p:nvGraphicFramePr>
        <p:xfrm>
          <a:off x="620713" y="1570038"/>
          <a:ext cx="8483600" cy="4802187"/>
        </p:xfrm>
        <a:graphic>
          <a:graphicData uri="http://schemas.openxmlformats.org/presentationml/2006/ole">
            <p:oleObj spid="_x0000_s200707" r:id="rId3" imgW="8480271" imgH="4797968" progId="Excel.Chart.8">
              <p:embed/>
            </p:oleObj>
          </a:graphicData>
        </a:graphic>
      </p:graphicFrame>
      <p:sp>
        <p:nvSpPr>
          <p:cNvPr id="423949" name="Text Box 3"/>
          <p:cNvSpPr txBox="1">
            <a:spLocks noChangeArrowheads="1"/>
          </p:cNvSpPr>
          <p:nvPr/>
        </p:nvSpPr>
        <p:spPr bwMode="auto">
          <a:xfrm>
            <a:off x="755650" y="1000125"/>
            <a:ext cx="8137525" cy="620713"/>
          </a:xfrm>
          <a:prstGeom prst="rect">
            <a:avLst/>
          </a:prstGeom>
          <a:noFill/>
          <a:ln w="9525">
            <a:noFill/>
            <a:miter lim="800000"/>
            <a:headEnd/>
            <a:tailEnd/>
          </a:ln>
        </p:spPr>
        <p:txBody>
          <a:bodyPr lIns="169695" tIns="124443" rIns="169695" bIns="124443" anchor="ctr">
            <a:spAutoFit/>
          </a:bodyPr>
          <a:lstStyle/>
          <a:p>
            <a:pPr marL="266700" indent="-266700" defTabSz="957263">
              <a:buClr>
                <a:srgbClr val="000000"/>
              </a:buClr>
              <a:buSzPct val="100000"/>
              <a:buFontTx/>
              <a:buBlip>
                <a:blip r:embed="rId4"/>
              </a:buBlip>
              <a:defRPr/>
            </a:pPr>
            <a:r>
              <a:rPr lang="it-IT" sz="1200" dirty="0">
                <a:solidFill>
                  <a:schemeClr val="tx1"/>
                </a:solidFill>
                <a:latin typeface="+mn-lt"/>
                <a:cs typeface="Arial" pitchFamily="34" charset="0"/>
              </a:rPr>
              <a:t>Considerando complessivamente gli aspetti tecnici del servizio, negli ultimi 6 mesi, che voto dà ad Acquedotto del Fiora Spa, su una scala da 1 a 10 dove 1 esprime il minimo della qualità e 10 il massimo?</a:t>
            </a:r>
          </a:p>
        </p:txBody>
      </p:sp>
      <p:sp>
        <p:nvSpPr>
          <p:cNvPr id="200709" name="Rectangle 14"/>
          <p:cNvSpPr>
            <a:spLocks noChangeArrowheads="1"/>
          </p:cNvSpPr>
          <p:nvPr/>
        </p:nvSpPr>
        <p:spPr bwMode="auto">
          <a:xfrm>
            <a:off x="4122738" y="1811338"/>
            <a:ext cx="1655762" cy="249237"/>
          </a:xfrm>
          <a:prstGeom prst="rect">
            <a:avLst/>
          </a:prstGeom>
          <a:noFill/>
          <a:ln w="12700" algn="ctr">
            <a:solidFill>
              <a:srgbClr val="660066"/>
            </a:solidFill>
            <a:miter lim="800000"/>
            <a:headEnd/>
            <a:tailEnd/>
          </a:ln>
        </p:spPr>
        <p:txBody>
          <a:bodyPr wrap="none" lIns="90000" tIns="46800" rIns="90000" bIns="46800" anchor="ctr"/>
          <a:lstStyle/>
          <a:p>
            <a:pPr algn="ctr" defTabSz="449263">
              <a:buClr>
                <a:srgbClr val="000000"/>
              </a:buClr>
              <a:buSzPct val="100000"/>
              <a:buFont typeface="Times" pitchFamily="18" charset="0"/>
              <a:buNone/>
            </a:pPr>
            <a:r>
              <a:rPr lang="it-IT" sz="1200" b="1">
                <a:solidFill>
                  <a:srgbClr val="660066"/>
                </a:solidFill>
                <a:latin typeface="Arial" charset="0"/>
                <a:cs typeface="Arial" charset="0"/>
              </a:rPr>
              <a:t>VALORI MEDI</a:t>
            </a:r>
          </a:p>
        </p:txBody>
      </p:sp>
      <p:sp>
        <p:nvSpPr>
          <p:cNvPr id="9" name="Segnaposto numero diapositiva 8"/>
          <p:cNvSpPr>
            <a:spLocks noGrp="1"/>
          </p:cNvSpPr>
          <p:nvPr>
            <p:ph type="sldNum" sz="quarter" idx="10"/>
          </p:nvPr>
        </p:nvSpPr>
        <p:spPr/>
        <p:txBody>
          <a:bodyPr/>
          <a:lstStyle/>
          <a:p>
            <a:pPr>
              <a:defRPr/>
            </a:pPr>
            <a:fld id="{1C9185CD-F324-4C10-ACAD-CF258BBC95EA}" type="slidenum">
              <a:rPr lang="it-IT" smtClean="0"/>
              <a:pPr>
                <a:defRPr/>
              </a:pPr>
              <a:t>27</a:t>
            </a:fld>
            <a:endParaRPr lang="it-IT" dirty="0"/>
          </a:p>
        </p:txBody>
      </p:sp>
      <p:sp>
        <p:nvSpPr>
          <p:cNvPr id="200711" name="Text Box 10"/>
          <p:cNvSpPr txBox="1">
            <a:spLocks noChangeArrowheads="1"/>
          </p:cNvSpPr>
          <p:nvPr/>
        </p:nvSpPr>
        <p:spPr bwMode="auto">
          <a:xfrm>
            <a:off x="3635375" y="6237288"/>
            <a:ext cx="3168650" cy="371475"/>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pPr>
            <a:r>
              <a:rPr lang="it-IT" sz="900">
                <a:solidFill>
                  <a:schemeClr val="tx1"/>
                </a:solidFill>
                <a:latin typeface="Arial" charset="0"/>
              </a:rPr>
              <a:t>UNIVERSO: 229.490 UTENZE</a:t>
            </a:r>
          </a:p>
          <a:p>
            <a:pPr algn="ctr" defTabSz="449263">
              <a:buClr>
                <a:srgbClr val="000000"/>
              </a:buClr>
              <a:buSzPct val="100000"/>
              <a:buFont typeface="Times" pitchFamily="18" charset="0"/>
              <a:buNone/>
            </a:pPr>
            <a:r>
              <a:rPr lang="it-IT" sz="900">
                <a:solidFill>
                  <a:schemeClr val="tx1"/>
                </a:solidFill>
                <a:latin typeface="Arial" charset="0"/>
              </a:rPr>
              <a:t>BASE: TOTALE CAMPIONE</a:t>
            </a:r>
          </a:p>
        </p:txBody>
      </p:sp>
      <p:sp>
        <p:nvSpPr>
          <p:cNvPr id="200712" name="Ovale 10"/>
          <p:cNvSpPr>
            <a:spLocks noChangeArrowheads="1"/>
          </p:cNvSpPr>
          <p:nvPr/>
        </p:nvSpPr>
        <p:spPr bwMode="auto">
          <a:xfrm>
            <a:off x="8364538" y="3392488"/>
            <a:ext cx="684212" cy="504825"/>
          </a:xfrm>
          <a:prstGeom prst="ellipse">
            <a:avLst/>
          </a:prstGeom>
          <a:noFill/>
          <a:ln w="28575" algn="ctr">
            <a:solidFill>
              <a:srgbClr val="CC66FF"/>
            </a:solidFill>
            <a:round/>
            <a:headEnd/>
            <a:tailEnd/>
          </a:ln>
        </p:spPr>
        <p:txBody>
          <a:bodyPr lIns="90000" tIns="46800" rIns="90000" bIns="46800"/>
          <a:lstStyle/>
          <a:p>
            <a:pPr algn="ctr" defTabSz="449263">
              <a:buClr>
                <a:srgbClr val="000000"/>
              </a:buClr>
              <a:buSzPct val="100000"/>
              <a:buFont typeface="Times" pitchFamily="18" charset="0"/>
              <a:buNone/>
            </a:pPr>
            <a:endParaRPr lang="it-IT"/>
          </a:p>
        </p:txBody>
      </p:sp>
      <p:sp>
        <p:nvSpPr>
          <p:cNvPr id="200713" name="Triangolo isoscele 11"/>
          <p:cNvSpPr>
            <a:spLocks noChangeArrowheads="1"/>
          </p:cNvSpPr>
          <p:nvPr/>
        </p:nvSpPr>
        <p:spPr bwMode="auto">
          <a:xfrm flipV="1">
            <a:off x="8243888" y="3308350"/>
            <a:ext cx="215900" cy="144463"/>
          </a:xfrm>
          <a:prstGeom prst="triangle">
            <a:avLst>
              <a:gd name="adj" fmla="val 50000"/>
            </a:avLst>
          </a:prstGeom>
          <a:solidFill>
            <a:srgbClr val="FF0000"/>
          </a:solidFill>
          <a:ln w="12700" algn="ctr">
            <a:noFill/>
            <a:round/>
            <a:headEnd/>
            <a:tailEnd/>
          </a:ln>
        </p:spPr>
        <p:txBody>
          <a:bodyPr lIns="90000" tIns="46800" rIns="90000" bIns="46800"/>
          <a:lstStyle/>
          <a:p>
            <a:pPr algn="ctr" defTabSz="449263">
              <a:buClr>
                <a:srgbClr val="000000"/>
              </a:buClr>
              <a:buSzPct val="100000"/>
              <a:buFont typeface="Times" pitchFamily="18" charset="0"/>
              <a:buNone/>
            </a:pPr>
            <a:endParaRPr lang="it-IT"/>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097" name="Text Box 9"/>
          <p:cNvSpPr txBox="1">
            <a:spLocks noChangeArrowheads="1"/>
          </p:cNvSpPr>
          <p:nvPr/>
        </p:nvSpPr>
        <p:spPr bwMode="auto">
          <a:xfrm rot="-5400000">
            <a:off x="-2630488" y="2727326"/>
            <a:ext cx="5946775" cy="64135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ASPETTI TECNICI DEL SERVIZIO</a:t>
            </a:r>
            <a:br>
              <a:rPr lang="it-IT" sz="1800" dirty="0">
                <a:solidFill>
                  <a:schemeClr val="bg1"/>
                </a:solidFill>
              </a:rPr>
            </a:br>
            <a:r>
              <a:rPr lang="it-IT" sz="1800" i="1" dirty="0">
                <a:solidFill>
                  <a:schemeClr val="bg1"/>
                </a:solidFill>
              </a:rPr>
              <a:t>Soddisfazione sub-overall</a:t>
            </a:r>
            <a:endParaRPr lang="it-IT" sz="1800" i="1" dirty="0">
              <a:solidFill>
                <a:schemeClr val="bg1"/>
              </a:solidFill>
              <a:effectLst>
                <a:outerShdw blurRad="38100" dist="38100" dir="2700000" algn="tl">
                  <a:srgbClr val="C0C0C0"/>
                </a:outerShdw>
              </a:effectLst>
            </a:endParaRPr>
          </a:p>
        </p:txBody>
      </p:sp>
      <p:sp>
        <p:nvSpPr>
          <p:cNvPr id="201730"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IL GIUDIZIO SUGLI ASPETTI TECNICI DEL SERVIZIO</a:t>
            </a:r>
            <a:br>
              <a:rPr lang="it-IT" sz="2100">
                <a:solidFill>
                  <a:srgbClr val="3366CC"/>
                </a:solidFill>
                <a:cs typeface="Arial" charset="0"/>
              </a:rPr>
            </a:br>
            <a:r>
              <a:rPr lang="it-IT" sz="2100" i="1">
                <a:solidFill>
                  <a:srgbClr val="3366CC"/>
                </a:solidFill>
                <a:cs typeface="Arial" charset="0"/>
              </a:rPr>
              <a:t>TREND</a:t>
            </a:r>
          </a:p>
        </p:txBody>
      </p:sp>
      <p:sp>
        <p:nvSpPr>
          <p:cNvPr id="7" name="Segnaposto numero diapositiva 6"/>
          <p:cNvSpPr>
            <a:spLocks noGrp="1"/>
          </p:cNvSpPr>
          <p:nvPr>
            <p:ph type="sldNum" sz="quarter" idx="10"/>
          </p:nvPr>
        </p:nvSpPr>
        <p:spPr/>
        <p:txBody>
          <a:bodyPr/>
          <a:lstStyle/>
          <a:p>
            <a:pPr>
              <a:defRPr/>
            </a:pPr>
            <a:fld id="{DE57F45B-D687-4F18-910F-4A1358EDF4A6}" type="slidenum">
              <a:rPr lang="it-IT" smtClean="0"/>
              <a:pPr>
                <a:defRPr/>
              </a:pPr>
              <a:t>28</a:t>
            </a:fld>
            <a:endParaRPr lang="it-IT" dirty="0"/>
          </a:p>
        </p:txBody>
      </p:sp>
      <p:sp>
        <p:nvSpPr>
          <p:cNvPr id="201732" name="Text Box 10"/>
          <p:cNvSpPr txBox="1">
            <a:spLocks noChangeArrowheads="1"/>
          </p:cNvSpPr>
          <p:nvPr/>
        </p:nvSpPr>
        <p:spPr bwMode="auto">
          <a:xfrm>
            <a:off x="3635375" y="6237288"/>
            <a:ext cx="3168650" cy="371475"/>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pPr>
            <a:r>
              <a:rPr lang="it-IT" sz="900">
                <a:solidFill>
                  <a:schemeClr val="tx1"/>
                </a:solidFill>
                <a:latin typeface="Arial" charset="0"/>
              </a:rPr>
              <a:t>UNIVERSO: 229.490 UTENZE</a:t>
            </a:r>
          </a:p>
          <a:p>
            <a:pPr algn="ctr" defTabSz="449263">
              <a:buClr>
                <a:srgbClr val="000000"/>
              </a:buClr>
              <a:buSzPct val="100000"/>
              <a:buFont typeface="Times" pitchFamily="18" charset="0"/>
              <a:buNone/>
            </a:pPr>
            <a:r>
              <a:rPr lang="it-IT" sz="900">
                <a:solidFill>
                  <a:schemeClr val="tx1"/>
                </a:solidFill>
                <a:latin typeface="Arial" charset="0"/>
              </a:rPr>
              <a:t>BASE: TOTALE CAMPIONE</a:t>
            </a:r>
          </a:p>
        </p:txBody>
      </p:sp>
      <p:sp>
        <p:nvSpPr>
          <p:cNvPr id="10" name="Text Box 3"/>
          <p:cNvSpPr txBox="1">
            <a:spLocks noChangeArrowheads="1"/>
          </p:cNvSpPr>
          <p:nvPr/>
        </p:nvSpPr>
        <p:spPr bwMode="auto">
          <a:xfrm>
            <a:off x="755650" y="1000125"/>
            <a:ext cx="8137525" cy="620713"/>
          </a:xfrm>
          <a:prstGeom prst="rect">
            <a:avLst/>
          </a:prstGeom>
          <a:noFill/>
          <a:ln w="9525">
            <a:noFill/>
            <a:miter lim="800000"/>
            <a:headEnd/>
            <a:tailEnd/>
          </a:ln>
        </p:spPr>
        <p:txBody>
          <a:bodyPr lIns="169695" tIns="124443" rIns="169695" bIns="124443" anchor="ctr">
            <a:spAutoFit/>
          </a:bodyPr>
          <a:lstStyle/>
          <a:p>
            <a:pPr marL="266700" indent="-266700" defTabSz="957263">
              <a:buClr>
                <a:srgbClr val="000000"/>
              </a:buClr>
              <a:buSzPct val="100000"/>
              <a:buFontTx/>
              <a:buBlip>
                <a:blip r:embed="rId2"/>
              </a:buBlip>
              <a:defRPr/>
            </a:pPr>
            <a:r>
              <a:rPr lang="it-IT" sz="1200" dirty="0">
                <a:solidFill>
                  <a:schemeClr val="tx1"/>
                </a:solidFill>
                <a:latin typeface="+mn-lt"/>
                <a:cs typeface="Arial" pitchFamily="34" charset="0"/>
              </a:rPr>
              <a:t>Considerando complessivamente gli aspetti tecnici del servizio, negli ultimi 6 mesi, che voto dà ad Acquedotto del Fiora Spa, su una scala da 1 a 10 dove 1 esprime il minimo della qualità e 10 il massimo?</a:t>
            </a:r>
          </a:p>
        </p:txBody>
      </p:sp>
      <p:graphicFrame>
        <p:nvGraphicFramePr>
          <p:cNvPr id="11" name="Group 107"/>
          <p:cNvGraphicFramePr>
            <a:graphicFrameLocks noGrp="1"/>
          </p:cNvGraphicFramePr>
          <p:nvPr/>
        </p:nvGraphicFramePr>
        <p:xfrm>
          <a:off x="1403350" y="1916113"/>
          <a:ext cx="6840538" cy="3668712"/>
        </p:xfrm>
        <a:graphic>
          <a:graphicData uri="http://schemas.openxmlformats.org/drawingml/2006/table">
            <a:tbl>
              <a:tblPr/>
              <a:tblGrid>
                <a:gridCol w="1140900"/>
                <a:gridCol w="929295"/>
                <a:gridCol w="929295"/>
                <a:gridCol w="840452"/>
                <a:gridCol w="750205"/>
                <a:gridCol w="750205"/>
                <a:gridCol w="750205"/>
                <a:gridCol w="750205"/>
              </a:tblGrid>
              <a:tr h="538163">
                <a:tc gridSpan="8">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dirty="0" smtClean="0">
                          <a:ln>
                            <a:noFill/>
                          </a:ln>
                          <a:solidFill>
                            <a:schemeClr val="tx1"/>
                          </a:solidFill>
                          <a:effectLst/>
                          <a:latin typeface="Arial" pitchFamily="34" charset="0"/>
                        </a:rPr>
                        <a:t>Totale universo utenze domestiche (229.490)</a:t>
                      </a:r>
                    </a:p>
                  </a:txBody>
                  <a:tcPr marL="90000" marR="90000" marT="46800" marB="46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DDDDD"/>
                    </a:solidFill>
                  </a:tcPr>
                </a:tc>
                <a:tc hMerge="1">
                  <a:txBody>
                    <a:bodyPr/>
                    <a:lstStyle/>
                    <a:p>
                      <a:endParaRPr lang="it-IT"/>
                    </a:p>
                  </a:txBody>
                  <a:tcPr/>
                </a:tc>
                <a:tc hMerge="1">
                  <a:txBody>
                    <a:bodyPr/>
                    <a:lstStyle/>
                    <a:p>
                      <a:endParaRPr lang="it-IT"/>
                    </a:p>
                  </a:txBody>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DDDDD"/>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DDDDD"/>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DDDDD"/>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DDDDD"/>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DDDDD"/>
                    </a:solidFill>
                  </a:tcPr>
                </a:tc>
              </a:tr>
              <a:tr h="5397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200" b="0"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 SEM.</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2011</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1° SEM.</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2012</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 SEM.</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2012</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1° SEM. 2013</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defRPr/>
                      </a:pPr>
                      <a:r>
                        <a:rPr kumimoji="0" lang="it-IT" sz="1200" b="0" i="0" u="none" strike="noStrike" cap="none" normalizeH="0" baseline="0" dirty="0" smtClean="0">
                          <a:ln>
                            <a:noFill/>
                          </a:ln>
                          <a:solidFill>
                            <a:schemeClr val="tx1"/>
                          </a:solidFill>
                          <a:effectLst/>
                          <a:latin typeface="Arial" pitchFamily="34" charset="0"/>
                        </a:rPr>
                        <a:t>2° SEM. 2013</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defRPr/>
                      </a:pPr>
                      <a:r>
                        <a:rPr kumimoji="0" lang="it-IT" sz="1200" b="0" i="0" u="none" strike="noStrike" cap="none" normalizeH="0" baseline="0" dirty="0" smtClean="0">
                          <a:ln>
                            <a:noFill/>
                          </a:ln>
                          <a:solidFill>
                            <a:schemeClr val="tx1"/>
                          </a:solidFill>
                          <a:effectLst/>
                          <a:latin typeface="Arial" pitchFamily="34" charset="0"/>
                        </a:rPr>
                        <a:t>1° SEM. 2014</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defRPr/>
                      </a:pPr>
                      <a:r>
                        <a:rPr kumimoji="0" lang="it-IT" sz="1200" b="1" i="0" u="none" strike="noStrike" cap="none" normalizeH="0" baseline="0" dirty="0" smtClean="0">
                          <a:ln>
                            <a:noFill/>
                          </a:ln>
                          <a:solidFill>
                            <a:schemeClr val="tx1"/>
                          </a:solidFill>
                          <a:effectLst/>
                          <a:latin typeface="Arial" pitchFamily="34" charset="0"/>
                        </a:rPr>
                        <a:t>2° SEM. 2014</a:t>
                      </a:r>
                    </a:p>
                  </a:txBody>
                  <a:tcPr marL="90000" marR="90000" marT="46800" marB="46800" anchor="ctr" horzOverflow="overflow">
                    <a:lnL w="57150" cap="flat" cmpd="sng" algn="ctr">
                      <a:solidFill>
                        <a:schemeClr val="bg1"/>
                      </a:solidFill>
                      <a:prstDash val="solid"/>
                      <a:round/>
                      <a:headEnd type="none" w="med" len="med"/>
                      <a:tailEnd type="none" w="med" len="med"/>
                    </a:lnL>
                    <a:lnR>
                      <a:noFill/>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r>
              <a:tr h="5191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dirty="0" smtClean="0">
                          <a:ln>
                            <a:noFill/>
                          </a:ln>
                          <a:solidFill>
                            <a:schemeClr val="tx1"/>
                          </a:solidFill>
                          <a:effectLst/>
                          <a:latin typeface="Arial" pitchFamily="34" charset="0"/>
                        </a:rPr>
                        <a:t>Eccellenza</a:t>
                      </a:r>
                      <a:r>
                        <a:rPr kumimoji="0" lang="it-IT" sz="1200" b="0" i="0" u="none" strike="noStrike" cap="none" normalizeH="0" baseline="0" dirty="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dirty="0" smtClean="0">
                          <a:ln>
                            <a:noFill/>
                          </a:ln>
                          <a:solidFill>
                            <a:schemeClr val="tx1"/>
                          </a:solidFill>
                          <a:effectLst/>
                          <a:latin typeface="Arial" pitchFamily="34" charset="0"/>
                        </a:rPr>
                        <a:t>(voti 9 e 10)</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fontAlgn="ctr"/>
                      <a:r>
                        <a:rPr lang="it-IT" sz="1400" b="0" i="0" u="none" strike="noStrike" dirty="0" smtClean="0">
                          <a:latin typeface="Arial"/>
                        </a:rPr>
                        <a:t>28%</a:t>
                      </a:r>
                      <a:endParaRPr lang="it-IT" sz="1400" b="0" i="0" u="none" strike="noStrike" dirty="0">
                        <a:latin typeface="Arial"/>
                      </a:endParaRPr>
                    </a:p>
                  </a:txBody>
                  <a:tcPr marL="12700" marR="12700" marT="1270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fontAlgn="ctr"/>
                      <a:r>
                        <a:rPr lang="it-IT" sz="1400" b="0" i="0" u="none" strike="noStrike" dirty="0">
                          <a:latin typeface="Arial"/>
                        </a:rPr>
                        <a:t>15%</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rtl="0" fontAlgn="ctr"/>
                      <a:r>
                        <a:rPr lang="en-US" sz="1400" b="0" u="none" strike="noStrike" dirty="0">
                          <a:effectLst/>
                        </a:rPr>
                        <a:t>19%</a:t>
                      </a:r>
                      <a:endParaRPr lang="en-US" sz="1400" b="0"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rtl="0" fontAlgn="ctr"/>
                      <a:r>
                        <a:rPr lang="it-IT" sz="1400" b="0" i="0" u="none" strike="noStrike" dirty="0">
                          <a:solidFill>
                            <a:srgbClr val="000000"/>
                          </a:solidFill>
                          <a:effectLst/>
                          <a:latin typeface="Arial"/>
                        </a:rPr>
                        <a:t>24%</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rtl="0" fontAlgn="ctr"/>
                      <a:r>
                        <a:rPr lang="it-IT" sz="1400" b="0" i="0" u="none" strike="noStrike" dirty="0">
                          <a:solidFill>
                            <a:srgbClr val="000000"/>
                          </a:solidFill>
                          <a:effectLst/>
                          <a:latin typeface="Arial"/>
                        </a:rPr>
                        <a:t>14%</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rtl="0" fontAlgn="ctr"/>
                      <a:r>
                        <a:rPr lang="it-IT" sz="1200" b="0" i="0" u="none" strike="noStrike" dirty="0">
                          <a:solidFill>
                            <a:srgbClr val="000000"/>
                          </a:solidFill>
                          <a:latin typeface="Arial"/>
                        </a:rPr>
                        <a:t>21%</a:t>
                      </a:r>
                    </a:p>
                  </a:txBody>
                  <a:tcPr marL="0" marR="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rtl="0" fontAlgn="ctr"/>
                      <a:r>
                        <a:rPr lang="it-IT" sz="1200" b="1" i="0" u="none" strike="noStrike" dirty="0">
                          <a:solidFill>
                            <a:srgbClr val="000000"/>
                          </a:solidFill>
                          <a:effectLst/>
                          <a:latin typeface="Arial"/>
                        </a:rPr>
                        <a:t>16%</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dirty="0" smtClean="0">
                          <a:ln>
                            <a:noFill/>
                          </a:ln>
                          <a:solidFill>
                            <a:schemeClr val="tx1"/>
                          </a:solidFill>
                          <a:effectLst/>
                          <a:latin typeface="Arial" pitchFamily="34" charset="0"/>
                        </a:rPr>
                        <a:t>Bontà</a:t>
                      </a:r>
                      <a:r>
                        <a:rPr kumimoji="0" lang="it-IT" sz="1200" b="0" i="0" u="none" strike="noStrike" cap="none" normalizeH="0" baseline="0" dirty="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dirty="0" smtClean="0">
                          <a:ln>
                            <a:noFill/>
                          </a:ln>
                          <a:solidFill>
                            <a:schemeClr val="tx1"/>
                          </a:solidFill>
                          <a:effectLst/>
                          <a:latin typeface="Arial" pitchFamily="34" charset="0"/>
                        </a:rPr>
                        <a:t>(Voto 8)</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fontAlgn="ctr"/>
                      <a:r>
                        <a:rPr lang="it-IT" sz="1400" b="0" i="0" u="none" strike="noStrike" dirty="0" smtClean="0">
                          <a:latin typeface="Arial"/>
                        </a:rPr>
                        <a:t>35%</a:t>
                      </a:r>
                      <a:endParaRPr lang="it-IT" sz="1400" b="0" i="0" u="none" strike="noStrike" dirty="0">
                        <a:latin typeface="Arial"/>
                      </a:endParaRPr>
                    </a:p>
                  </a:txBody>
                  <a:tcPr marL="12700" marR="12700" marT="1270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fontAlgn="ctr"/>
                      <a:r>
                        <a:rPr lang="it-IT" sz="1400" b="0" i="0" u="none" strike="noStrike" dirty="0">
                          <a:latin typeface="Arial"/>
                        </a:rPr>
                        <a:t>35%</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rtl="0" fontAlgn="ctr"/>
                      <a:r>
                        <a:rPr lang="en-US" sz="1400" b="0" u="none" strike="noStrike" dirty="0">
                          <a:effectLst/>
                        </a:rPr>
                        <a:t>34%</a:t>
                      </a:r>
                      <a:endParaRPr lang="en-US" sz="1400" b="0"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rtl="0" fontAlgn="ctr"/>
                      <a:r>
                        <a:rPr lang="it-IT" sz="1400" b="0" i="0" u="none" strike="noStrike" dirty="0">
                          <a:solidFill>
                            <a:srgbClr val="000000"/>
                          </a:solidFill>
                          <a:effectLst/>
                          <a:latin typeface="Arial"/>
                        </a:rPr>
                        <a:t>33%</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rtl="0" fontAlgn="ctr"/>
                      <a:r>
                        <a:rPr lang="it-IT" sz="1400" b="0" i="0" u="none" strike="noStrike" dirty="0">
                          <a:solidFill>
                            <a:srgbClr val="000000"/>
                          </a:solidFill>
                          <a:effectLst/>
                          <a:latin typeface="Arial"/>
                        </a:rPr>
                        <a:t>40%</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rtl="0" fontAlgn="ctr"/>
                      <a:r>
                        <a:rPr lang="it-IT" sz="1200" b="0" i="0" u="none" strike="noStrike" dirty="0">
                          <a:solidFill>
                            <a:srgbClr val="000000"/>
                          </a:solidFill>
                          <a:latin typeface="Arial"/>
                        </a:rPr>
                        <a:t>36%</a:t>
                      </a:r>
                    </a:p>
                  </a:txBody>
                  <a:tcPr marL="0" marR="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rtl="0" fontAlgn="ctr"/>
                      <a:r>
                        <a:rPr lang="it-IT" sz="1200" b="1" i="0" u="none" strike="noStrike" dirty="0">
                          <a:solidFill>
                            <a:srgbClr val="000000"/>
                          </a:solidFill>
                          <a:effectLst/>
                          <a:latin typeface="Arial"/>
                        </a:rPr>
                        <a:t>38%</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dirty="0" smtClean="0">
                          <a:ln>
                            <a:noFill/>
                          </a:ln>
                          <a:solidFill>
                            <a:schemeClr val="tx1"/>
                          </a:solidFill>
                          <a:effectLst/>
                          <a:latin typeface="Arial" pitchFamily="34" charset="0"/>
                        </a:rPr>
                        <a:t>Sufficienza</a:t>
                      </a:r>
                      <a:r>
                        <a:rPr kumimoji="0" lang="it-IT" sz="1200" b="0" i="0" u="none" strike="noStrike" cap="none" normalizeH="0" baseline="0" dirty="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dirty="0" smtClean="0">
                          <a:ln>
                            <a:noFill/>
                          </a:ln>
                          <a:solidFill>
                            <a:schemeClr val="tx1"/>
                          </a:solidFill>
                          <a:effectLst/>
                          <a:latin typeface="Arial" pitchFamily="34" charset="0"/>
                        </a:rPr>
                        <a:t>(Voti 6 e 7)</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fontAlgn="ctr"/>
                      <a:r>
                        <a:rPr lang="it-IT" sz="1400" b="0" i="0" u="none" strike="noStrike" dirty="0" smtClean="0">
                          <a:latin typeface="Arial"/>
                        </a:rPr>
                        <a:t>31%</a:t>
                      </a:r>
                      <a:endParaRPr lang="it-IT" sz="1400" b="0" i="0" u="none" strike="noStrike" dirty="0">
                        <a:latin typeface="Arial"/>
                      </a:endParaRPr>
                    </a:p>
                  </a:txBody>
                  <a:tcPr marL="12700" marR="12700" marT="1270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fontAlgn="ctr"/>
                      <a:r>
                        <a:rPr lang="it-IT" sz="1400" b="0" i="0" u="none" strike="noStrike" dirty="0">
                          <a:latin typeface="Arial"/>
                        </a:rPr>
                        <a:t>45%</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rtl="0" fontAlgn="ctr"/>
                      <a:r>
                        <a:rPr lang="en-US" sz="1400" b="0" u="none" strike="noStrike" dirty="0">
                          <a:effectLst/>
                        </a:rPr>
                        <a:t>39%</a:t>
                      </a:r>
                      <a:endParaRPr lang="en-US" sz="1400" b="0"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rtl="0" fontAlgn="ctr"/>
                      <a:r>
                        <a:rPr lang="it-IT" sz="1400" b="0" i="0" u="none" strike="noStrike" dirty="0">
                          <a:solidFill>
                            <a:srgbClr val="000000"/>
                          </a:solidFill>
                          <a:effectLst/>
                          <a:latin typeface="Arial"/>
                        </a:rPr>
                        <a:t>37%</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rtl="0" fontAlgn="ctr"/>
                      <a:r>
                        <a:rPr lang="it-IT" sz="1400" b="0" i="0" u="none" strike="noStrike" dirty="0">
                          <a:solidFill>
                            <a:srgbClr val="000000"/>
                          </a:solidFill>
                          <a:effectLst/>
                          <a:latin typeface="Arial"/>
                        </a:rPr>
                        <a:t>39%</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rtl="0" fontAlgn="ctr"/>
                      <a:r>
                        <a:rPr lang="it-IT" sz="1200" b="0" i="0" u="none" strike="noStrike" dirty="0">
                          <a:solidFill>
                            <a:srgbClr val="000000"/>
                          </a:solidFill>
                          <a:latin typeface="Arial"/>
                        </a:rPr>
                        <a:t>38%</a:t>
                      </a:r>
                    </a:p>
                  </a:txBody>
                  <a:tcPr marL="0" marR="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rtl="0" fontAlgn="ctr"/>
                      <a:r>
                        <a:rPr lang="it-IT" sz="1200" b="1" i="0" u="none" strike="noStrike" dirty="0">
                          <a:solidFill>
                            <a:srgbClr val="000000"/>
                          </a:solidFill>
                          <a:effectLst/>
                          <a:latin typeface="Arial"/>
                        </a:rPr>
                        <a:t>40%</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dirty="0" smtClean="0">
                          <a:ln>
                            <a:noFill/>
                          </a:ln>
                          <a:solidFill>
                            <a:schemeClr val="tx1"/>
                          </a:solidFill>
                          <a:effectLst/>
                          <a:latin typeface="Arial" pitchFamily="34" charset="0"/>
                        </a:rPr>
                        <a:t>Insufficienza</a:t>
                      </a:r>
                      <a:r>
                        <a:rPr kumimoji="0" lang="it-IT" sz="1200" b="0" i="0" u="none" strike="noStrike" cap="none" normalizeH="0" baseline="0" dirty="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dirty="0" smtClean="0">
                          <a:ln>
                            <a:noFill/>
                          </a:ln>
                          <a:solidFill>
                            <a:schemeClr val="tx1"/>
                          </a:solidFill>
                          <a:effectLst/>
                          <a:latin typeface="Arial" pitchFamily="34" charset="0"/>
                        </a:rPr>
                        <a:t>(Voti 1-5)</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fontAlgn="ctr"/>
                      <a:r>
                        <a:rPr lang="it-IT" sz="1400" b="0" i="0" u="none" strike="noStrike" dirty="0">
                          <a:latin typeface="Arial"/>
                        </a:rPr>
                        <a:t>6</a:t>
                      </a:r>
                      <a:r>
                        <a:rPr lang="it-IT" sz="1400" b="0" i="0" u="none" strike="noStrike" dirty="0" smtClean="0">
                          <a:latin typeface="Arial"/>
                        </a:rPr>
                        <a:t>%</a:t>
                      </a:r>
                      <a:endParaRPr lang="it-IT" sz="1400" b="0" i="0" u="none" strike="noStrike" dirty="0">
                        <a:latin typeface="Arial"/>
                      </a:endParaRPr>
                    </a:p>
                  </a:txBody>
                  <a:tcPr marL="12700" marR="12700" marT="1270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fontAlgn="ctr"/>
                      <a:r>
                        <a:rPr lang="it-IT" sz="1400" b="0" i="0" u="none" strike="noStrike" dirty="0">
                          <a:latin typeface="Arial"/>
                        </a:rPr>
                        <a:t>5%</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rtl="0" fontAlgn="ctr"/>
                      <a:r>
                        <a:rPr lang="en-US" sz="1400" b="0" u="none" strike="noStrike" dirty="0">
                          <a:effectLst/>
                        </a:rPr>
                        <a:t>8%</a:t>
                      </a:r>
                      <a:endParaRPr lang="en-US" sz="1400" b="0"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rtl="0" fontAlgn="ctr"/>
                      <a:r>
                        <a:rPr lang="it-IT" sz="1400" b="0" i="0" u="none" strike="noStrike" dirty="0">
                          <a:solidFill>
                            <a:srgbClr val="000000"/>
                          </a:solidFill>
                          <a:effectLst/>
                          <a:latin typeface="Arial"/>
                        </a:rPr>
                        <a:t>6%</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rtl="0" fontAlgn="ctr"/>
                      <a:r>
                        <a:rPr lang="it-IT" sz="1400" b="0" i="0" u="none" strike="noStrike" dirty="0">
                          <a:solidFill>
                            <a:srgbClr val="000000"/>
                          </a:solidFill>
                          <a:effectLst/>
                          <a:latin typeface="Arial"/>
                        </a:rPr>
                        <a:t>7%</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rtl="0" fontAlgn="ctr"/>
                      <a:r>
                        <a:rPr lang="it-IT" sz="1200" b="0" i="0" u="none" strike="noStrike" dirty="0">
                          <a:solidFill>
                            <a:srgbClr val="000000"/>
                          </a:solidFill>
                          <a:latin typeface="Arial"/>
                        </a:rPr>
                        <a:t>5%</a:t>
                      </a:r>
                    </a:p>
                  </a:txBody>
                  <a:tcPr marL="0" marR="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rtl="0" fontAlgn="ctr"/>
                      <a:r>
                        <a:rPr lang="it-IT" sz="1200" b="1" i="0" u="none" strike="noStrike" dirty="0">
                          <a:solidFill>
                            <a:srgbClr val="000000"/>
                          </a:solidFill>
                          <a:effectLst/>
                          <a:latin typeface="Arial"/>
                        </a:rPr>
                        <a:t>6%</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r>
              <a:tr h="5095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400" b="1" i="1" u="none" strike="noStrike" cap="none" normalizeH="0" baseline="0" dirty="0" smtClean="0">
                          <a:ln>
                            <a:noFill/>
                          </a:ln>
                          <a:solidFill>
                            <a:schemeClr val="tx1"/>
                          </a:solidFill>
                          <a:effectLst/>
                          <a:latin typeface="Arial" pitchFamily="34" charset="0"/>
                        </a:rPr>
                        <a:t>Media</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fontAlgn="ctr"/>
                      <a:r>
                        <a:rPr lang="it-IT" sz="1400" b="1" i="0" u="none" strike="noStrike" dirty="0" smtClean="0">
                          <a:latin typeface="Arial"/>
                        </a:rPr>
                        <a:t>7,8</a:t>
                      </a:r>
                      <a:endParaRPr lang="it-IT" sz="1400" b="1" i="0" u="none" strike="noStrike" dirty="0">
                        <a:latin typeface="Arial"/>
                      </a:endParaRPr>
                    </a:p>
                  </a:txBody>
                  <a:tcPr marL="12700" marR="12700" marT="1270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fontAlgn="ctr"/>
                      <a:r>
                        <a:rPr lang="it-IT" sz="1400" b="1" i="0" u="none" strike="noStrike" dirty="0">
                          <a:latin typeface="Arial"/>
                        </a:rPr>
                        <a:t>7,4</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ctr"/>
                      <a:r>
                        <a:rPr lang="en-US" sz="1400" b="1" u="none" strike="noStrike" dirty="0">
                          <a:effectLst/>
                        </a:rPr>
                        <a:t>7.5</a:t>
                      </a:r>
                      <a:endParaRPr lang="en-US" sz="1400" b="1"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ctr"/>
                      <a:r>
                        <a:rPr lang="it-IT" sz="1400" b="1" i="0" u="none" strike="noStrike" dirty="0">
                          <a:solidFill>
                            <a:srgbClr val="000000"/>
                          </a:solidFill>
                          <a:effectLst/>
                          <a:latin typeface="Arial"/>
                        </a:rPr>
                        <a:t>7,6</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ctr"/>
                      <a:r>
                        <a:rPr lang="it-IT" sz="1400" b="1" i="0" u="none" strike="noStrike" dirty="0" smtClean="0">
                          <a:solidFill>
                            <a:srgbClr val="000000"/>
                          </a:solidFill>
                          <a:effectLst/>
                          <a:latin typeface="Arial"/>
                        </a:rPr>
                        <a:t>7,4</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ctr"/>
                      <a:r>
                        <a:rPr lang="it-IT" sz="1400" b="1" i="0" u="none" strike="noStrike" dirty="0">
                          <a:solidFill>
                            <a:srgbClr val="000000"/>
                          </a:solidFill>
                          <a:latin typeface="Arial"/>
                        </a:rPr>
                        <a:t>7,6</a:t>
                      </a:r>
                    </a:p>
                  </a:txBody>
                  <a:tcPr marL="0" marR="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ctr"/>
                      <a:r>
                        <a:rPr lang="it-IT" sz="1400" b="1" i="0" u="none" strike="noStrike" dirty="0">
                          <a:solidFill>
                            <a:srgbClr val="000000"/>
                          </a:solidFill>
                          <a:effectLst/>
                          <a:latin typeface="Arial"/>
                        </a:rPr>
                        <a:t>7,5</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097" name="Text Box 9"/>
          <p:cNvSpPr txBox="1">
            <a:spLocks noChangeArrowheads="1"/>
          </p:cNvSpPr>
          <p:nvPr/>
        </p:nvSpPr>
        <p:spPr bwMode="auto">
          <a:xfrm rot="-5400000">
            <a:off x="-2630488" y="2727326"/>
            <a:ext cx="5946775" cy="64135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ASPETTI TECNICI DEL SERVIZIO</a:t>
            </a:r>
            <a:br>
              <a:rPr lang="it-IT" sz="1800" dirty="0">
                <a:solidFill>
                  <a:schemeClr val="bg1"/>
                </a:solidFill>
              </a:rPr>
            </a:br>
            <a:r>
              <a:rPr lang="it-IT" sz="1800" i="1" dirty="0">
                <a:solidFill>
                  <a:schemeClr val="bg1"/>
                </a:solidFill>
              </a:rPr>
              <a:t>Soddisfazione sub-overall</a:t>
            </a:r>
            <a:endParaRPr lang="it-IT" sz="1800" i="1" dirty="0">
              <a:solidFill>
                <a:schemeClr val="bg1"/>
              </a:solidFill>
              <a:effectLst>
                <a:outerShdw blurRad="38100" dist="38100" dir="2700000" algn="tl">
                  <a:srgbClr val="C0C0C0"/>
                </a:outerShdw>
              </a:effectLst>
            </a:endParaRPr>
          </a:p>
        </p:txBody>
      </p:sp>
      <p:sp>
        <p:nvSpPr>
          <p:cNvPr id="202754"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IL GIUDIZIO SUGLI ASPETTI TECNICI DEL SERVIZIO</a:t>
            </a:r>
            <a:br>
              <a:rPr lang="it-IT" sz="2100">
                <a:solidFill>
                  <a:srgbClr val="3366CC"/>
                </a:solidFill>
                <a:cs typeface="Arial" charset="0"/>
              </a:rPr>
            </a:br>
            <a:r>
              <a:rPr lang="it-IT" sz="2100" i="1">
                <a:solidFill>
                  <a:srgbClr val="3366CC"/>
                </a:solidFill>
                <a:cs typeface="Arial" charset="0"/>
              </a:rPr>
              <a:t>2° SEMESTRE 2014– PER ZONA</a:t>
            </a:r>
          </a:p>
        </p:txBody>
      </p:sp>
      <p:sp>
        <p:nvSpPr>
          <p:cNvPr id="7" name="Segnaposto numero diapositiva 6"/>
          <p:cNvSpPr>
            <a:spLocks noGrp="1"/>
          </p:cNvSpPr>
          <p:nvPr>
            <p:ph type="sldNum" sz="quarter" idx="10"/>
          </p:nvPr>
        </p:nvSpPr>
        <p:spPr/>
        <p:txBody>
          <a:bodyPr/>
          <a:lstStyle/>
          <a:p>
            <a:pPr>
              <a:defRPr/>
            </a:pPr>
            <a:fld id="{E8AE6C52-2489-44D5-B88B-47FDA3524476}" type="slidenum">
              <a:rPr lang="it-IT" smtClean="0"/>
              <a:pPr>
                <a:defRPr/>
              </a:pPr>
              <a:t>29</a:t>
            </a:fld>
            <a:endParaRPr lang="it-IT" dirty="0"/>
          </a:p>
        </p:txBody>
      </p:sp>
      <p:sp>
        <p:nvSpPr>
          <p:cNvPr id="202756" name="Text Box 10"/>
          <p:cNvSpPr txBox="1">
            <a:spLocks noChangeArrowheads="1"/>
          </p:cNvSpPr>
          <p:nvPr/>
        </p:nvSpPr>
        <p:spPr bwMode="auto">
          <a:xfrm>
            <a:off x="3635375" y="6237288"/>
            <a:ext cx="3168650" cy="371475"/>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pPr>
            <a:r>
              <a:rPr lang="it-IT" sz="900">
                <a:solidFill>
                  <a:schemeClr val="tx1"/>
                </a:solidFill>
                <a:latin typeface="Arial" charset="0"/>
              </a:rPr>
              <a:t>UNIVERSO: 229.490 UTENZE</a:t>
            </a:r>
          </a:p>
          <a:p>
            <a:pPr algn="ctr" defTabSz="449263">
              <a:buClr>
                <a:srgbClr val="000000"/>
              </a:buClr>
              <a:buSzPct val="100000"/>
              <a:buFont typeface="Times" pitchFamily="18" charset="0"/>
              <a:buNone/>
            </a:pPr>
            <a:r>
              <a:rPr lang="it-IT" sz="900">
                <a:solidFill>
                  <a:schemeClr val="tx1"/>
                </a:solidFill>
                <a:latin typeface="Arial" charset="0"/>
              </a:rPr>
              <a:t>BASE: TOTALE CAMPIONE</a:t>
            </a:r>
          </a:p>
        </p:txBody>
      </p:sp>
      <p:sp>
        <p:nvSpPr>
          <p:cNvPr id="10" name="Text Box 3"/>
          <p:cNvSpPr txBox="1">
            <a:spLocks noChangeArrowheads="1"/>
          </p:cNvSpPr>
          <p:nvPr/>
        </p:nvSpPr>
        <p:spPr bwMode="auto">
          <a:xfrm>
            <a:off x="755650" y="1000125"/>
            <a:ext cx="8137525" cy="620713"/>
          </a:xfrm>
          <a:prstGeom prst="rect">
            <a:avLst/>
          </a:prstGeom>
          <a:noFill/>
          <a:ln w="9525">
            <a:noFill/>
            <a:miter lim="800000"/>
            <a:headEnd/>
            <a:tailEnd/>
          </a:ln>
        </p:spPr>
        <p:txBody>
          <a:bodyPr lIns="169695" tIns="124443" rIns="169695" bIns="124443" anchor="ctr">
            <a:spAutoFit/>
          </a:bodyPr>
          <a:lstStyle/>
          <a:p>
            <a:pPr marL="266700" indent="-266700" defTabSz="957263">
              <a:buClr>
                <a:srgbClr val="000000"/>
              </a:buClr>
              <a:buSzPct val="100000"/>
              <a:buFontTx/>
              <a:buBlip>
                <a:blip r:embed="rId2"/>
              </a:buBlip>
              <a:defRPr/>
            </a:pPr>
            <a:r>
              <a:rPr lang="it-IT" sz="1200" dirty="0">
                <a:solidFill>
                  <a:schemeClr val="tx1"/>
                </a:solidFill>
                <a:latin typeface="+mn-lt"/>
                <a:cs typeface="Arial" pitchFamily="34" charset="0"/>
              </a:rPr>
              <a:t>Considerando complessivamente gli aspetti tecnici del servizio, negli ultimi 6 mesi, che voto dà ad Acquedotto del Fiora Spa, su una scala da 1 a 10 dove 1 esprime il minimo della qualità e 10 il massimo?</a:t>
            </a:r>
          </a:p>
        </p:txBody>
      </p:sp>
      <p:graphicFrame>
        <p:nvGraphicFramePr>
          <p:cNvPr id="11" name="Group 107"/>
          <p:cNvGraphicFramePr>
            <a:graphicFrameLocks noGrp="1"/>
          </p:cNvGraphicFramePr>
          <p:nvPr/>
        </p:nvGraphicFramePr>
        <p:xfrm>
          <a:off x="1500188" y="1920875"/>
          <a:ext cx="6961187" cy="3668713"/>
        </p:xfrm>
        <a:graphic>
          <a:graphicData uri="http://schemas.openxmlformats.org/drawingml/2006/table">
            <a:tbl>
              <a:tblPr/>
              <a:tblGrid>
                <a:gridCol w="1634797"/>
                <a:gridCol w="1331585"/>
                <a:gridCol w="1331585"/>
                <a:gridCol w="1331585"/>
                <a:gridCol w="1331585"/>
              </a:tblGrid>
              <a:tr h="538163">
                <a:tc grid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dirty="0" smtClean="0">
                          <a:ln>
                            <a:noFill/>
                          </a:ln>
                          <a:solidFill>
                            <a:schemeClr val="tx1"/>
                          </a:solidFill>
                          <a:effectLst/>
                          <a:latin typeface="Arial" pitchFamily="34" charset="0"/>
                        </a:rPr>
                        <a:t>Totale universo utenze domestiche (229.490)</a:t>
                      </a:r>
                    </a:p>
                  </a:txBody>
                  <a:tcPr marL="90000" marR="90000" marT="46800" marB="46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DDDDD"/>
                    </a:solidFill>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5397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200" b="0"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1" u="none" strike="noStrike" cap="none" normalizeH="0" baseline="0" dirty="0" smtClean="0">
                          <a:ln>
                            <a:noFill/>
                          </a:ln>
                          <a:solidFill>
                            <a:srgbClr val="000000"/>
                          </a:solidFill>
                          <a:effectLst/>
                          <a:latin typeface="Arial" pitchFamily="34" charset="0"/>
                        </a:rPr>
                        <a:t>TOTALE</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1" u="none" strike="noStrike" cap="none" normalizeH="0" baseline="0" dirty="0" smtClean="0">
                          <a:ln>
                            <a:noFill/>
                          </a:ln>
                          <a:solidFill>
                            <a:srgbClr val="000000"/>
                          </a:solidFill>
                          <a:effectLst/>
                          <a:latin typeface="Arial" pitchFamily="34" charset="0"/>
                        </a:rPr>
                        <a:t>CAMPIONE</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algn="ctr" fontAlgn="b"/>
                      <a:r>
                        <a:rPr kumimoji="0" lang="it-IT" sz="1000" b="0" i="1" u="none" strike="noStrike" kern="1200" cap="none" normalizeH="0" baseline="0" dirty="0" smtClean="0">
                          <a:ln>
                            <a:noFill/>
                          </a:ln>
                          <a:solidFill>
                            <a:srgbClr val="000000"/>
                          </a:solidFill>
                          <a:effectLst/>
                          <a:latin typeface="Arial" pitchFamily="34" charset="0"/>
                          <a:ea typeface="+mn-ea"/>
                          <a:cs typeface="+mn-cs"/>
                        </a:rPr>
                        <a:t>ZONA </a:t>
                      </a:r>
                    </a:p>
                    <a:p>
                      <a:pPr algn="ctr" fontAlgn="b"/>
                      <a:r>
                        <a:rPr kumimoji="0" lang="it-IT" sz="1000" b="0" i="1" u="none" strike="noStrike" kern="1200" cap="none" normalizeH="0" baseline="0" dirty="0" smtClean="0">
                          <a:ln>
                            <a:noFill/>
                          </a:ln>
                          <a:solidFill>
                            <a:srgbClr val="000000"/>
                          </a:solidFill>
                          <a:effectLst/>
                          <a:latin typeface="Arial" pitchFamily="34" charset="0"/>
                          <a:ea typeface="+mn-ea"/>
                          <a:cs typeface="+mn-cs"/>
                        </a:rPr>
                        <a:t>COSTA</a:t>
                      </a:r>
                    </a:p>
                  </a:txBody>
                  <a:tcPr marL="9525" marR="9525" marT="9525" marB="0" anchor="ctr">
                    <a:lnL w="57150" cap="flat" cmpd="sng" algn="ctr">
                      <a:solidFill>
                        <a:schemeClr val="bg1"/>
                      </a:solidFill>
                      <a:prstDash val="solid"/>
                      <a:round/>
                      <a:headEnd type="none" w="med" len="med"/>
                      <a:tailEnd type="none" w="med" len="med"/>
                    </a:lnL>
                    <a:lnR>
                      <a:noFill/>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algn="ctr" fontAlgn="b"/>
                      <a:r>
                        <a:rPr kumimoji="0" lang="it-IT" sz="1000" b="0" i="1" u="none" strike="noStrike" kern="1200" cap="none" normalizeH="0" baseline="0" dirty="0" smtClean="0">
                          <a:ln>
                            <a:noFill/>
                          </a:ln>
                          <a:solidFill>
                            <a:srgbClr val="000000"/>
                          </a:solidFill>
                          <a:effectLst/>
                          <a:latin typeface="Arial" pitchFamily="34" charset="0"/>
                          <a:ea typeface="+mn-ea"/>
                          <a:cs typeface="+mn-cs"/>
                        </a:rPr>
                        <a:t>ZONA  </a:t>
                      </a:r>
                    </a:p>
                    <a:p>
                      <a:pPr algn="ctr" fontAlgn="b"/>
                      <a:r>
                        <a:rPr kumimoji="0" lang="it-IT" sz="1000" b="0" i="1" u="none" strike="noStrike" kern="1200" cap="none" normalizeH="0" baseline="0" dirty="0" smtClean="0">
                          <a:ln>
                            <a:noFill/>
                          </a:ln>
                          <a:solidFill>
                            <a:srgbClr val="000000"/>
                          </a:solidFill>
                          <a:effectLst/>
                          <a:latin typeface="Arial" pitchFamily="34" charset="0"/>
                          <a:ea typeface="+mn-ea"/>
                          <a:cs typeface="+mn-cs"/>
                        </a:rPr>
                        <a:t>MONTAGNA</a:t>
                      </a:r>
                    </a:p>
                  </a:txBody>
                  <a:tcPr marL="9525" marR="9525" marT="9525" marB="0" anchor="ctr">
                    <a:lnL>
                      <a:noFill/>
                    </a:lnL>
                    <a:lnR>
                      <a:noFill/>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algn="ctr" fontAlgn="b"/>
                      <a:r>
                        <a:rPr kumimoji="0" lang="it-IT" sz="1000" b="0" i="1" u="none" strike="noStrike" kern="1200" cap="none" normalizeH="0" baseline="0" dirty="0" smtClean="0">
                          <a:ln>
                            <a:noFill/>
                          </a:ln>
                          <a:solidFill>
                            <a:srgbClr val="000000"/>
                          </a:solidFill>
                          <a:effectLst/>
                          <a:latin typeface="Arial" pitchFamily="34" charset="0"/>
                          <a:ea typeface="+mn-ea"/>
                          <a:cs typeface="+mn-cs"/>
                        </a:rPr>
                        <a:t>ZONA </a:t>
                      </a:r>
                    </a:p>
                    <a:p>
                      <a:pPr algn="ctr" fontAlgn="b"/>
                      <a:r>
                        <a:rPr kumimoji="0" lang="it-IT" sz="1000" b="0" i="1" u="none" strike="noStrike" kern="1200" cap="none" normalizeH="0" baseline="0" dirty="0" smtClean="0">
                          <a:ln>
                            <a:noFill/>
                          </a:ln>
                          <a:solidFill>
                            <a:srgbClr val="000000"/>
                          </a:solidFill>
                          <a:effectLst/>
                          <a:latin typeface="Arial" pitchFamily="34" charset="0"/>
                          <a:ea typeface="+mn-ea"/>
                          <a:cs typeface="+mn-cs"/>
                        </a:rPr>
                        <a:t>SENESE</a:t>
                      </a:r>
                    </a:p>
                  </a:txBody>
                  <a:tcPr marL="9525" marR="9525" marT="9525" marB="0" anchor="ctr">
                    <a:lnL>
                      <a:noFill/>
                    </a:lnL>
                    <a:lnR>
                      <a:noFill/>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r>
              <a:tr h="5191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dirty="0" smtClean="0">
                          <a:ln>
                            <a:noFill/>
                          </a:ln>
                          <a:solidFill>
                            <a:schemeClr val="tx1"/>
                          </a:solidFill>
                          <a:effectLst/>
                          <a:latin typeface="Arial" pitchFamily="34" charset="0"/>
                        </a:rPr>
                        <a:t>Eccellenza</a:t>
                      </a:r>
                      <a:r>
                        <a:rPr kumimoji="0" lang="it-IT" sz="1200" b="0" i="0" u="none" strike="noStrike" cap="none" normalizeH="0" baseline="0" dirty="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dirty="0" smtClean="0">
                          <a:ln>
                            <a:noFill/>
                          </a:ln>
                          <a:solidFill>
                            <a:schemeClr val="tx1"/>
                          </a:solidFill>
                          <a:effectLst/>
                          <a:latin typeface="Arial" pitchFamily="34" charset="0"/>
                        </a:rPr>
                        <a:t>(voti 9 e 10)</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rtl="0" fontAlgn="ctr"/>
                      <a:r>
                        <a:rPr lang="it-IT" sz="1400" b="1" i="0" u="none" strike="noStrike" dirty="0">
                          <a:solidFill>
                            <a:srgbClr val="000000"/>
                          </a:solidFill>
                          <a:effectLst/>
                          <a:latin typeface="Arial"/>
                        </a:rPr>
                        <a:t>16%</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rtl="0" fontAlgn="ctr"/>
                      <a:r>
                        <a:rPr lang="it-IT" sz="1400" b="0" i="0" u="none" strike="noStrike" dirty="0">
                          <a:solidFill>
                            <a:srgbClr val="000000"/>
                          </a:solidFill>
                          <a:effectLst/>
                          <a:latin typeface="Arial"/>
                        </a:rPr>
                        <a:t>14%</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rtl="0" fontAlgn="ctr"/>
                      <a:r>
                        <a:rPr lang="it-IT" sz="1400" b="0" i="0" u="none" strike="noStrike" dirty="0">
                          <a:solidFill>
                            <a:srgbClr val="000000"/>
                          </a:solidFill>
                          <a:effectLst/>
                          <a:latin typeface="Arial"/>
                        </a:rPr>
                        <a:t>16%</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rtl="0" fontAlgn="ctr"/>
                      <a:r>
                        <a:rPr lang="it-IT" sz="1400" b="0" i="0" u="none" strike="noStrike" dirty="0">
                          <a:solidFill>
                            <a:srgbClr val="000000"/>
                          </a:solidFill>
                          <a:effectLst/>
                          <a:latin typeface="Arial"/>
                        </a:rPr>
                        <a:t>19%</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dirty="0" smtClean="0">
                          <a:ln>
                            <a:noFill/>
                          </a:ln>
                          <a:solidFill>
                            <a:schemeClr val="tx1"/>
                          </a:solidFill>
                          <a:effectLst/>
                          <a:latin typeface="Arial" pitchFamily="34" charset="0"/>
                        </a:rPr>
                        <a:t>Bontà</a:t>
                      </a:r>
                      <a:r>
                        <a:rPr kumimoji="0" lang="it-IT" sz="1200" b="0" i="0" u="none" strike="noStrike" cap="none" normalizeH="0" baseline="0" dirty="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dirty="0" smtClean="0">
                          <a:ln>
                            <a:noFill/>
                          </a:ln>
                          <a:solidFill>
                            <a:schemeClr val="tx1"/>
                          </a:solidFill>
                          <a:effectLst/>
                          <a:latin typeface="Arial" pitchFamily="34" charset="0"/>
                        </a:rPr>
                        <a:t>(Voto 8)</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rtl="0" fontAlgn="ctr"/>
                      <a:r>
                        <a:rPr lang="it-IT" sz="1400" b="1" i="0" u="none" strike="noStrike" dirty="0">
                          <a:solidFill>
                            <a:srgbClr val="000000"/>
                          </a:solidFill>
                          <a:effectLst/>
                          <a:latin typeface="Arial"/>
                        </a:rPr>
                        <a:t>38%</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rtl="0" fontAlgn="ctr"/>
                      <a:r>
                        <a:rPr lang="it-IT" sz="1400" b="0" i="0" u="none" strike="noStrike" dirty="0">
                          <a:solidFill>
                            <a:srgbClr val="000000"/>
                          </a:solidFill>
                          <a:effectLst/>
                          <a:latin typeface="Arial"/>
                        </a:rPr>
                        <a:t>36%</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rtl="0" fontAlgn="ctr"/>
                      <a:r>
                        <a:rPr lang="it-IT" sz="1400" b="0" i="0" u="none" strike="noStrike" dirty="0">
                          <a:solidFill>
                            <a:srgbClr val="000000"/>
                          </a:solidFill>
                          <a:effectLst/>
                          <a:latin typeface="Arial"/>
                        </a:rPr>
                        <a:t>36%</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rtl="0" fontAlgn="ctr"/>
                      <a:r>
                        <a:rPr lang="it-IT" sz="1400" b="0" i="0" u="none" strike="noStrike" dirty="0">
                          <a:solidFill>
                            <a:srgbClr val="000000"/>
                          </a:solidFill>
                          <a:effectLst/>
                          <a:latin typeface="Arial"/>
                        </a:rPr>
                        <a:t>40%</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dirty="0" smtClean="0">
                          <a:ln>
                            <a:noFill/>
                          </a:ln>
                          <a:solidFill>
                            <a:schemeClr val="tx1"/>
                          </a:solidFill>
                          <a:effectLst/>
                          <a:latin typeface="Arial" pitchFamily="34" charset="0"/>
                        </a:rPr>
                        <a:t>Sufficienza</a:t>
                      </a:r>
                      <a:r>
                        <a:rPr kumimoji="0" lang="it-IT" sz="1200" b="0" i="0" u="none" strike="noStrike" cap="none" normalizeH="0" baseline="0" dirty="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dirty="0" smtClean="0">
                          <a:ln>
                            <a:noFill/>
                          </a:ln>
                          <a:solidFill>
                            <a:schemeClr val="tx1"/>
                          </a:solidFill>
                          <a:effectLst/>
                          <a:latin typeface="Arial" pitchFamily="34" charset="0"/>
                        </a:rPr>
                        <a:t>(Voti 6 e 7)</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rtl="0" fontAlgn="ctr"/>
                      <a:r>
                        <a:rPr lang="it-IT" sz="1400" b="1" i="0" u="none" strike="noStrike" dirty="0">
                          <a:solidFill>
                            <a:srgbClr val="000000"/>
                          </a:solidFill>
                          <a:effectLst/>
                          <a:latin typeface="Arial"/>
                        </a:rPr>
                        <a:t>40%</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rtl="0" fontAlgn="ctr"/>
                      <a:r>
                        <a:rPr lang="it-IT" sz="1400" b="0" i="0" u="none" strike="noStrike" dirty="0">
                          <a:solidFill>
                            <a:srgbClr val="000000"/>
                          </a:solidFill>
                          <a:effectLst/>
                          <a:latin typeface="Arial"/>
                        </a:rPr>
                        <a:t>40%</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rtl="0" fontAlgn="ctr"/>
                      <a:r>
                        <a:rPr lang="it-IT" sz="1400" b="0" i="0" u="none" strike="noStrike" dirty="0" smtClean="0">
                          <a:solidFill>
                            <a:srgbClr val="000000"/>
                          </a:solidFill>
                          <a:effectLst/>
                          <a:latin typeface="Arial"/>
                        </a:rPr>
                        <a:t>44%</a:t>
                      </a:r>
                      <a:endParaRPr lang="it-IT" sz="1400" b="0" i="0" u="none" strike="noStrike" dirty="0">
                        <a:solidFill>
                          <a:srgbClr val="000000"/>
                        </a:solidFill>
                        <a:effectLst/>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rtl="0" fontAlgn="ctr"/>
                      <a:r>
                        <a:rPr lang="it-IT" sz="1400" b="0" i="0" u="none" strike="noStrike" dirty="0">
                          <a:solidFill>
                            <a:srgbClr val="000000"/>
                          </a:solidFill>
                          <a:effectLst/>
                          <a:latin typeface="Arial"/>
                        </a:rPr>
                        <a:t>38%</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dirty="0" smtClean="0">
                          <a:ln>
                            <a:noFill/>
                          </a:ln>
                          <a:solidFill>
                            <a:schemeClr val="tx1"/>
                          </a:solidFill>
                          <a:effectLst/>
                          <a:latin typeface="Arial" pitchFamily="34" charset="0"/>
                        </a:rPr>
                        <a:t>Insufficienza</a:t>
                      </a:r>
                      <a:r>
                        <a:rPr kumimoji="0" lang="it-IT" sz="1200" b="0" i="0" u="none" strike="noStrike" cap="none" normalizeH="0" baseline="0" dirty="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dirty="0" smtClean="0">
                          <a:ln>
                            <a:noFill/>
                          </a:ln>
                          <a:solidFill>
                            <a:schemeClr val="tx1"/>
                          </a:solidFill>
                          <a:effectLst/>
                          <a:latin typeface="Arial" pitchFamily="34" charset="0"/>
                        </a:rPr>
                        <a:t>(Voti 1-5)</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rtl="0" fontAlgn="ctr"/>
                      <a:r>
                        <a:rPr lang="it-IT" sz="1400" b="1" i="0" u="none" strike="noStrike" dirty="0">
                          <a:solidFill>
                            <a:srgbClr val="000000"/>
                          </a:solidFill>
                          <a:effectLst/>
                          <a:latin typeface="Arial"/>
                        </a:rPr>
                        <a:t>6%</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rtl="0" fontAlgn="ctr"/>
                      <a:r>
                        <a:rPr lang="it-IT" sz="1400" b="0" i="0" u="none" strike="noStrike" dirty="0">
                          <a:solidFill>
                            <a:srgbClr val="000000"/>
                          </a:solidFill>
                          <a:effectLst/>
                          <a:latin typeface="Arial"/>
                        </a:rPr>
                        <a:t>10%</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rtl="0" fontAlgn="ctr"/>
                      <a:r>
                        <a:rPr lang="it-IT" sz="1400" b="0" i="0" u="none" strike="noStrike" dirty="0">
                          <a:solidFill>
                            <a:srgbClr val="000000"/>
                          </a:solidFill>
                          <a:effectLst/>
                          <a:latin typeface="Arial"/>
                        </a:rPr>
                        <a:t>4%</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rtl="0" fontAlgn="ctr"/>
                      <a:r>
                        <a:rPr lang="it-IT" sz="1400" b="0" i="0" u="none" strike="noStrike" dirty="0">
                          <a:solidFill>
                            <a:srgbClr val="000000"/>
                          </a:solidFill>
                          <a:effectLst/>
                          <a:latin typeface="Arial"/>
                        </a:rPr>
                        <a:t>3%</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r>
              <a:tr h="5095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400" b="1" i="1" u="none" strike="noStrike" cap="none" normalizeH="0" baseline="0" dirty="0" smtClean="0">
                          <a:ln>
                            <a:noFill/>
                          </a:ln>
                          <a:solidFill>
                            <a:schemeClr val="tx1"/>
                          </a:solidFill>
                          <a:effectLst/>
                          <a:latin typeface="Arial" pitchFamily="34" charset="0"/>
                        </a:rPr>
                        <a:t>Media</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ctr"/>
                      <a:r>
                        <a:rPr lang="it-IT" sz="1400" b="1" i="0" u="none" strike="noStrike" dirty="0">
                          <a:solidFill>
                            <a:srgbClr val="000000"/>
                          </a:solidFill>
                          <a:effectLst/>
                          <a:latin typeface="Arial"/>
                        </a:rPr>
                        <a:t>7,5</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ctr"/>
                      <a:r>
                        <a:rPr lang="it-IT" sz="1400" b="1" i="0" u="none" strike="noStrike" dirty="0">
                          <a:effectLst/>
                          <a:latin typeface="Arial"/>
                        </a:rPr>
                        <a:t>7,3</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ctr"/>
                      <a:r>
                        <a:rPr lang="it-IT" sz="1400" b="1" i="0" u="none" strike="noStrike" dirty="0">
                          <a:effectLst/>
                          <a:latin typeface="Arial"/>
                        </a:rPr>
                        <a:t>7,5</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ctr"/>
                      <a:r>
                        <a:rPr lang="it-IT" sz="1400" b="1" i="0" u="none" strike="noStrike" dirty="0">
                          <a:effectLst/>
                          <a:latin typeface="Arial"/>
                        </a:rPr>
                        <a:t>7,7</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idx="4294967295"/>
          </p:nvPr>
        </p:nvSpPr>
        <p:spPr/>
        <p:txBody>
          <a:bodyPr/>
          <a:lstStyle/>
          <a:p>
            <a:pPr eaLnBrk="1" hangingPunct="1"/>
            <a:r>
              <a:rPr lang="it-IT" sz="1900" smtClean="0"/>
              <a:t>IL PROCESSO DI CUSTOMER SATISFACTION NEL GRUPPO ACEA</a:t>
            </a:r>
          </a:p>
        </p:txBody>
      </p:sp>
      <p:sp>
        <p:nvSpPr>
          <p:cNvPr id="4" name="Segnaposto numero diapositiva 3"/>
          <p:cNvSpPr>
            <a:spLocks noGrp="1"/>
          </p:cNvSpPr>
          <p:nvPr>
            <p:ph type="sldNum" sz="quarter" idx="10"/>
          </p:nvPr>
        </p:nvSpPr>
        <p:spPr/>
        <p:txBody>
          <a:bodyPr/>
          <a:lstStyle/>
          <a:p>
            <a:pPr>
              <a:defRPr/>
            </a:pPr>
            <a:fld id="{06B8D725-7431-4C98-8A19-C907F1035B84}" type="slidenum">
              <a:rPr lang="it-IT" smtClean="0"/>
              <a:pPr>
                <a:defRPr/>
              </a:pPr>
              <a:t>3</a:t>
            </a:fld>
            <a:endParaRPr lang="it-IT"/>
          </a:p>
        </p:txBody>
      </p:sp>
      <p:sp>
        <p:nvSpPr>
          <p:cNvPr id="8" name="Rectangle 205"/>
          <p:cNvSpPr txBox="1">
            <a:spLocks noChangeArrowheads="1"/>
          </p:cNvSpPr>
          <p:nvPr/>
        </p:nvSpPr>
        <p:spPr bwMode="auto">
          <a:xfrm>
            <a:off x="899592" y="5085185"/>
            <a:ext cx="7931150" cy="1008112"/>
          </a:xfrm>
          <a:prstGeom prst="rect">
            <a:avLst/>
          </a:prstGeom>
          <a:solidFill>
            <a:schemeClr val="bg1"/>
          </a:solidFill>
          <a:ln w="9525">
            <a:noFill/>
            <a:miter lim="800000"/>
            <a:headEnd/>
            <a:tailEnd/>
          </a:ln>
        </p:spPr>
        <p:txBody>
          <a:bodyPr lIns="90000" tIns="46800" rIns="90000" bIns="46800"/>
          <a:lstStyle/>
          <a:p>
            <a:pPr algn="just">
              <a:spcBef>
                <a:spcPct val="20000"/>
              </a:spcBef>
              <a:buFont typeface="Arial" charset="0"/>
              <a:buNone/>
              <a:defRPr/>
            </a:pPr>
            <a:endParaRPr lang="it-IT" sz="1200" b="1" kern="0" dirty="0">
              <a:solidFill>
                <a:schemeClr val="tx1"/>
              </a:solidFill>
              <a:latin typeface="+mn-lt"/>
              <a:cs typeface="+mn-cs"/>
            </a:endParaRPr>
          </a:p>
          <a:p>
            <a:pPr algn="just">
              <a:spcBef>
                <a:spcPct val="20000"/>
              </a:spcBef>
              <a:buFont typeface="Arial" charset="0"/>
              <a:buNone/>
              <a:defRPr/>
            </a:pPr>
            <a:endParaRPr lang="it-IT" sz="1200" b="1" kern="0" dirty="0">
              <a:solidFill>
                <a:schemeClr val="tx1"/>
              </a:solidFill>
              <a:latin typeface="+mn-lt"/>
              <a:cs typeface="+mn-cs"/>
            </a:endParaRPr>
          </a:p>
          <a:p>
            <a:pPr algn="just">
              <a:spcBef>
                <a:spcPct val="20000"/>
              </a:spcBef>
              <a:buFont typeface="Arial" charset="0"/>
              <a:buNone/>
              <a:defRPr/>
            </a:pPr>
            <a:r>
              <a:rPr lang="it-IT" sz="1200" b="1" kern="0" dirty="0">
                <a:solidFill>
                  <a:schemeClr val="tx1"/>
                </a:solidFill>
                <a:latin typeface="+mn-lt"/>
                <a:cs typeface="+mn-cs"/>
              </a:rPr>
              <a:t>Affari </a:t>
            </a:r>
            <a:r>
              <a:rPr lang="it-IT" sz="1200" b="1" kern="0" dirty="0">
                <a:solidFill>
                  <a:schemeClr val="tx1"/>
                </a:solidFill>
                <a:latin typeface="+mn-lt"/>
                <a:cs typeface="+mn-cs"/>
              </a:rPr>
              <a:t>Istituzionali</a:t>
            </a:r>
            <a:endParaRPr lang="it-IT" sz="1200" b="1" strike="sngStrike" kern="0" dirty="0">
              <a:solidFill>
                <a:srgbClr val="FF0000"/>
              </a:solidFill>
              <a:latin typeface="+mn-lt"/>
              <a:cs typeface="+mn-cs"/>
            </a:endParaRPr>
          </a:p>
          <a:p>
            <a:pPr algn="just">
              <a:spcBef>
                <a:spcPct val="20000"/>
              </a:spcBef>
              <a:buFont typeface="Arial" charset="0"/>
              <a:buNone/>
              <a:defRPr/>
            </a:pPr>
            <a:r>
              <a:rPr lang="it-IT" sz="1200" kern="0" dirty="0">
                <a:solidFill>
                  <a:schemeClr val="tx1"/>
                </a:solidFill>
                <a:latin typeface="+mn-lt"/>
                <a:cs typeface="+mn-cs"/>
              </a:rPr>
              <a:t>Pietro </a:t>
            </a:r>
            <a:r>
              <a:rPr lang="it-IT" sz="1200" kern="0" dirty="0">
                <a:solidFill>
                  <a:schemeClr val="tx1"/>
                </a:solidFill>
                <a:latin typeface="+mn-lt"/>
                <a:cs typeface="+mn-cs"/>
              </a:rPr>
              <a:t>Giannotti, </a:t>
            </a:r>
            <a:r>
              <a:rPr lang="it-IT" sz="1200" kern="0" dirty="0">
                <a:solidFill>
                  <a:schemeClr val="tx1"/>
                </a:solidFill>
                <a:latin typeface="+mn-lt"/>
                <a:cs typeface="+mn-cs"/>
              </a:rPr>
              <a:t>Valentina </a:t>
            </a:r>
            <a:r>
              <a:rPr lang="it-IT" sz="1200" kern="0" dirty="0">
                <a:solidFill>
                  <a:schemeClr val="tx1"/>
                </a:solidFill>
                <a:latin typeface="+mn-lt"/>
                <a:cs typeface="+mn-cs"/>
              </a:rPr>
              <a:t>Muffatto</a:t>
            </a:r>
          </a:p>
        </p:txBody>
      </p:sp>
      <p:graphicFrame>
        <p:nvGraphicFramePr>
          <p:cNvPr id="9" name="Tabella 8"/>
          <p:cNvGraphicFramePr>
            <a:graphicFrameLocks noGrp="1"/>
          </p:cNvGraphicFramePr>
          <p:nvPr/>
        </p:nvGraphicFramePr>
        <p:xfrm>
          <a:off x="755578" y="3068960"/>
          <a:ext cx="8357642" cy="2489933"/>
        </p:xfrm>
        <a:graphic>
          <a:graphicData uri="http://schemas.openxmlformats.org/drawingml/2006/table">
            <a:tbl>
              <a:tblPr firstRow="1" bandRow="1">
                <a:effectLst>
                  <a:innerShdw blurRad="63500" dist="50800" dir="13500000">
                    <a:prstClr val="black">
                      <a:alpha val="50000"/>
                    </a:prstClr>
                  </a:innerShdw>
                </a:effectLst>
                <a:tableStyleId>{5C22544A-7EE6-4342-B048-85BDC9FD1C3A}</a:tableStyleId>
              </a:tblPr>
              <a:tblGrid>
                <a:gridCol w="1003163"/>
                <a:gridCol w="848831"/>
                <a:gridCol w="969675"/>
                <a:gridCol w="849443"/>
                <a:gridCol w="1015415"/>
                <a:gridCol w="937307"/>
                <a:gridCol w="937307"/>
                <a:gridCol w="624870"/>
                <a:gridCol w="624870"/>
                <a:gridCol w="546761"/>
              </a:tblGrid>
              <a:tr h="1019265">
                <a:tc gridSpan="3">
                  <a:txBody>
                    <a:bodyPr/>
                    <a:lstStyle/>
                    <a:p>
                      <a:pPr algn="ctr"/>
                      <a:r>
                        <a:rPr lang="it-IT" dirty="0" smtClean="0">
                          <a:solidFill>
                            <a:schemeClr val="tx1"/>
                          </a:solidFill>
                        </a:rPr>
                        <a:t>Servizio elettrico</a:t>
                      </a:r>
                      <a:endParaRPr lang="it-IT" dirty="0">
                        <a:solidFill>
                          <a:schemeClr val="tx1"/>
                        </a:solidFill>
                      </a:endParaRPr>
                    </a:p>
                  </a:txBody>
                  <a:tcPr anchor="ctr">
                    <a:solidFill>
                      <a:srgbClr val="FFFF00"/>
                    </a:solidFill>
                  </a:tcPr>
                </a:tc>
                <a:tc hMerge="1">
                  <a:txBody>
                    <a:bodyPr/>
                    <a:lstStyle/>
                    <a:p>
                      <a:endParaRPr lang="it-IT" sz="1000" dirty="0"/>
                    </a:p>
                  </a:txBody>
                  <a:tcPr/>
                </a:tc>
                <a:tc hMerge="1">
                  <a:txBody>
                    <a:bodyPr/>
                    <a:lstStyle/>
                    <a:p>
                      <a:endParaRPr lang="it-IT" sz="1000" dirty="0"/>
                    </a:p>
                  </a:txBody>
                  <a:tcPr/>
                </a:tc>
                <a:tc gridSpan="7">
                  <a:txBody>
                    <a:bodyPr/>
                    <a:lstStyle/>
                    <a:p>
                      <a:pPr algn="ctr"/>
                      <a:r>
                        <a:rPr lang="it-IT" dirty="0" smtClean="0">
                          <a:solidFill>
                            <a:schemeClr val="tx1"/>
                          </a:solidFill>
                        </a:rPr>
                        <a:t>Servizio</a:t>
                      </a:r>
                      <a:r>
                        <a:rPr lang="it-IT" baseline="0" dirty="0" smtClean="0">
                          <a:solidFill>
                            <a:schemeClr val="tx1"/>
                          </a:solidFill>
                        </a:rPr>
                        <a:t> idrico</a:t>
                      </a:r>
                      <a:endParaRPr lang="it-IT" dirty="0">
                        <a:solidFill>
                          <a:schemeClr val="tx1"/>
                        </a:solidFill>
                      </a:endParaRPr>
                    </a:p>
                  </a:txBody>
                  <a:tcPr anchor="ctr">
                    <a:solidFill>
                      <a:srgbClr val="00B0F0"/>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it-IT" sz="1000" dirty="0"/>
                    </a:p>
                  </a:txBody>
                  <a:tcPr/>
                </a:tc>
                <a:tc hMerge="1">
                  <a:txBody>
                    <a:bodyPr/>
                    <a:lstStyle/>
                    <a:p>
                      <a:endParaRPr lang="it-IT" sz="1000" dirty="0"/>
                    </a:p>
                  </a:txBody>
                  <a:tcPr/>
                </a:tc>
                <a:tc hMerge="1">
                  <a:txBody>
                    <a:bodyPr/>
                    <a:lstStyle/>
                    <a:p>
                      <a:endParaRPr lang="it-IT" dirty="0"/>
                    </a:p>
                  </a:txBody>
                  <a:tcPr/>
                </a:tc>
                <a:tc hMerge="1">
                  <a:txBody>
                    <a:bodyPr/>
                    <a:lstStyle/>
                    <a:p>
                      <a:endParaRPr lang="it-IT" dirty="0"/>
                    </a:p>
                  </a:txBody>
                  <a:tcPr/>
                </a:tc>
                <a:tc hMerge="1">
                  <a:txBody>
                    <a:bodyPr/>
                    <a:lstStyle/>
                    <a:p>
                      <a:endParaRPr lang="it-IT" dirty="0"/>
                    </a:p>
                  </a:txBody>
                  <a:tcPr/>
                </a:tc>
                <a:tc hMerge="1">
                  <a:txBody>
                    <a:bodyPr/>
                    <a:lstStyle/>
                    <a:p>
                      <a:endParaRPr lang="it-IT" dirty="0"/>
                    </a:p>
                  </a:txBody>
                  <a:tcPr/>
                </a:tc>
              </a:tr>
              <a:tr h="903219">
                <a:tc>
                  <a:txBody>
                    <a:bodyPr/>
                    <a:lstStyle/>
                    <a:p>
                      <a:pPr algn="ctr"/>
                      <a:r>
                        <a:rPr lang="it-IT" sz="800" dirty="0" smtClean="0"/>
                        <a:t>ACEA DISTRIBUZIONE</a:t>
                      </a:r>
                    </a:p>
                    <a:p>
                      <a:pPr algn="ctr"/>
                      <a:r>
                        <a:rPr lang="it-IT" sz="800" dirty="0" smtClean="0"/>
                        <a:t>(ROMA E FORMELLO)</a:t>
                      </a:r>
                      <a:endParaRPr lang="it-IT" sz="800" dirty="0"/>
                    </a:p>
                  </a:txBody>
                  <a:tcPr anchor="ctr">
                    <a:gradFill flip="none" rotWithShape="1">
                      <a:gsLst>
                        <a:gs pos="0">
                          <a:srgbClr val="FFCC00">
                            <a:tint val="66000"/>
                            <a:satMod val="160000"/>
                          </a:srgbClr>
                        </a:gs>
                        <a:gs pos="50000">
                          <a:srgbClr val="FFCC00">
                            <a:tint val="44500"/>
                            <a:satMod val="160000"/>
                          </a:srgbClr>
                        </a:gs>
                        <a:gs pos="100000">
                          <a:srgbClr val="FFCC00">
                            <a:tint val="23500"/>
                            <a:satMod val="160000"/>
                          </a:srgbClr>
                        </a:gs>
                      </a:gsLst>
                      <a:lin ang="0" scaled="1"/>
                      <a:tileRect/>
                    </a:gradFill>
                  </a:tcPr>
                </a:tc>
                <a:tc>
                  <a:txBody>
                    <a:bodyPr/>
                    <a:lstStyle/>
                    <a:p>
                      <a:pPr algn="ctr"/>
                      <a:r>
                        <a:rPr lang="it-IT" sz="800" dirty="0" smtClean="0"/>
                        <a:t>ACEA ENERGIA (MERCATO TUTELATO</a:t>
                      </a:r>
                      <a:r>
                        <a:rPr lang="it-IT" sz="800" smtClean="0"/>
                        <a:t>, MERCATO LIBERO E </a:t>
                      </a:r>
                      <a:r>
                        <a:rPr lang="it-IT" sz="800" dirty="0" smtClean="0"/>
                        <a:t>GAS)</a:t>
                      </a:r>
                      <a:endParaRPr lang="it-IT" sz="800" dirty="0"/>
                    </a:p>
                  </a:txBody>
                  <a:tcPr anchor="ctr">
                    <a:gradFill flip="none" rotWithShape="1">
                      <a:gsLst>
                        <a:gs pos="0">
                          <a:srgbClr val="FFCC00">
                            <a:tint val="66000"/>
                            <a:satMod val="160000"/>
                          </a:srgbClr>
                        </a:gs>
                        <a:gs pos="50000">
                          <a:srgbClr val="FFCC00">
                            <a:tint val="44500"/>
                            <a:satMod val="160000"/>
                          </a:srgbClr>
                        </a:gs>
                        <a:gs pos="100000">
                          <a:srgbClr val="FFCC00">
                            <a:tint val="23500"/>
                            <a:satMod val="160000"/>
                          </a:srgbClr>
                        </a:gs>
                      </a:gsLst>
                      <a:lin ang="0" scaled="1"/>
                      <a:tileRect/>
                    </a:gradFill>
                  </a:tcPr>
                </a:tc>
                <a:tc>
                  <a:txBody>
                    <a:bodyPr/>
                    <a:lstStyle/>
                    <a:p>
                      <a:pPr algn="ctr"/>
                      <a:r>
                        <a:rPr lang="it-IT" sz="800" dirty="0" smtClean="0"/>
                        <a:t>ILLUMINAZIONE PUBBLICA</a:t>
                      </a:r>
                      <a:r>
                        <a:rPr lang="it-IT" sz="800" baseline="0" dirty="0" smtClean="0"/>
                        <a:t> (ROMA)</a:t>
                      </a:r>
                      <a:endParaRPr lang="it-IT" sz="800" dirty="0"/>
                    </a:p>
                  </a:txBody>
                  <a:tcPr anchor="ctr">
                    <a:gradFill flip="none" rotWithShape="1">
                      <a:gsLst>
                        <a:gs pos="0">
                          <a:srgbClr val="FFCC00">
                            <a:tint val="66000"/>
                            <a:satMod val="160000"/>
                          </a:srgbClr>
                        </a:gs>
                        <a:gs pos="50000">
                          <a:srgbClr val="FFCC00">
                            <a:tint val="44500"/>
                            <a:satMod val="160000"/>
                          </a:srgbClr>
                        </a:gs>
                        <a:gs pos="100000">
                          <a:srgbClr val="FFCC00">
                            <a:tint val="23500"/>
                            <a:satMod val="160000"/>
                          </a:srgbClr>
                        </a:gs>
                      </a:gsLst>
                      <a:lin ang="0" scaled="1"/>
                      <a:tileRect/>
                    </a:gradFill>
                  </a:tcPr>
                </a:tc>
                <a:tc>
                  <a:txBody>
                    <a:bodyPr/>
                    <a:lstStyle/>
                    <a:p>
                      <a:pPr algn="ctr"/>
                      <a:r>
                        <a:rPr lang="it-IT" sz="800" dirty="0" smtClean="0"/>
                        <a:t>ACEA ATO 2 </a:t>
                      </a:r>
                    </a:p>
                    <a:p>
                      <a:pPr algn="ctr"/>
                      <a:r>
                        <a:rPr lang="it-IT" sz="800" dirty="0" smtClean="0"/>
                        <a:t>ROMA E FIUMICINO</a:t>
                      </a:r>
                      <a:endParaRPr lang="it-IT" sz="800" dirty="0"/>
                    </a:p>
                  </a:txBody>
                  <a:tcPr anchor="ctr">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0" scaled="1"/>
                      <a:tileRect/>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800" dirty="0" smtClean="0"/>
                        <a:t>ACEA ATO 2 PROVINCIA </a:t>
                      </a:r>
                      <a:r>
                        <a:rPr lang="it-IT" sz="800" dirty="0" err="1" smtClean="0"/>
                        <a:t>DI</a:t>
                      </a:r>
                      <a:r>
                        <a:rPr lang="it-IT" sz="800" baseline="0" dirty="0" smtClean="0"/>
                        <a:t> </a:t>
                      </a:r>
                      <a:r>
                        <a:rPr lang="it-IT" sz="800" dirty="0" smtClean="0"/>
                        <a:t>ROMA </a:t>
                      </a:r>
                      <a:endParaRPr lang="it-IT" sz="800" dirty="0"/>
                    </a:p>
                  </a:txBody>
                  <a:tcPr anchor="ctr">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0" scaled="1"/>
                      <a:tileRect/>
                    </a:gradFill>
                  </a:tcPr>
                </a:tc>
                <a:tc>
                  <a:txBody>
                    <a:bodyPr/>
                    <a:lstStyle/>
                    <a:p>
                      <a:pPr algn="ctr"/>
                      <a:r>
                        <a:rPr lang="it-IT" sz="800" baseline="0" dirty="0" smtClean="0"/>
                        <a:t>ACEA ATO 5 FROSINONE</a:t>
                      </a:r>
                      <a:endParaRPr lang="it-IT" sz="800" dirty="0"/>
                    </a:p>
                  </a:txBody>
                  <a:tcPr anchor="ctr">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0" scaled="1"/>
                      <a:tileRect/>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800" dirty="0" smtClean="0"/>
                        <a:t>ACQUEDOTTO</a:t>
                      </a:r>
                      <a:r>
                        <a:rPr lang="it-IT" sz="800" baseline="0" dirty="0" smtClean="0"/>
                        <a:t> DEL FIORA</a:t>
                      </a:r>
                      <a:endParaRPr lang="it-IT" sz="800" dirty="0" smtClean="0"/>
                    </a:p>
                    <a:p>
                      <a:pPr algn="ctr"/>
                      <a:endParaRPr lang="it-IT" sz="800" dirty="0"/>
                    </a:p>
                  </a:txBody>
                  <a:tcPr anchor="ctr">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0" scaled="1"/>
                      <a:tileRect/>
                    </a:gradFill>
                  </a:tcPr>
                </a:tc>
                <a:tc>
                  <a:txBody>
                    <a:bodyPr/>
                    <a:lstStyle/>
                    <a:p>
                      <a:pPr algn="ctr"/>
                      <a:r>
                        <a:rPr lang="it-IT" sz="800" dirty="0" smtClean="0"/>
                        <a:t>ACQUE </a:t>
                      </a:r>
                      <a:endParaRPr lang="it-IT" sz="800" dirty="0"/>
                    </a:p>
                  </a:txBody>
                  <a:tcPr anchor="ctr">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0" scaled="1"/>
                      <a:tileRect/>
                    </a:gradFill>
                  </a:tcPr>
                </a:tc>
                <a:tc>
                  <a:txBody>
                    <a:bodyPr/>
                    <a:lstStyle/>
                    <a:p>
                      <a:pPr algn="ctr"/>
                      <a:r>
                        <a:rPr lang="it-IT" sz="800" dirty="0" smtClean="0"/>
                        <a:t>UMBRA ACQUE</a:t>
                      </a:r>
                      <a:endParaRPr lang="it-IT" sz="800" dirty="0"/>
                    </a:p>
                  </a:txBody>
                  <a:tcPr anchor="ctr">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0" scaled="1"/>
                      <a:tileRect/>
                    </a:gradFill>
                  </a:tcPr>
                </a:tc>
                <a:tc>
                  <a:txBody>
                    <a:bodyPr/>
                    <a:lstStyle/>
                    <a:p>
                      <a:pPr algn="ctr"/>
                      <a:r>
                        <a:rPr lang="it-IT" sz="800" dirty="0" smtClean="0"/>
                        <a:t>GORI</a:t>
                      </a:r>
                      <a:endParaRPr lang="it-IT" sz="800" dirty="0"/>
                    </a:p>
                  </a:txBody>
                  <a:tcPr anchor="ctr">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0" scaled="1"/>
                      <a:tileRect/>
                    </a:gradFill>
                  </a:tcPr>
                </a:tc>
              </a:tr>
              <a:tr h="525788">
                <a:tc>
                  <a:txBody>
                    <a:bodyPr/>
                    <a:lstStyle/>
                    <a:p>
                      <a:endParaRPr lang="it-IT" dirty="0"/>
                    </a:p>
                  </a:txBody>
                  <a:tcPr/>
                </a:tc>
                <a:tc>
                  <a:txBody>
                    <a:bodyPr/>
                    <a:lstStyle/>
                    <a:p>
                      <a:endParaRPr lang="it-IT" dirty="0"/>
                    </a:p>
                  </a:txBody>
                  <a:tcPr/>
                </a:tc>
                <a:tc>
                  <a:txBody>
                    <a:bodyPr/>
                    <a:lstStyle/>
                    <a:p>
                      <a:endParaRPr lang="it-IT" dirty="0"/>
                    </a:p>
                  </a:txBody>
                  <a:tcPr/>
                </a:tc>
                <a:tc>
                  <a:txBody>
                    <a:bodyPr/>
                    <a:lstStyle/>
                    <a:p>
                      <a:endParaRPr lang="it-IT" dirty="0"/>
                    </a:p>
                  </a:txBody>
                  <a:tcPr/>
                </a:tc>
                <a:tc>
                  <a:txBody>
                    <a:bodyPr/>
                    <a:lstStyle/>
                    <a:p>
                      <a:endParaRPr lang="it-IT" dirty="0"/>
                    </a:p>
                  </a:txBody>
                  <a:tcPr/>
                </a:tc>
                <a:tc>
                  <a:txBody>
                    <a:bodyPr/>
                    <a:lstStyle/>
                    <a:p>
                      <a:endParaRPr lang="it-IT" dirty="0"/>
                    </a:p>
                  </a:txBody>
                  <a:tcPr/>
                </a:tc>
                <a:tc>
                  <a:txBody>
                    <a:bodyPr/>
                    <a:lstStyle/>
                    <a:p>
                      <a:endParaRPr lang="it-IT" dirty="0"/>
                    </a:p>
                  </a:txBody>
                  <a:tcPr/>
                </a:tc>
                <a:tc>
                  <a:txBody>
                    <a:bodyPr/>
                    <a:lstStyle/>
                    <a:p>
                      <a:endParaRPr lang="it-IT" dirty="0"/>
                    </a:p>
                  </a:txBody>
                  <a:tcPr/>
                </a:tc>
                <a:tc>
                  <a:txBody>
                    <a:bodyPr/>
                    <a:lstStyle/>
                    <a:p>
                      <a:endParaRPr lang="it-IT" dirty="0"/>
                    </a:p>
                  </a:txBody>
                  <a:tcPr/>
                </a:tc>
                <a:tc>
                  <a:txBody>
                    <a:bodyPr/>
                    <a:lstStyle/>
                    <a:p>
                      <a:endParaRPr lang="it-IT" dirty="0"/>
                    </a:p>
                  </a:txBody>
                  <a:tcPr/>
                </a:tc>
              </a:tr>
            </a:tbl>
          </a:graphicData>
        </a:graphic>
      </p:graphicFrame>
      <p:sp>
        <p:nvSpPr>
          <p:cNvPr id="10" name="Rectangle 205"/>
          <p:cNvSpPr txBox="1">
            <a:spLocks noChangeArrowheads="1"/>
          </p:cNvSpPr>
          <p:nvPr/>
        </p:nvSpPr>
        <p:spPr bwMode="auto">
          <a:xfrm>
            <a:off x="755650" y="549275"/>
            <a:ext cx="8074025" cy="2143125"/>
          </a:xfrm>
          <a:prstGeom prst="rect">
            <a:avLst/>
          </a:prstGeom>
          <a:solidFill>
            <a:schemeClr val="bg1"/>
          </a:solidFill>
          <a:ln w="9525">
            <a:noFill/>
            <a:miter lim="800000"/>
            <a:headEnd/>
            <a:tailEnd/>
          </a:ln>
        </p:spPr>
        <p:txBody>
          <a:bodyPr lIns="90000" tIns="46800" rIns="90000" bIns="46800"/>
          <a:lstStyle/>
          <a:p>
            <a:pPr algn="just">
              <a:spcBef>
                <a:spcPct val="20000"/>
              </a:spcBef>
              <a:buFont typeface="Arial" pitchFamily="34" charset="0"/>
              <a:buNone/>
              <a:defRPr/>
            </a:pPr>
            <a:r>
              <a:rPr lang="it-IT" kern="0" dirty="0">
                <a:solidFill>
                  <a:schemeClr val="tx1"/>
                </a:solidFill>
                <a:latin typeface="+mn-lt"/>
                <a:cs typeface="+mn-cs"/>
              </a:rPr>
              <a:t>Il Gruppo Acea è impegnato sin dal 1996 in un processo di ascolto dei propri clienti, attraverso rilevazioni periodiche di </a:t>
            </a:r>
            <a:r>
              <a:rPr lang="it-IT" kern="0" dirty="0" err="1">
                <a:solidFill>
                  <a:schemeClr val="tx1"/>
                </a:solidFill>
                <a:latin typeface="+mn-lt"/>
                <a:cs typeface="+mn-cs"/>
              </a:rPr>
              <a:t>customer</a:t>
            </a:r>
            <a:r>
              <a:rPr lang="it-IT" kern="0" dirty="0">
                <a:solidFill>
                  <a:schemeClr val="tx1"/>
                </a:solidFill>
                <a:latin typeface="+mn-lt"/>
                <a:cs typeface="+mn-cs"/>
              </a:rPr>
              <a:t> </a:t>
            </a:r>
            <a:r>
              <a:rPr lang="it-IT" kern="0" dirty="0" err="1">
                <a:solidFill>
                  <a:schemeClr val="tx1"/>
                </a:solidFill>
                <a:latin typeface="+mn-lt"/>
                <a:cs typeface="+mn-cs"/>
              </a:rPr>
              <a:t>satisfaction</a:t>
            </a:r>
            <a:r>
              <a:rPr lang="it-IT" kern="0" dirty="0">
                <a:solidFill>
                  <a:schemeClr val="tx1"/>
                </a:solidFill>
                <a:latin typeface="+mn-lt"/>
                <a:cs typeface="+mn-cs"/>
              </a:rPr>
              <a:t> volte a misurare il grado di soddisfazione della clientela rispetto ai servizi erogati e ai prodotti commerciali offerti dalle società del Gruppo.</a:t>
            </a:r>
          </a:p>
          <a:p>
            <a:pPr algn="just">
              <a:spcBef>
                <a:spcPct val="20000"/>
              </a:spcBef>
              <a:buFont typeface="Arial" pitchFamily="34" charset="0"/>
              <a:buNone/>
              <a:defRPr/>
            </a:pPr>
            <a:r>
              <a:rPr lang="it-IT" kern="0" dirty="0">
                <a:solidFill>
                  <a:schemeClr val="tx1"/>
                </a:solidFill>
                <a:latin typeface="+mn-lt"/>
                <a:cs typeface="+mn-cs"/>
              </a:rPr>
              <a:t>Coerentemente con l’ampliamento dei business, il Gruppo ha ritenuto opportuno estendere le rilevazioni alle società progressivamente acquisite.</a:t>
            </a:r>
          </a:p>
          <a:p>
            <a:pPr algn="just">
              <a:spcBef>
                <a:spcPct val="20000"/>
              </a:spcBef>
              <a:buFont typeface="Arial" pitchFamily="34" charset="0"/>
              <a:buNone/>
              <a:defRPr/>
            </a:pPr>
            <a:r>
              <a:rPr lang="it-IT" kern="0" dirty="0">
                <a:solidFill>
                  <a:schemeClr val="tx1"/>
                </a:solidFill>
                <a:latin typeface="+mn-lt"/>
                <a:cs typeface="+mn-cs"/>
              </a:rPr>
              <a:t>Nel corso del 2013 sono state effettuate due rilevazioni semestrali che hanno previsto la somministrazione telefonica da parte dell’Istituto Piepoli di questionari strutturati a un totale di </a:t>
            </a:r>
            <a:r>
              <a:rPr lang="it-IT" b="1" kern="0" dirty="0">
                <a:solidFill>
                  <a:schemeClr val="tx1"/>
                </a:solidFill>
                <a:latin typeface="+mn-lt"/>
                <a:cs typeface="+mn-cs"/>
              </a:rPr>
              <a:t>36.000 clienti</a:t>
            </a:r>
            <a:r>
              <a:rPr lang="it-IT" kern="0" dirty="0">
                <a:solidFill>
                  <a:schemeClr val="tx1"/>
                </a:solidFill>
                <a:latin typeface="+mn-lt"/>
                <a:cs typeface="+mn-cs"/>
              </a:rPr>
              <a:t>.</a:t>
            </a:r>
          </a:p>
          <a:p>
            <a:pPr algn="just">
              <a:spcBef>
                <a:spcPct val="20000"/>
              </a:spcBef>
              <a:buFont typeface="Arial" pitchFamily="34" charset="0"/>
              <a:buNone/>
              <a:defRPr/>
            </a:pPr>
            <a:r>
              <a:rPr lang="it-IT" kern="0" dirty="0">
                <a:solidFill>
                  <a:schemeClr val="tx1"/>
                </a:solidFill>
                <a:latin typeface="+mn-lt"/>
                <a:cs typeface="+mn-cs"/>
              </a:rPr>
              <a:t>Anche per il </a:t>
            </a:r>
            <a:r>
              <a:rPr lang="it-IT" b="1" kern="0" dirty="0">
                <a:solidFill>
                  <a:schemeClr val="tx1"/>
                </a:solidFill>
                <a:latin typeface="+mn-lt"/>
                <a:cs typeface="+mn-cs"/>
              </a:rPr>
              <a:t>2014 </a:t>
            </a:r>
            <a:r>
              <a:rPr lang="it-IT" kern="0" dirty="0">
                <a:solidFill>
                  <a:schemeClr val="tx1"/>
                </a:solidFill>
                <a:latin typeface="+mn-lt"/>
                <a:cs typeface="+mn-cs"/>
              </a:rPr>
              <a:t>sono previste due rilevazioni semestrali, una in primavera e una in autunno. In questo documento vengono presentati i risultati del </a:t>
            </a:r>
            <a:r>
              <a:rPr lang="it-IT" b="1" kern="0" dirty="0">
                <a:solidFill>
                  <a:schemeClr val="tx1"/>
                </a:solidFill>
                <a:latin typeface="+mn-lt"/>
                <a:cs typeface="+mn-cs"/>
              </a:rPr>
              <a:t>secondo semestre .</a:t>
            </a:r>
          </a:p>
          <a:p>
            <a:pPr algn="just">
              <a:spcBef>
                <a:spcPct val="20000"/>
              </a:spcBef>
              <a:buFont typeface="Arial" pitchFamily="34" charset="0"/>
              <a:buNone/>
              <a:defRPr/>
            </a:pPr>
            <a:endParaRPr lang="it-IT" kern="0" dirty="0">
              <a:solidFill>
                <a:schemeClr val="tx1"/>
              </a:solidFill>
              <a:latin typeface="+mn-lt"/>
              <a:cs typeface="+mn-cs"/>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I </a:t>
            </a:r>
            <a:r>
              <a:rPr lang="it-IT" sz="2100" i="1">
                <a:solidFill>
                  <a:srgbClr val="3366CC"/>
                </a:solidFill>
                <a:cs typeface="Arial" charset="0"/>
              </a:rPr>
              <a:t>CSI</a:t>
            </a:r>
            <a:r>
              <a:rPr lang="it-IT" sz="2100">
                <a:solidFill>
                  <a:srgbClr val="3366CC"/>
                </a:solidFill>
                <a:cs typeface="Arial" charset="0"/>
              </a:rPr>
              <a:t> PARZIALI DEGLI ASPETTI TECNICI DEL SERVIZIO</a:t>
            </a:r>
            <a:br>
              <a:rPr lang="it-IT" sz="2100">
                <a:solidFill>
                  <a:srgbClr val="3366CC"/>
                </a:solidFill>
                <a:cs typeface="Arial" charset="0"/>
              </a:rPr>
            </a:br>
            <a:r>
              <a:rPr lang="it-IT" sz="2100" i="1">
                <a:solidFill>
                  <a:srgbClr val="3366CC"/>
                </a:solidFill>
                <a:cs typeface="Arial" charset="0"/>
              </a:rPr>
              <a:t>2° SEMESTRE 2014</a:t>
            </a:r>
          </a:p>
        </p:txBody>
      </p:sp>
      <p:sp>
        <p:nvSpPr>
          <p:cNvPr id="601097" name="Text Box 9"/>
          <p:cNvSpPr txBox="1">
            <a:spLocks noChangeArrowheads="1"/>
          </p:cNvSpPr>
          <p:nvPr/>
        </p:nvSpPr>
        <p:spPr bwMode="auto">
          <a:xfrm rot="-5400000">
            <a:off x="-2617788" y="2697163"/>
            <a:ext cx="5946775" cy="64135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ASPETTI TECNICI DEL SERVIZIO</a:t>
            </a:r>
            <a:br>
              <a:rPr lang="it-IT" sz="1800" dirty="0">
                <a:solidFill>
                  <a:schemeClr val="bg1"/>
                </a:solidFill>
              </a:rPr>
            </a:br>
            <a:r>
              <a:rPr lang="it-IT" sz="1800" i="1" dirty="0">
                <a:solidFill>
                  <a:schemeClr val="bg1"/>
                </a:solidFill>
              </a:rPr>
              <a:t>CSI parziali</a:t>
            </a:r>
            <a:endParaRPr lang="it-IT" sz="1800" i="1" dirty="0">
              <a:solidFill>
                <a:schemeClr val="bg1"/>
              </a:solidFill>
              <a:effectLst>
                <a:outerShdw blurRad="38100" dist="38100" dir="2700000" algn="tl">
                  <a:srgbClr val="C0C0C0"/>
                </a:outerShdw>
              </a:effectLst>
            </a:endParaRPr>
          </a:p>
        </p:txBody>
      </p:sp>
      <p:sp>
        <p:nvSpPr>
          <p:cNvPr id="22" name="Segnaposto numero diapositiva 21"/>
          <p:cNvSpPr>
            <a:spLocks noGrp="1"/>
          </p:cNvSpPr>
          <p:nvPr>
            <p:ph type="sldNum" sz="quarter" idx="10"/>
          </p:nvPr>
        </p:nvSpPr>
        <p:spPr/>
        <p:txBody>
          <a:bodyPr/>
          <a:lstStyle/>
          <a:p>
            <a:pPr>
              <a:defRPr/>
            </a:pPr>
            <a:fld id="{43D8CA2C-0F9B-4F50-9BFC-C30B77A57C52}" type="slidenum">
              <a:rPr lang="it-IT" smtClean="0"/>
              <a:pPr>
                <a:defRPr/>
              </a:pPr>
              <a:t>30</a:t>
            </a:fld>
            <a:endParaRPr lang="it-IT" dirty="0"/>
          </a:p>
        </p:txBody>
      </p:sp>
      <p:grpSp>
        <p:nvGrpSpPr>
          <p:cNvPr id="203780" name="Group 3"/>
          <p:cNvGrpSpPr>
            <a:grpSpLocks/>
          </p:cNvGrpSpPr>
          <p:nvPr/>
        </p:nvGrpSpPr>
        <p:grpSpPr bwMode="auto">
          <a:xfrm>
            <a:off x="914400" y="1838325"/>
            <a:ext cx="7983538" cy="3621088"/>
            <a:chOff x="568" y="1146"/>
            <a:chExt cx="5029" cy="2281"/>
          </a:xfrm>
        </p:grpSpPr>
        <p:grpSp>
          <p:nvGrpSpPr>
            <p:cNvPr id="203782" name="Group 4"/>
            <p:cNvGrpSpPr>
              <a:grpSpLocks/>
            </p:cNvGrpSpPr>
            <p:nvPr/>
          </p:nvGrpSpPr>
          <p:grpSpPr bwMode="auto">
            <a:xfrm>
              <a:off x="568" y="1146"/>
              <a:ext cx="2349" cy="2281"/>
              <a:chOff x="568" y="1344"/>
              <a:chExt cx="2349" cy="2281"/>
            </a:xfrm>
          </p:grpSpPr>
          <p:graphicFrame>
            <p:nvGraphicFramePr>
              <p:cNvPr id="203789" name="Object 5"/>
              <p:cNvGraphicFramePr>
                <a:graphicFrameLocks noChangeAspect="1"/>
              </p:cNvGraphicFramePr>
              <p:nvPr/>
            </p:nvGraphicFramePr>
            <p:xfrm>
              <a:off x="536" y="1721"/>
              <a:ext cx="2368" cy="1936"/>
            </p:xfrm>
            <a:graphic>
              <a:graphicData uri="http://schemas.openxmlformats.org/presentationml/2006/ole">
                <p:oleObj spid="_x0000_s203789" r:id="rId3" imgW="3755461" imgH="3072650" progId="Excel.Chart.8">
                  <p:embed/>
                </p:oleObj>
              </a:graphicData>
            </a:graphic>
          </p:graphicFrame>
          <p:sp>
            <p:nvSpPr>
              <p:cNvPr id="31" name="Rettangolo 19"/>
              <p:cNvSpPr/>
              <p:nvPr/>
            </p:nvSpPr>
            <p:spPr bwMode="auto">
              <a:xfrm>
                <a:off x="585" y="1751"/>
                <a:ext cx="2332" cy="1851"/>
              </a:xfrm>
              <a:prstGeom prst="rect">
                <a:avLst/>
              </a:prstGeom>
              <a:noFill/>
              <a:ln w="28575" cap="flat" cmpd="sng" algn="ctr">
                <a:solidFill>
                  <a:schemeClr val="accent3">
                    <a:lumMod val="65000"/>
                  </a:schemeClr>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b="1" dirty="0">
                  <a:effectLst>
                    <a:outerShdw blurRad="38100" dist="38100" dir="2700000" algn="tl">
                      <a:srgbClr val="000000">
                        <a:alpha val="43137"/>
                      </a:srgbClr>
                    </a:outerShdw>
                  </a:effectLst>
                </a:endParaRPr>
              </a:p>
            </p:txBody>
          </p:sp>
          <p:sp>
            <p:nvSpPr>
              <p:cNvPr id="203791" name="Text Box 4"/>
              <p:cNvSpPr txBox="1">
                <a:spLocks noChangeAspect="1" noChangeArrowheads="1"/>
              </p:cNvSpPr>
              <p:nvPr/>
            </p:nvSpPr>
            <p:spPr bwMode="auto">
              <a:xfrm>
                <a:off x="630" y="1504"/>
                <a:ext cx="1769" cy="192"/>
              </a:xfrm>
              <a:prstGeom prst="rect">
                <a:avLst/>
              </a:prstGeom>
              <a:noFill/>
              <a:ln w="9525">
                <a:noFill/>
                <a:miter lim="800000"/>
                <a:headEnd/>
                <a:tailEnd/>
              </a:ln>
            </p:spPr>
            <p:txBody>
              <a:bodyPr anchor="ctr">
                <a:spAutoFit/>
              </a:bodyPr>
              <a:lstStyle/>
              <a:p>
                <a:pPr>
                  <a:spcBef>
                    <a:spcPct val="50000"/>
                  </a:spcBef>
                  <a:buClr>
                    <a:srgbClr val="000000"/>
                  </a:buClr>
                  <a:buSzPct val="100000"/>
                  <a:buFont typeface="Times" pitchFamily="18" charset="0"/>
                  <a:buNone/>
                </a:pPr>
                <a:r>
                  <a:rPr lang="it-IT" b="1">
                    <a:solidFill>
                      <a:schemeClr val="tx1"/>
                    </a:solidFill>
                    <a:latin typeface="Arial" charset="0"/>
                  </a:rPr>
                  <a:t>CSI - UTENTI SODDISFATTI</a:t>
                </a:r>
                <a:endParaRPr lang="it-IT" sz="1000" b="1">
                  <a:solidFill>
                    <a:schemeClr val="tx1"/>
                  </a:solidFill>
                  <a:latin typeface="Arial" charset="0"/>
                </a:endParaRPr>
              </a:p>
            </p:txBody>
          </p:sp>
          <p:sp>
            <p:nvSpPr>
              <p:cNvPr id="203792" name="Rectangle 8"/>
              <p:cNvSpPr>
                <a:spLocks noChangeArrowheads="1"/>
              </p:cNvSpPr>
              <p:nvPr/>
            </p:nvSpPr>
            <p:spPr bwMode="auto">
              <a:xfrm>
                <a:off x="2538" y="1603"/>
                <a:ext cx="204" cy="149"/>
              </a:xfrm>
              <a:prstGeom prst="rect">
                <a:avLst/>
              </a:prstGeom>
              <a:noFill/>
              <a:ln w="12700" algn="ctr">
                <a:noFill/>
                <a:miter lim="800000"/>
                <a:headEnd/>
                <a:tailEnd/>
              </a:ln>
            </p:spPr>
            <p:txBody>
              <a:bodyPr wrap="none" lIns="90000" tIns="46800" rIns="90000" bIns="46800" anchor="ctr"/>
              <a:lstStyle/>
              <a:p>
                <a:pPr algn="ctr" defTabSz="449263">
                  <a:buClr>
                    <a:srgbClr val="000000"/>
                  </a:buClr>
                  <a:buSzPct val="100000"/>
                  <a:buFont typeface="Times" pitchFamily="18" charset="0"/>
                  <a:buNone/>
                </a:pPr>
                <a:r>
                  <a:rPr lang="en-US" sz="700">
                    <a:solidFill>
                      <a:schemeClr val="tx1"/>
                    </a:solidFill>
                  </a:rPr>
                  <a:t>1 MIN</a:t>
                </a:r>
                <a:endParaRPr lang="it-IT" sz="700">
                  <a:solidFill>
                    <a:schemeClr val="tx1"/>
                  </a:solidFill>
                </a:endParaRPr>
              </a:p>
            </p:txBody>
          </p:sp>
          <p:sp>
            <p:nvSpPr>
              <p:cNvPr id="203793" name="Rectangle 9"/>
              <p:cNvSpPr>
                <a:spLocks noChangeArrowheads="1"/>
              </p:cNvSpPr>
              <p:nvPr/>
            </p:nvSpPr>
            <p:spPr bwMode="auto">
              <a:xfrm>
                <a:off x="2570" y="1344"/>
                <a:ext cx="204" cy="149"/>
              </a:xfrm>
              <a:prstGeom prst="rect">
                <a:avLst/>
              </a:prstGeom>
              <a:noFill/>
              <a:ln w="12700" algn="ctr">
                <a:noFill/>
                <a:miter lim="800000"/>
                <a:headEnd/>
                <a:tailEnd/>
              </a:ln>
            </p:spPr>
            <p:txBody>
              <a:bodyPr wrap="none" lIns="90000" tIns="46800" rIns="90000" bIns="46800" anchor="ctr"/>
              <a:lstStyle/>
              <a:p>
                <a:pPr algn="ctr" defTabSz="449263">
                  <a:buClr>
                    <a:srgbClr val="000000"/>
                  </a:buClr>
                  <a:buSzPct val="100000"/>
                  <a:buFont typeface="Times" pitchFamily="18" charset="0"/>
                  <a:buNone/>
                </a:pPr>
                <a:r>
                  <a:rPr lang="en-US" sz="700">
                    <a:solidFill>
                      <a:schemeClr val="tx1"/>
                    </a:solidFill>
                  </a:rPr>
                  <a:t>100 MAX</a:t>
                </a:r>
                <a:endParaRPr lang="it-IT" sz="700">
                  <a:solidFill>
                    <a:schemeClr val="tx1"/>
                  </a:solidFill>
                </a:endParaRPr>
              </a:p>
            </p:txBody>
          </p:sp>
          <p:sp>
            <p:nvSpPr>
              <p:cNvPr id="203794" name="AutoShape 10"/>
              <p:cNvSpPr>
                <a:spLocks noChangeArrowheads="1"/>
              </p:cNvSpPr>
              <p:nvPr/>
            </p:nvSpPr>
            <p:spPr bwMode="auto">
              <a:xfrm rot="10800000">
                <a:off x="2311" y="1450"/>
                <a:ext cx="204" cy="211"/>
              </a:xfrm>
              <a:prstGeom prst="rtTriangle">
                <a:avLst/>
              </a:prstGeom>
              <a:solidFill>
                <a:srgbClr val="006600"/>
              </a:solidFill>
              <a:ln w="12700" algn="ctr">
                <a:noFill/>
                <a:miter lim="800000"/>
                <a:headEnd/>
                <a:tailEnd/>
              </a:ln>
            </p:spPr>
            <p:txBody>
              <a:bodyPr wrap="none" lIns="90000" tIns="46800" rIns="90000" bIns="46800" anchor="ctr"/>
              <a:lstStyle/>
              <a:p>
                <a:pPr algn="ctr">
                  <a:buClr>
                    <a:srgbClr val="000000"/>
                  </a:buClr>
                  <a:buSzPct val="100000"/>
                  <a:buFont typeface="Times" pitchFamily="18" charset="0"/>
                  <a:buNone/>
                </a:pPr>
                <a:endParaRPr lang="it-IT"/>
              </a:p>
            </p:txBody>
          </p:sp>
        </p:grpSp>
        <p:grpSp>
          <p:nvGrpSpPr>
            <p:cNvPr id="203783" name="Group 11"/>
            <p:cNvGrpSpPr>
              <a:grpSpLocks/>
            </p:cNvGrpSpPr>
            <p:nvPr/>
          </p:nvGrpSpPr>
          <p:grpSpPr bwMode="auto">
            <a:xfrm>
              <a:off x="3190" y="1146"/>
              <a:ext cx="2407" cy="2258"/>
              <a:chOff x="3190" y="1344"/>
              <a:chExt cx="2407" cy="2258"/>
            </a:xfrm>
          </p:grpSpPr>
          <p:sp>
            <p:nvSpPr>
              <p:cNvPr id="25" name="Rettangolo 24"/>
              <p:cNvSpPr/>
              <p:nvPr/>
            </p:nvSpPr>
            <p:spPr bwMode="auto">
              <a:xfrm>
                <a:off x="3190" y="1751"/>
                <a:ext cx="2351" cy="1851"/>
              </a:xfrm>
              <a:prstGeom prst="rect">
                <a:avLst/>
              </a:prstGeom>
              <a:noFill/>
              <a:ln w="28575" cap="flat" cmpd="sng" algn="ctr">
                <a:solidFill>
                  <a:schemeClr val="accent3">
                    <a:lumMod val="65000"/>
                  </a:schemeClr>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b="1" dirty="0">
                  <a:effectLst>
                    <a:outerShdw blurRad="38100" dist="38100" dir="2700000" algn="tl">
                      <a:srgbClr val="000000">
                        <a:alpha val="43137"/>
                      </a:srgbClr>
                    </a:outerShdw>
                  </a:effectLst>
                </a:endParaRPr>
              </a:p>
            </p:txBody>
          </p:sp>
          <p:sp>
            <p:nvSpPr>
              <p:cNvPr id="203785" name="Text Box 4"/>
              <p:cNvSpPr txBox="1">
                <a:spLocks noChangeAspect="1" noChangeArrowheads="1"/>
              </p:cNvSpPr>
              <p:nvPr/>
            </p:nvSpPr>
            <p:spPr bwMode="auto">
              <a:xfrm>
                <a:off x="3243" y="1504"/>
                <a:ext cx="2177" cy="192"/>
              </a:xfrm>
              <a:prstGeom prst="rect">
                <a:avLst/>
              </a:prstGeom>
              <a:noFill/>
              <a:ln w="9525">
                <a:noFill/>
                <a:miter lim="800000"/>
                <a:headEnd/>
                <a:tailEnd/>
              </a:ln>
            </p:spPr>
            <p:txBody>
              <a:bodyPr anchor="ctr">
                <a:spAutoFit/>
              </a:bodyPr>
              <a:lstStyle/>
              <a:p>
                <a:pPr>
                  <a:spcBef>
                    <a:spcPct val="50000"/>
                  </a:spcBef>
                  <a:buClr>
                    <a:srgbClr val="000000"/>
                  </a:buClr>
                  <a:buSzPct val="100000"/>
                  <a:buFont typeface="Times" pitchFamily="18" charset="0"/>
                  <a:buNone/>
                </a:pPr>
                <a:r>
                  <a:rPr lang="it-IT" b="1">
                    <a:solidFill>
                      <a:schemeClr val="tx1"/>
                    </a:solidFill>
                    <a:latin typeface="Arial" charset="0"/>
                  </a:rPr>
                  <a:t>CSI – INTENSITÀ SODDISFAZIONE</a:t>
                </a:r>
                <a:endParaRPr lang="it-IT" sz="1000" b="1">
                  <a:solidFill>
                    <a:schemeClr val="tx1"/>
                  </a:solidFill>
                  <a:latin typeface="Arial" charset="0"/>
                </a:endParaRPr>
              </a:p>
            </p:txBody>
          </p:sp>
          <p:sp>
            <p:nvSpPr>
              <p:cNvPr id="203786" name="Rectangle 14"/>
              <p:cNvSpPr>
                <a:spLocks noChangeArrowheads="1"/>
              </p:cNvSpPr>
              <p:nvPr/>
            </p:nvSpPr>
            <p:spPr bwMode="auto">
              <a:xfrm>
                <a:off x="5377" y="1603"/>
                <a:ext cx="204" cy="149"/>
              </a:xfrm>
              <a:prstGeom prst="rect">
                <a:avLst/>
              </a:prstGeom>
              <a:noFill/>
              <a:ln w="12700" algn="ctr">
                <a:noFill/>
                <a:miter lim="800000"/>
                <a:headEnd/>
                <a:tailEnd/>
              </a:ln>
            </p:spPr>
            <p:txBody>
              <a:bodyPr wrap="none" lIns="90000" tIns="46800" rIns="90000" bIns="46800" anchor="ctr"/>
              <a:lstStyle/>
              <a:p>
                <a:pPr algn="ctr" defTabSz="449263">
                  <a:buClr>
                    <a:srgbClr val="000000"/>
                  </a:buClr>
                  <a:buSzPct val="100000"/>
                  <a:buFont typeface="Times" pitchFamily="18" charset="0"/>
                  <a:buNone/>
                </a:pPr>
                <a:r>
                  <a:rPr lang="en-US" sz="700">
                    <a:solidFill>
                      <a:schemeClr val="tx1"/>
                    </a:solidFill>
                  </a:rPr>
                  <a:t>1 MIN</a:t>
                </a:r>
                <a:endParaRPr lang="it-IT" sz="700">
                  <a:solidFill>
                    <a:schemeClr val="tx1"/>
                  </a:solidFill>
                </a:endParaRPr>
              </a:p>
            </p:txBody>
          </p:sp>
          <p:sp>
            <p:nvSpPr>
              <p:cNvPr id="203787" name="Rectangle 15"/>
              <p:cNvSpPr>
                <a:spLocks noChangeArrowheads="1"/>
              </p:cNvSpPr>
              <p:nvPr/>
            </p:nvSpPr>
            <p:spPr bwMode="auto">
              <a:xfrm>
                <a:off x="5393" y="1344"/>
                <a:ext cx="204" cy="149"/>
              </a:xfrm>
              <a:prstGeom prst="rect">
                <a:avLst/>
              </a:prstGeom>
              <a:noFill/>
              <a:ln w="12700" algn="ctr">
                <a:noFill/>
                <a:miter lim="800000"/>
                <a:headEnd/>
                <a:tailEnd/>
              </a:ln>
            </p:spPr>
            <p:txBody>
              <a:bodyPr wrap="none" lIns="90000" tIns="46800" rIns="90000" bIns="46800" anchor="ctr"/>
              <a:lstStyle/>
              <a:p>
                <a:pPr algn="ctr" defTabSz="449263">
                  <a:buClr>
                    <a:srgbClr val="000000"/>
                  </a:buClr>
                  <a:buSzPct val="100000"/>
                  <a:buFont typeface="Times" pitchFamily="18" charset="0"/>
                  <a:buNone/>
                </a:pPr>
                <a:r>
                  <a:rPr lang="en-US" sz="700">
                    <a:solidFill>
                      <a:schemeClr val="tx1"/>
                    </a:solidFill>
                  </a:rPr>
                  <a:t>10 MAX</a:t>
                </a:r>
                <a:endParaRPr lang="it-IT" sz="700">
                  <a:solidFill>
                    <a:schemeClr val="tx1"/>
                  </a:solidFill>
                </a:endParaRPr>
              </a:p>
            </p:txBody>
          </p:sp>
          <p:sp>
            <p:nvSpPr>
              <p:cNvPr id="203788" name="AutoShape 17"/>
              <p:cNvSpPr>
                <a:spLocks noChangeArrowheads="1"/>
              </p:cNvSpPr>
              <p:nvPr/>
            </p:nvSpPr>
            <p:spPr bwMode="auto">
              <a:xfrm rot="10800000">
                <a:off x="5149" y="1449"/>
                <a:ext cx="204" cy="211"/>
              </a:xfrm>
              <a:prstGeom prst="rtTriangle">
                <a:avLst/>
              </a:prstGeom>
              <a:solidFill>
                <a:srgbClr val="800080"/>
              </a:solidFill>
              <a:ln w="12700" algn="ctr">
                <a:noFill/>
                <a:miter lim="800000"/>
                <a:headEnd/>
                <a:tailEnd/>
              </a:ln>
            </p:spPr>
            <p:txBody>
              <a:bodyPr wrap="none" lIns="90000" tIns="46800" rIns="90000" bIns="46800" anchor="ctr"/>
              <a:lstStyle/>
              <a:p>
                <a:pPr algn="ctr">
                  <a:buClr>
                    <a:srgbClr val="000000"/>
                  </a:buClr>
                  <a:buSzPct val="100000"/>
                  <a:buFont typeface="Times" pitchFamily="18" charset="0"/>
                  <a:buNone/>
                </a:pPr>
                <a:endParaRPr lang="it-IT"/>
              </a:p>
            </p:txBody>
          </p:sp>
        </p:grpSp>
      </p:grpSp>
      <p:graphicFrame>
        <p:nvGraphicFramePr>
          <p:cNvPr id="203781" name="Object 3"/>
          <p:cNvGraphicFramePr>
            <a:graphicFrameLocks noChangeAspect="1"/>
          </p:cNvGraphicFramePr>
          <p:nvPr/>
        </p:nvGraphicFramePr>
        <p:xfrm>
          <a:off x="4995863" y="2435225"/>
          <a:ext cx="3863975" cy="3073400"/>
        </p:xfrm>
        <a:graphic>
          <a:graphicData uri="http://schemas.openxmlformats.org/presentationml/2006/ole">
            <p:oleObj spid="_x0000_s203781" r:id="rId4" imgW="3865199" imgH="3072650" progId="Excel.Chart.8">
              <p:embed/>
            </p:oleObj>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1" name="Rectangle 2"/>
          <p:cNvSpPr>
            <a:spLocks noChangeArrowheads="1"/>
          </p:cNvSpPr>
          <p:nvPr/>
        </p:nvSpPr>
        <p:spPr bwMode="auto">
          <a:xfrm>
            <a:off x="615950" y="0"/>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LA SODDISFAZIONE</a:t>
            </a:r>
            <a:br>
              <a:rPr lang="it-IT" sz="2100">
                <a:solidFill>
                  <a:srgbClr val="3366CC"/>
                </a:solidFill>
                <a:cs typeface="Arial" charset="0"/>
              </a:rPr>
            </a:br>
            <a:r>
              <a:rPr lang="it-IT" sz="2100" i="1">
                <a:solidFill>
                  <a:srgbClr val="3366CC"/>
                </a:solidFill>
                <a:cs typeface="Arial" charset="0"/>
              </a:rPr>
              <a:t> 2° SEMESTRE 2014</a:t>
            </a:r>
          </a:p>
        </p:txBody>
      </p:sp>
      <p:sp>
        <p:nvSpPr>
          <p:cNvPr id="601097" name="Text Box 9"/>
          <p:cNvSpPr txBox="1">
            <a:spLocks noChangeArrowheads="1"/>
          </p:cNvSpPr>
          <p:nvPr/>
        </p:nvSpPr>
        <p:spPr bwMode="auto">
          <a:xfrm rot="-5400000">
            <a:off x="-2617788" y="2693988"/>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ASPETTI TECNICI DEL SERVIZIO</a:t>
            </a:r>
            <a:br>
              <a:rPr lang="it-IT" sz="1800" dirty="0">
                <a:solidFill>
                  <a:schemeClr val="bg1"/>
                </a:solidFill>
              </a:rPr>
            </a:br>
            <a:r>
              <a:rPr lang="it-IT" sz="1800" i="1" dirty="0">
                <a:solidFill>
                  <a:schemeClr val="bg1"/>
                </a:solidFill>
              </a:rPr>
              <a:t>% utenti soddisfatti e voto medio</a:t>
            </a:r>
            <a:endParaRPr lang="it-IT" sz="1800" i="1" dirty="0">
              <a:solidFill>
                <a:schemeClr val="bg1"/>
              </a:solidFill>
              <a:effectLst>
                <a:outerShdw blurRad="38100" dist="38100" dir="2700000" algn="tl">
                  <a:srgbClr val="C0C0C0"/>
                </a:outerShdw>
              </a:effectLst>
            </a:endParaRPr>
          </a:p>
        </p:txBody>
      </p:sp>
      <p:sp>
        <p:nvSpPr>
          <p:cNvPr id="14" name="Segnaposto numero diapositiva 13"/>
          <p:cNvSpPr>
            <a:spLocks noGrp="1"/>
          </p:cNvSpPr>
          <p:nvPr>
            <p:ph type="sldNum" sz="quarter" idx="10"/>
          </p:nvPr>
        </p:nvSpPr>
        <p:spPr/>
        <p:txBody>
          <a:bodyPr/>
          <a:lstStyle/>
          <a:p>
            <a:pPr>
              <a:defRPr/>
            </a:pPr>
            <a:fld id="{54F7938A-D1CD-4629-81E8-2126F68DFCAE}" type="slidenum">
              <a:rPr lang="it-IT" smtClean="0"/>
              <a:pPr>
                <a:defRPr/>
              </a:pPr>
              <a:t>31</a:t>
            </a:fld>
            <a:endParaRPr lang="it-IT" dirty="0"/>
          </a:p>
        </p:txBody>
      </p:sp>
      <p:sp>
        <p:nvSpPr>
          <p:cNvPr id="204804" name="Text Box 10"/>
          <p:cNvSpPr txBox="1">
            <a:spLocks noChangeArrowheads="1"/>
          </p:cNvSpPr>
          <p:nvPr/>
        </p:nvSpPr>
        <p:spPr bwMode="auto">
          <a:xfrm>
            <a:off x="3635375" y="6237288"/>
            <a:ext cx="3168650" cy="371475"/>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pPr>
            <a:r>
              <a:rPr lang="it-IT" sz="900">
                <a:solidFill>
                  <a:schemeClr val="tx1"/>
                </a:solidFill>
                <a:latin typeface="Arial" charset="0"/>
              </a:rPr>
              <a:t>UNIVERSO: 229.490 UTENZE</a:t>
            </a:r>
          </a:p>
          <a:p>
            <a:pPr algn="ctr" defTabSz="449263">
              <a:buClr>
                <a:srgbClr val="000000"/>
              </a:buClr>
              <a:buSzPct val="100000"/>
              <a:buFont typeface="Times" pitchFamily="18" charset="0"/>
              <a:buNone/>
            </a:pPr>
            <a:r>
              <a:rPr lang="it-IT" sz="900">
                <a:solidFill>
                  <a:schemeClr val="tx1"/>
                </a:solidFill>
                <a:latin typeface="Arial" charset="0"/>
              </a:rPr>
              <a:t>BASE: TOTALE CAMPIONE</a:t>
            </a:r>
          </a:p>
        </p:txBody>
      </p:sp>
      <p:sp>
        <p:nvSpPr>
          <p:cNvPr id="204805" name="Text Box 4"/>
          <p:cNvSpPr txBox="1">
            <a:spLocks noChangeAspect="1" noChangeArrowheads="1"/>
          </p:cNvSpPr>
          <p:nvPr/>
        </p:nvSpPr>
        <p:spPr bwMode="auto">
          <a:xfrm>
            <a:off x="1403350" y="1052513"/>
            <a:ext cx="6264275" cy="246062"/>
          </a:xfrm>
          <a:prstGeom prst="rect">
            <a:avLst/>
          </a:prstGeom>
          <a:noFill/>
          <a:ln w="9525">
            <a:noFill/>
            <a:miter lim="800000"/>
            <a:headEnd/>
            <a:tailEnd/>
          </a:ln>
        </p:spPr>
        <p:txBody>
          <a:bodyPr>
            <a:spAutoFit/>
          </a:bodyPr>
          <a:lstStyle/>
          <a:p>
            <a:pPr algn="ctr">
              <a:spcBef>
                <a:spcPct val="50000"/>
              </a:spcBef>
              <a:buClr>
                <a:srgbClr val="000000"/>
              </a:buClr>
              <a:buSzPct val="100000"/>
              <a:buFont typeface="Times" pitchFamily="18" charset="0"/>
              <a:buNone/>
            </a:pPr>
            <a:r>
              <a:rPr lang="it-IT" sz="1000" b="1">
                <a:solidFill>
                  <a:schemeClr val="tx1"/>
                </a:solidFill>
                <a:latin typeface="Arial" charset="0"/>
              </a:rPr>
              <a:t>% CLIENTI SODDISFATTI  (voto da 6 a 10)</a:t>
            </a:r>
          </a:p>
        </p:txBody>
      </p:sp>
      <p:sp>
        <p:nvSpPr>
          <p:cNvPr id="204806" name="Text Box 4"/>
          <p:cNvSpPr txBox="1">
            <a:spLocks noChangeAspect="1" noChangeArrowheads="1"/>
          </p:cNvSpPr>
          <p:nvPr/>
        </p:nvSpPr>
        <p:spPr bwMode="auto">
          <a:xfrm>
            <a:off x="6802438" y="1622425"/>
            <a:ext cx="2017712" cy="438150"/>
          </a:xfrm>
          <a:prstGeom prst="rect">
            <a:avLst/>
          </a:prstGeom>
          <a:noFill/>
          <a:ln w="9525">
            <a:noFill/>
            <a:miter lim="800000"/>
            <a:headEnd/>
            <a:tailEnd/>
          </a:ln>
        </p:spPr>
        <p:txBody>
          <a:bodyPr>
            <a:spAutoFit/>
          </a:bodyPr>
          <a:lstStyle/>
          <a:p>
            <a:pPr algn="ctr">
              <a:spcBef>
                <a:spcPct val="50000"/>
              </a:spcBef>
              <a:buClr>
                <a:srgbClr val="000000"/>
              </a:buClr>
              <a:buSzPct val="100000"/>
              <a:buFont typeface="Times" pitchFamily="18" charset="0"/>
              <a:buNone/>
            </a:pPr>
            <a:r>
              <a:rPr lang="it-IT" sz="900" b="1">
                <a:solidFill>
                  <a:schemeClr val="tx1"/>
                </a:solidFill>
                <a:latin typeface="Arial" charset="0"/>
              </a:rPr>
              <a:t>VOTO MEDIO</a:t>
            </a:r>
          </a:p>
          <a:p>
            <a:pPr algn="ctr">
              <a:spcBef>
                <a:spcPct val="50000"/>
              </a:spcBef>
              <a:buClr>
                <a:srgbClr val="000000"/>
              </a:buClr>
              <a:buSzPct val="100000"/>
              <a:buFont typeface="Times" pitchFamily="18" charset="0"/>
              <a:buNone/>
            </a:pPr>
            <a:r>
              <a:rPr lang="it-IT" sz="900" b="1">
                <a:solidFill>
                  <a:schemeClr val="tx1"/>
                </a:solidFill>
                <a:latin typeface="Arial" charset="0"/>
              </a:rPr>
              <a:t>(su una scala da 1 a 10)</a:t>
            </a:r>
          </a:p>
        </p:txBody>
      </p:sp>
      <p:sp>
        <p:nvSpPr>
          <p:cNvPr id="9" name="Rectangle 100"/>
          <p:cNvSpPr>
            <a:spLocks noChangeArrowheads="1"/>
          </p:cNvSpPr>
          <p:nvPr/>
        </p:nvSpPr>
        <p:spPr bwMode="auto">
          <a:xfrm>
            <a:off x="684213" y="981075"/>
            <a:ext cx="8351837" cy="4968875"/>
          </a:xfrm>
          <a:prstGeom prst="rect">
            <a:avLst/>
          </a:prstGeom>
          <a:noFill/>
          <a:ln w="9525" algn="ctr">
            <a:solidFill>
              <a:srgbClr val="808080"/>
            </a:solidFill>
            <a:miter lim="800000"/>
            <a:headEnd/>
            <a:tailEnd/>
          </a:ln>
        </p:spPr>
        <p:txBody>
          <a:bodyPr wrap="none" lIns="90000" tIns="46800" rIns="90000" bIns="46800" anchor="ctr"/>
          <a:lstStyle/>
          <a:p>
            <a:pPr algn="ctr" fontAlgn="auto">
              <a:spcBef>
                <a:spcPts val="0"/>
              </a:spcBef>
              <a:spcAft>
                <a:spcPts val="0"/>
              </a:spcAft>
              <a:defRPr/>
            </a:pPr>
            <a:endParaRPr lang="it-IT" sz="1800" b="1" kern="0" dirty="0">
              <a:solidFill>
                <a:srgbClr val="000000"/>
              </a:solidFill>
            </a:endParaRPr>
          </a:p>
        </p:txBody>
      </p:sp>
      <p:sp>
        <p:nvSpPr>
          <p:cNvPr id="10" name="Rectangle 101"/>
          <p:cNvSpPr>
            <a:spLocks noChangeArrowheads="1"/>
          </p:cNvSpPr>
          <p:nvPr/>
        </p:nvSpPr>
        <p:spPr bwMode="auto">
          <a:xfrm>
            <a:off x="1116013" y="5949950"/>
            <a:ext cx="7596187" cy="77788"/>
          </a:xfrm>
          <a:prstGeom prst="rect">
            <a:avLst/>
          </a:prstGeom>
          <a:gradFill rotWithShape="1">
            <a:gsLst>
              <a:gs pos="0">
                <a:srgbClr val="DDDDDD"/>
              </a:gs>
              <a:gs pos="100000">
                <a:srgbClr val="C0C0C0"/>
              </a:gs>
            </a:gsLst>
            <a:path path="shape">
              <a:fillToRect l="50000" t="50000" r="50000" b="50000"/>
            </a:path>
          </a:gradFill>
          <a:ln w="9525" algn="ctr">
            <a:solidFill>
              <a:srgbClr val="808080"/>
            </a:solidFill>
            <a:miter lim="800000"/>
            <a:headEnd/>
            <a:tailEnd/>
          </a:ln>
        </p:spPr>
        <p:txBody>
          <a:bodyPr wrap="none" lIns="90000" tIns="46800" rIns="90000" bIns="46800" anchor="ctr"/>
          <a:lstStyle/>
          <a:p>
            <a:pPr algn="ctr" fontAlgn="auto">
              <a:spcBef>
                <a:spcPts val="0"/>
              </a:spcBef>
              <a:spcAft>
                <a:spcPts val="0"/>
              </a:spcAft>
              <a:defRPr/>
            </a:pPr>
            <a:endParaRPr lang="it-IT" sz="1800" b="1" kern="0" dirty="0">
              <a:solidFill>
                <a:srgbClr val="000000"/>
              </a:solidFill>
            </a:endParaRPr>
          </a:p>
        </p:txBody>
      </p:sp>
      <p:sp>
        <p:nvSpPr>
          <p:cNvPr id="11" name="Rectangle 102"/>
          <p:cNvSpPr>
            <a:spLocks noChangeArrowheads="1"/>
          </p:cNvSpPr>
          <p:nvPr/>
        </p:nvSpPr>
        <p:spPr bwMode="auto">
          <a:xfrm>
            <a:off x="1089025" y="914400"/>
            <a:ext cx="7740650" cy="66675"/>
          </a:xfrm>
          <a:prstGeom prst="rect">
            <a:avLst/>
          </a:prstGeom>
          <a:gradFill rotWithShape="1">
            <a:gsLst>
              <a:gs pos="0">
                <a:srgbClr val="DDDDDD"/>
              </a:gs>
              <a:gs pos="100000">
                <a:srgbClr val="C0C0C0"/>
              </a:gs>
            </a:gsLst>
            <a:path path="shape">
              <a:fillToRect l="50000" t="50000" r="50000" b="50000"/>
            </a:path>
          </a:gradFill>
          <a:ln w="9525" algn="ctr">
            <a:solidFill>
              <a:srgbClr val="808080"/>
            </a:solidFill>
            <a:miter lim="800000"/>
            <a:headEnd/>
            <a:tailEnd/>
          </a:ln>
        </p:spPr>
        <p:txBody>
          <a:bodyPr wrap="none" lIns="90000" tIns="46800" rIns="90000" bIns="46800" anchor="ctr"/>
          <a:lstStyle/>
          <a:p>
            <a:pPr algn="ctr" fontAlgn="auto">
              <a:spcBef>
                <a:spcPts val="0"/>
              </a:spcBef>
              <a:spcAft>
                <a:spcPts val="0"/>
              </a:spcAft>
              <a:defRPr/>
            </a:pPr>
            <a:endParaRPr lang="it-IT" sz="1800" b="1" kern="0" dirty="0">
              <a:solidFill>
                <a:srgbClr val="000000"/>
              </a:solidFill>
            </a:endParaRPr>
          </a:p>
        </p:txBody>
      </p:sp>
      <p:sp>
        <p:nvSpPr>
          <p:cNvPr id="12" name="Rettangolo arrotondato 11"/>
          <p:cNvSpPr/>
          <p:nvPr/>
        </p:nvSpPr>
        <p:spPr bwMode="auto">
          <a:xfrm>
            <a:off x="7019925" y="1557338"/>
            <a:ext cx="1584325" cy="4175125"/>
          </a:xfrm>
          <a:prstGeom prst="roundRect">
            <a:avLst/>
          </a:prstGeom>
          <a:noFill/>
          <a:ln w="12700" cap="flat" cmpd="sng" algn="ctr">
            <a:solidFill>
              <a:srgbClr val="696969"/>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dirty="0">
              <a:solidFill>
                <a:schemeClr val="bg1">
                  <a:lumMod val="50000"/>
                </a:schemeClr>
              </a:solidFill>
            </a:endParaRPr>
          </a:p>
        </p:txBody>
      </p:sp>
      <p:sp>
        <p:nvSpPr>
          <p:cNvPr id="18" name="Ovale 17"/>
          <p:cNvSpPr/>
          <p:nvPr/>
        </p:nvSpPr>
        <p:spPr bwMode="auto">
          <a:xfrm>
            <a:off x="7061200" y="4868863"/>
            <a:ext cx="647700" cy="360362"/>
          </a:xfrm>
          <a:prstGeom prst="ellipse">
            <a:avLst/>
          </a:prstGeom>
          <a:noFill/>
          <a:ln w="38100" cap="flat" cmpd="sng" algn="ctr">
            <a:solidFill>
              <a:srgbClr val="FF000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dirty="0">
              <a:ln>
                <a:solidFill>
                  <a:schemeClr val="tx2">
                    <a:lumMod val="60000"/>
                    <a:lumOff val="40000"/>
                  </a:schemeClr>
                </a:solidFill>
              </a:ln>
            </a:endParaRPr>
          </a:p>
        </p:txBody>
      </p:sp>
      <p:sp>
        <p:nvSpPr>
          <p:cNvPr id="19" name="Ovale 18"/>
          <p:cNvSpPr/>
          <p:nvPr/>
        </p:nvSpPr>
        <p:spPr bwMode="auto">
          <a:xfrm>
            <a:off x="7059613" y="2924175"/>
            <a:ext cx="647700" cy="360363"/>
          </a:xfrm>
          <a:prstGeom prst="ellipse">
            <a:avLst/>
          </a:prstGeom>
          <a:noFill/>
          <a:ln w="38100" cap="flat" cmpd="sng" algn="ctr">
            <a:solidFill>
              <a:srgbClr val="FF000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dirty="0">
              <a:ln>
                <a:solidFill>
                  <a:schemeClr val="tx2">
                    <a:lumMod val="60000"/>
                    <a:lumOff val="40000"/>
                  </a:schemeClr>
                </a:solidFill>
              </a:ln>
            </a:endParaRPr>
          </a:p>
        </p:txBody>
      </p:sp>
      <p:sp>
        <p:nvSpPr>
          <p:cNvPr id="204813" name="Text Box 4"/>
          <p:cNvSpPr txBox="1">
            <a:spLocks noChangeAspect="1" noChangeArrowheads="1"/>
          </p:cNvSpPr>
          <p:nvPr/>
        </p:nvSpPr>
        <p:spPr bwMode="auto">
          <a:xfrm>
            <a:off x="7019925" y="2420938"/>
            <a:ext cx="1046163" cy="247650"/>
          </a:xfrm>
          <a:prstGeom prst="rect">
            <a:avLst/>
          </a:prstGeom>
          <a:noFill/>
          <a:ln w="9525">
            <a:noFill/>
            <a:miter lim="800000"/>
            <a:headEnd/>
            <a:tailEnd/>
          </a:ln>
        </p:spPr>
        <p:txBody>
          <a:bodyPr>
            <a:spAutoFit/>
          </a:bodyPr>
          <a:lstStyle/>
          <a:p>
            <a:pPr>
              <a:spcBef>
                <a:spcPct val="50000"/>
              </a:spcBef>
              <a:buClr>
                <a:srgbClr val="000000"/>
              </a:buClr>
              <a:buSzPct val="100000"/>
              <a:buFont typeface="Times" pitchFamily="18" charset="0"/>
              <a:buNone/>
            </a:pPr>
            <a:r>
              <a:rPr lang="it-IT" sz="1000" b="1">
                <a:solidFill>
                  <a:schemeClr val="tx1"/>
                </a:solidFill>
                <a:latin typeface="Arial" charset="0"/>
              </a:rPr>
              <a:t>ISEM.2014</a:t>
            </a:r>
          </a:p>
        </p:txBody>
      </p:sp>
      <p:graphicFrame>
        <p:nvGraphicFramePr>
          <p:cNvPr id="204814" name="Object 3"/>
          <p:cNvGraphicFramePr>
            <a:graphicFrameLocks noChangeAspect="1"/>
          </p:cNvGraphicFramePr>
          <p:nvPr/>
        </p:nvGraphicFramePr>
        <p:xfrm>
          <a:off x="711200" y="1625600"/>
          <a:ext cx="6142038" cy="4664075"/>
        </p:xfrm>
        <a:graphic>
          <a:graphicData uri="http://schemas.openxmlformats.org/presentationml/2006/ole">
            <p:oleObj spid="_x0000_s204814" r:id="rId3" imgW="6139204" imgH="4663844" progId="Excel.Chart.8">
              <p:embed/>
            </p:oleObj>
          </a:graphicData>
        </a:graphic>
      </p:graphicFrame>
      <p:sp>
        <p:nvSpPr>
          <p:cNvPr id="28" name="Ovale 27"/>
          <p:cNvSpPr/>
          <p:nvPr/>
        </p:nvSpPr>
        <p:spPr bwMode="auto">
          <a:xfrm>
            <a:off x="7862888" y="4872038"/>
            <a:ext cx="647700" cy="360362"/>
          </a:xfrm>
          <a:prstGeom prst="ellipse">
            <a:avLst/>
          </a:prstGeom>
          <a:noFill/>
          <a:ln w="38100" cap="flat" cmpd="sng" algn="ctr">
            <a:solidFill>
              <a:srgbClr val="00800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dirty="0">
              <a:ln>
                <a:solidFill>
                  <a:schemeClr val="tx2">
                    <a:lumMod val="60000"/>
                    <a:lumOff val="40000"/>
                  </a:schemeClr>
                </a:solidFill>
              </a:ln>
            </a:endParaRPr>
          </a:p>
        </p:txBody>
      </p:sp>
      <p:sp>
        <p:nvSpPr>
          <p:cNvPr id="29" name="Ovale 28"/>
          <p:cNvSpPr/>
          <p:nvPr/>
        </p:nvSpPr>
        <p:spPr bwMode="auto">
          <a:xfrm>
            <a:off x="7862888" y="2927350"/>
            <a:ext cx="647700" cy="360363"/>
          </a:xfrm>
          <a:prstGeom prst="ellipse">
            <a:avLst/>
          </a:prstGeom>
          <a:noFill/>
          <a:ln w="38100" cap="flat" cmpd="sng" algn="ctr">
            <a:solidFill>
              <a:srgbClr val="00800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dirty="0">
              <a:ln>
                <a:solidFill>
                  <a:schemeClr val="tx2">
                    <a:lumMod val="60000"/>
                    <a:lumOff val="40000"/>
                  </a:schemeClr>
                </a:solidFill>
              </a:ln>
            </a:endParaRPr>
          </a:p>
        </p:txBody>
      </p:sp>
      <p:sp>
        <p:nvSpPr>
          <p:cNvPr id="204817" name="Text Box 4"/>
          <p:cNvSpPr txBox="1">
            <a:spLocks noChangeAspect="1" noChangeArrowheads="1"/>
          </p:cNvSpPr>
          <p:nvPr/>
        </p:nvSpPr>
        <p:spPr bwMode="auto">
          <a:xfrm>
            <a:off x="7716838" y="2422525"/>
            <a:ext cx="1046162" cy="247650"/>
          </a:xfrm>
          <a:prstGeom prst="rect">
            <a:avLst/>
          </a:prstGeom>
          <a:noFill/>
          <a:ln w="9525">
            <a:noFill/>
            <a:miter lim="800000"/>
            <a:headEnd/>
            <a:tailEnd/>
          </a:ln>
        </p:spPr>
        <p:txBody>
          <a:bodyPr>
            <a:spAutoFit/>
          </a:bodyPr>
          <a:lstStyle/>
          <a:p>
            <a:pPr>
              <a:spcBef>
                <a:spcPct val="50000"/>
              </a:spcBef>
              <a:buClr>
                <a:srgbClr val="000000"/>
              </a:buClr>
              <a:buSzPct val="100000"/>
              <a:buFont typeface="Times" pitchFamily="18" charset="0"/>
              <a:buNone/>
            </a:pPr>
            <a:r>
              <a:rPr lang="it-IT" sz="1000" b="1">
                <a:solidFill>
                  <a:schemeClr val="tx1"/>
                </a:solidFill>
                <a:latin typeface="Arial" charset="0"/>
              </a:rPr>
              <a:t> IISEM.2014</a:t>
            </a:r>
          </a:p>
        </p:txBody>
      </p:sp>
      <p:sp>
        <p:nvSpPr>
          <p:cNvPr id="31" name="CasellaDiTesto 30"/>
          <p:cNvSpPr txBox="1"/>
          <p:nvPr/>
        </p:nvSpPr>
        <p:spPr>
          <a:xfrm>
            <a:off x="7977188" y="4879975"/>
            <a:ext cx="433387" cy="306388"/>
          </a:xfrm>
          <a:prstGeom prst="rect">
            <a:avLst/>
          </a:prstGeom>
          <a:noFill/>
        </p:spPr>
        <p:txBody>
          <a:bodyPr wrap="none">
            <a:spAutoFit/>
          </a:bodyPr>
          <a:lstStyle/>
          <a:p>
            <a:pPr>
              <a:defRPr/>
            </a:pPr>
            <a:r>
              <a:rPr lang="it-IT" b="1" dirty="0">
                <a:solidFill>
                  <a:schemeClr val="tx1"/>
                </a:solidFill>
                <a:latin typeface="+mn-lt"/>
              </a:rPr>
              <a:t>7,6</a:t>
            </a:r>
            <a:endParaRPr lang="it-IT" b="1" dirty="0">
              <a:solidFill>
                <a:schemeClr val="tx1"/>
              </a:solidFill>
              <a:latin typeface="+mn-lt"/>
            </a:endParaRPr>
          </a:p>
        </p:txBody>
      </p:sp>
      <p:sp>
        <p:nvSpPr>
          <p:cNvPr id="32" name="CasellaDiTesto 31"/>
          <p:cNvSpPr txBox="1"/>
          <p:nvPr/>
        </p:nvSpPr>
        <p:spPr>
          <a:xfrm>
            <a:off x="7978775" y="2970213"/>
            <a:ext cx="431800" cy="307975"/>
          </a:xfrm>
          <a:prstGeom prst="rect">
            <a:avLst/>
          </a:prstGeom>
          <a:noFill/>
        </p:spPr>
        <p:txBody>
          <a:bodyPr wrap="none">
            <a:spAutoFit/>
          </a:bodyPr>
          <a:lstStyle/>
          <a:p>
            <a:pPr>
              <a:defRPr/>
            </a:pPr>
            <a:r>
              <a:rPr lang="it-IT" b="1" dirty="0">
                <a:solidFill>
                  <a:schemeClr val="tx1"/>
                </a:solidFill>
                <a:latin typeface="+mn-lt"/>
              </a:rPr>
              <a:t>7,8</a:t>
            </a:r>
            <a:endParaRPr lang="it-IT" b="1" dirty="0">
              <a:solidFill>
                <a:schemeClr val="tx1"/>
              </a:solidFill>
              <a:latin typeface="+mn-lt"/>
            </a:endParaRPr>
          </a:p>
        </p:txBody>
      </p:sp>
      <p:sp>
        <p:nvSpPr>
          <p:cNvPr id="33" name="CasellaDiTesto 32"/>
          <p:cNvSpPr txBox="1"/>
          <p:nvPr/>
        </p:nvSpPr>
        <p:spPr>
          <a:xfrm>
            <a:off x="7162800" y="4906963"/>
            <a:ext cx="433388" cy="306387"/>
          </a:xfrm>
          <a:prstGeom prst="rect">
            <a:avLst/>
          </a:prstGeom>
          <a:noFill/>
        </p:spPr>
        <p:txBody>
          <a:bodyPr wrap="none">
            <a:spAutoFit/>
          </a:bodyPr>
          <a:lstStyle/>
          <a:p>
            <a:pPr>
              <a:defRPr/>
            </a:pPr>
            <a:r>
              <a:rPr lang="it-IT" b="1" dirty="0">
                <a:solidFill>
                  <a:schemeClr val="tx1"/>
                </a:solidFill>
                <a:latin typeface="+mn-lt"/>
              </a:rPr>
              <a:t>7,6</a:t>
            </a:r>
            <a:endParaRPr lang="it-IT" b="1" dirty="0">
              <a:solidFill>
                <a:schemeClr val="tx1"/>
              </a:solidFill>
              <a:latin typeface="+mn-lt"/>
            </a:endParaRPr>
          </a:p>
        </p:txBody>
      </p:sp>
      <p:sp>
        <p:nvSpPr>
          <p:cNvPr id="34" name="CasellaDiTesto 33"/>
          <p:cNvSpPr txBox="1"/>
          <p:nvPr/>
        </p:nvSpPr>
        <p:spPr>
          <a:xfrm>
            <a:off x="7162800" y="2970213"/>
            <a:ext cx="433388" cy="307975"/>
          </a:xfrm>
          <a:prstGeom prst="rect">
            <a:avLst/>
          </a:prstGeom>
          <a:noFill/>
        </p:spPr>
        <p:txBody>
          <a:bodyPr wrap="none">
            <a:spAutoFit/>
          </a:bodyPr>
          <a:lstStyle/>
          <a:p>
            <a:pPr>
              <a:defRPr/>
            </a:pPr>
            <a:r>
              <a:rPr lang="it-IT" b="1" dirty="0">
                <a:solidFill>
                  <a:schemeClr val="tx1"/>
                </a:solidFill>
                <a:latin typeface="+mn-lt"/>
              </a:rPr>
              <a:t>7,8</a:t>
            </a:r>
            <a:endParaRPr lang="it-IT" b="1" dirty="0">
              <a:solidFill>
                <a:schemeClr val="tx1"/>
              </a:solidFill>
              <a:latin typeface="+mn-lt"/>
            </a:endParaRPr>
          </a:p>
        </p:txBody>
      </p:sp>
      <p:sp>
        <p:nvSpPr>
          <p:cNvPr id="2" name="Uguale 1"/>
          <p:cNvSpPr/>
          <p:nvPr/>
        </p:nvSpPr>
        <p:spPr bwMode="auto">
          <a:xfrm>
            <a:off x="8578850" y="2903538"/>
            <a:ext cx="457200" cy="374650"/>
          </a:xfrm>
          <a:prstGeom prst="mathEqual">
            <a:avLst/>
          </a:prstGeom>
          <a:solidFill>
            <a:schemeClr val="tx1"/>
          </a:solidFill>
          <a:ln w="12700" cap="flat" cmpd="sng" algn="ctr">
            <a:no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dirty="0"/>
          </a:p>
        </p:txBody>
      </p:sp>
      <p:sp>
        <p:nvSpPr>
          <p:cNvPr id="26" name="Uguale 25"/>
          <p:cNvSpPr/>
          <p:nvPr/>
        </p:nvSpPr>
        <p:spPr bwMode="auto">
          <a:xfrm>
            <a:off x="8578850" y="4854575"/>
            <a:ext cx="457200" cy="374650"/>
          </a:xfrm>
          <a:prstGeom prst="mathEqual">
            <a:avLst/>
          </a:prstGeom>
          <a:solidFill>
            <a:schemeClr val="tx1"/>
          </a:solidFill>
          <a:ln w="12700" cap="flat" cmpd="sng" algn="ctr">
            <a:no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LA SODDISFAZIONE</a:t>
            </a:r>
          </a:p>
          <a:p>
            <a:pPr>
              <a:spcBef>
                <a:spcPct val="20000"/>
              </a:spcBef>
            </a:pPr>
            <a:r>
              <a:rPr lang="it-IT" sz="2100" i="1">
                <a:solidFill>
                  <a:srgbClr val="3366CC"/>
                </a:solidFill>
                <a:cs typeface="Arial" charset="0"/>
              </a:rPr>
              <a:t>TREND</a:t>
            </a:r>
          </a:p>
        </p:txBody>
      </p:sp>
      <p:sp>
        <p:nvSpPr>
          <p:cNvPr id="601097" name="Text Box 9"/>
          <p:cNvSpPr txBox="1">
            <a:spLocks noChangeArrowheads="1"/>
          </p:cNvSpPr>
          <p:nvPr/>
        </p:nvSpPr>
        <p:spPr bwMode="auto">
          <a:xfrm rot="-5400000">
            <a:off x="-2617788" y="2693988"/>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ASPETTI TECNICI DEL SERVIZIO</a:t>
            </a:r>
            <a:br>
              <a:rPr lang="it-IT" sz="1800" dirty="0">
                <a:solidFill>
                  <a:schemeClr val="bg1"/>
                </a:solidFill>
              </a:rPr>
            </a:br>
            <a:r>
              <a:rPr lang="it-IT" sz="1800" i="1" dirty="0">
                <a:solidFill>
                  <a:schemeClr val="bg1"/>
                </a:solidFill>
              </a:rPr>
              <a:t>% utenti soddisfatti, insoddisfatti e voto medio</a:t>
            </a:r>
            <a:endParaRPr lang="it-IT" sz="1800" i="1" dirty="0">
              <a:solidFill>
                <a:schemeClr val="bg1"/>
              </a:solidFill>
              <a:effectLst>
                <a:outerShdw blurRad="38100" dist="38100" dir="2700000" algn="tl">
                  <a:srgbClr val="C0C0C0"/>
                </a:outerShdw>
              </a:effectLst>
            </a:endParaRPr>
          </a:p>
        </p:txBody>
      </p:sp>
      <p:sp>
        <p:nvSpPr>
          <p:cNvPr id="14" name="Segnaposto numero diapositiva 13"/>
          <p:cNvSpPr>
            <a:spLocks noGrp="1"/>
          </p:cNvSpPr>
          <p:nvPr>
            <p:ph type="sldNum" sz="quarter" idx="10"/>
          </p:nvPr>
        </p:nvSpPr>
        <p:spPr/>
        <p:txBody>
          <a:bodyPr/>
          <a:lstStyle/>
          <a:p>
            <a:pPr>
              <a:defRPr/>
            </a:pPr>
            <a:fld id="{7283C5EB-079B-4CF8-B26A-38C941071ECC}" type="slidenum">
              <a:rPr lang="it-IT" smtClean="0"/>
              <a:pPr>
                <a:defRPr/>
              </a:pPr>
              <a:t>32</a:t>
            </a:fld>
            <a:endParaRPr lang="it-IT" dirty="0"/>
          </a:p>
        </p:txBody>
      </p:sp>
      <p:sp>
        <p:nvSpPr>
          <p:cNvPr id="205828" name="Text Box 10"/>
          <p:cNvSpPr txBox="1">
            <a:spLocks noChangeArrowheads="1"/>
          </p:cNvSpPr>
          <p:nvPr/>
        </p:nvSpPr>
        <p:spPr bwMode="auto">
          <a:xfrm>
            <a:off x="3635375" y="6237288"/>
            <a:ext cx="3168650" cy="371475"/>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pPr>
            <a:r>
              <a:rPr lang="it-IT" sz="900">
                <a:solidFill>
                  <a:schemeClr val="tx1"/>
                </a:solidFill>
                <a:latin typeface="Arial" charset="0"/>
              </a:rPr>
              <a:t>UNIVERSO: 229.490 UTENZE</a:t>
            </a:r>
          </a:p>
          <a:p>
            <a:pPr algn="ctr" defTabSz="449263">
              <a:buClr>
                <a:srgbClr val="000000"/>
              </a:buClr>
              <a:buSzPct val="100000"/>
              <a:buFont typeface="Times" pitchFamily="18" charset="0"/>
              <a:buNone/>
            </a:pPr>
            <a:r>
              <a:rPr lang="it-IT" sz="900">
                <a:solidFill>
                  <a:schemeClr val="tx1"/>
                </a:solidFill>
                <a:latin typeface="Arial" charset="0"/>
              </a:rPr>
              <a:t>BASE: TOTALE CAMPIONE</a:t>
            </a:r>
          </a:p>
        </p:txBody>
      </p:sp>
      <p:graphicFrame>
        <p:nvGraphicFramePr>
          <p:cNvPr id="16" name="Group 761"/>
          <p:cNvGraphicFramePr>
            <a:graphicFrameLocks noGrp="1"/>
          </p:cNvGraphicFramePr>
          <p:nvPr/>
        </p:nvGraphicFramePr>
        <p:xfrm>
          <a:off x="755650" y="1196975"/>
          <a:ext cx="8137525" cy="3594100"/>
        </p:xfrm>
        <a:graphic>
          <a:graphicData uri="http://schemas.openxmlformats.org/drawingml/2006/table">
            <a:tbl>
              <a:tblPr>
                <a:tableStyleId>{EB344D84-9AFB-497E-A393-DC336BA19D2E}</a:tableStyleId>
              </a:tblPr>
              <a:tblGrid>
                <a:gridCol w="1152127"/>
                <a:gridCol w="576064"/>
                <a:gridCol w="576064"/>
                <a:gridCol w="648072"/>
                <a:gridCol w="432048"/>
                <a:gridCol w="648072"/>
                <a:gridCol w="576064"/>
                <a:gridCol w="648072"/>
                <a:gridCol w="504056"/>
                <a:gridCol w="720080"/>
                <a:gridCol w="576064"/>
                <a:gridCol w="634261"/>
                <a:gridCol w="445858"/>
              </a:tblGrid>
              <a:tr h="792088">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200" b="1" u="none" strike="noStrike" cap="none" normalizeH="0" baseline="0" dirty="0" smtClean="0">
                          <a:ln>
                            <a:noFill/>
                          </a:ln>
                          <a:solidFill>
                            <a:schemeClr val="tx1"/>
                          </a:solidFill>
                          <a:effectLst/>
                        </a:rPr>
                        <a:t>ASPETTI TECNICI DEL SERVIZIO</a:t>
                      </a: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tc gridSpan="4">
                  <a:txBody>
                    <a:bodyPr/>
                    <a:lstStyle/>
                    <a:p>
                      <a:pPr algn="ctr"/>
                      <a:r>
                        <a:rPr lang="it-IT" sz="1400" b="1" dirty="0" smtClean="0"/>
                        <a:t>II SEMESTRE 2013</a:t>
                      </a:r>
                      <a:endParaRPr lang="it-IT" sz="1400" b="1" i="0" dirty="0"/>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tc hMerge="1">
                  <a:txBody>
                    <a:bodyPr/>
                    <a:lstStyle/>
                    <a:p>
                      <a:endParaRPr lang="it-IT"/>
                    </a:p>
                  </a:txBody>
                  <a:tcPr/>
                </a:tc>
                <a:tc hMerge="1">
                  <a:txBody>
                    <a:bodyPr/>
                    <a:lstStyle/>
                    <a:p>
                      <a:endParaRPr lang="it-IT"/>
                    </a:p>
                  </a:txBody>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tc>
                <a:tc gridSpan="4">
                  <a:txBody>
                    <a:bodyPr/>
                    <a:lstStyle/>
                    <a:p>
                      <a:pPr algn="ctr"/>
                      <a:r>
                        <a:rPr lang="it-IT" sz="1400" b="1" dirty="0" smtClean="0"/>
                        <a:t>I SEMESTRE 2014</a:t>
                      </a:r>
                      <a:endParaRPr lang="it-IT" sz="1400" b="1" i="0" dirty="0"/>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tc hMerge="1">
                  <a:txBody>
                    <a:bodyPr/>
                    <a:lstStyle/>
                    <a:p>
                      <a:endParaRPr lang="it-IT"/>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tc hMerge="1">
                  <a:txBody>
                    <a:bodyPr/>
                    <a:lstStyle/>
                    <a:p>
                      <a:endParaRPr lang="it-IT"/>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tc gridSpan="4">
                  <a:txBody>
                    <a:bodyPr/>
                    <a:lstStyle/>
                    <a:p>
                      <a:pPr algn="ctr"/>
                      <a:r>
                        <a:rPr lang="it-IT" sz="1400" b="1" dirty="0" smtClean="0"/>
                        <a:t>II SEMESTRE 2014</a:t>
                      </a:r>
                      <a:endParaRPr lang="it-IT" sz="1400" b="1" i="0" dirty="0"/>
                    </a:p>
                  </a:txBody>
                  <a:tcPr marL="90000" marR="90000" marT="46800" marB="46800" anchor="ctr" horzOverflow="overflow">
                    <a:lnL w="127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solidFill>
                      <a:srgbClr val="FFFFCC"/>
                    </a:solidFill>
                  </a:tcPr>
                </a:tc>
                <a:tc hMerge="1">
                  <a:txBody>
                    <a:bodyPr/>
                    <a:lstStyle/>
                    <a:p>
                      <a:endParaRPr lang="it-IT"/>
                    </a:p>
                  </a:txBody>
                  <a:tcPr/>
                </a:tc>
                <a:tc hMerge="1">
                  <a:txBody>
                    <a:bodyPr/>
                    <a:lstStyle/>
                    <a:p>
                      <a:endParaRPr lang="it-IT"/>
                    </a:p>
                  </a:txBody>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tc>
              </a:tr>
              <a:tr h="953153">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200" b="0"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err="1" smtClean="0">
                          <a:ln>
                            <a:noFill/>
                          </a:ln>
                          <a:effectLst/>
                        </a:rPr>
                        <a:t>Grav</a:t>
                      </a:r>
                      <a:r>
                        <a:rPr kumimoji="0" lang="it-IT" sz="1000" i="1" u="none" strike="noStrike" cap="none" normalizeH="0" baseline="0" dirty="0" smtClean="0">
                          <a:ln>
                            <a:noFill/>
                          </a:ln>
                          <a:effectLst/>
                        </a:rPr>
                        <a:t>. Insoddisfatti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Insoddisfatti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Valore Medio</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err="1" smtClean="0">
                          <a:ln>
                            <a:noFill/>
                          </a:ln>
                          <a:effectLst/>
                        </a:rPr>
                        <a:t>Grav</a:t>
                      </a:r>
                      <a:r>
                        <a:rPr kumimoji="0" lang="it-IT" sz="1000" i="1" u="none" strike="noStrike" cap="none" normalizeH="0" baseline="0" dirty="0" smtClean="0">
                          <a:ln>
                            <a:noFill/>
                          </a:ln>
                          <a:effectLst/>
                        </a:rPr>
                        <a:t>. Insoddisfatti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Insoddisfatti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Valore Medio</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err="1" smtClean="0">
                          <a:ln>
                            <a:noFill/>
                          </a:ln>
                          <a:effectLst/>
                        </a:rPr>
                        <a:t>Grav</a:t>
                      </a:r>
                      <a:r>
                        <a:rPr kumimoji="0" lang="it-IT" sz="1000" i="1" u="none" strike="noStrike" cap="none" normalizeH="0" baseline="0" dirty="0" smtClean="0">
                          <a:ln>
                            <a:noFill/>
                          </a:ln>
                          <a:effectLst/>
                        </a:rPr>
                        <a:t>. Insoddisfatti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Insoddisfatti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Valore Medio</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r>
              <a:tr h="924738">
                <a:tc>
                  <a:txBody>
                    <a:bodyPr/>
                    <a:lstStyle/>
                    <a:p>
                      <a:pPr algn="l" rtl="0" fontAlgn="ctr"/>
                      <a:r>
                        <a:rPr lang="it-IT" sz="1200" b="0" i="1" u="none" strike="noStrike" dirty="0">
                          <a:solidFill>
                            <a:srgbClr val="000000"/>
                          </a:solidFill>
                          <a:latin typeface="Arial"/>
                        </a:rPr>
                        <a:t>Continuità del servizio </a:t>
                      </a:r>
                    </a:p>
                  </a:txBody>
                  <a:tcPr marL="9525" marR="9525" marT="9525" marB="0" anchor="ctr">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solidFill>
                      <a:srgbClr val="FFFFCC"/>
                    </a:solidFill>
                  </a:tcPr>
                </a:tc>
                <a:tc>
                  <a:txBody>
                    <a:bodyPr/>
                    <a:lstStyle/>
                    <a:p>
                      <a:pPr algn="ctr" fontAlgn="ctr"/>
                      <a:r>
                        <a:rPr lang="it-IT" sz="1400" b="0" i="0" u="none" strike="noStrike" dirty="0">
                          <a:effectLst/>
                          <a:latin typeface="Arial"/>
                        </a:rPr>
                        <a:t>3%</a:t>
                      </a:r>
                    </a:p>
                  </a:txBody>
                  <a:tcPr marL="9525" marR="9525" marT="9525" marB="0" anchor="ctr">
                    <a:lnL w="127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a:effectLst/>
                          <a:latin typeface="Arial"/>
                        </a:rPr>
                        <a:t>4%</a:t>
                      </a:r>
                    </a:p>
                  </a:txBody>
                  <a:tcPr marL="9525" marR="9525" marT="9525" marB="0" anchor="ct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a:effectLst/>
                          <a:latin typeface="Arial"/>
                        </a:rPr>
                        <a:t>93%</a:t>
                      </a:r>
                    </a:p>
                  </a:txBody>
                  <a:tcPr marL="9525" marR="9525" marT="9525" marB="0" anchor="ct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a:effectLst/>
                          <a:latin typeface="Arial"/>
                        </a:rPr>
                        <a:t>7,8</a:t>
                      </a:r>
                    </a:p>
                  </a:txBody>
                  <a:tcPr marL="9525" marR="9525" marT="9525" marB="0" anchor="ctr">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1" i="0" u="none" strike="noStrike" dirty="0">
                          <a:latin typeface="Arial"/>
                        </a:rPr>
                        <a:t>2%</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1" i="0" u="none" strike="noStrike" dirty="0">
                          <a:latin typeface="Arial"/>
                        </a:rPr>
                        <a:t>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1" i="0" u="none" strike="noStrike" dirty="0">
                          <a:latin typeface="Arial"/>
                        </a:rPr>
                        <a:t>94%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1" i="0" u="none" strike="noStrike" dirty="0">
                          <a:latin typeface="Arial"/>
                        </a:rPr>
                        <a:t>7,8</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1" i="0" u="none" strike="noStrike">
                          <a:effectLst/>
                          <a:latin typeface="Arial"/>
                        </a:rPr>
                        <a:t>3%</a:t>
                      </a:r>
                    </a:p>
                  </a:txBody>
                  <a:tcPr marL="9525" marR="9525" marT="9525" marB="0" anchor="ctr">
                    <a:lnL w="127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1" i="0" u="none" strike="noStrike">
                          <a:effectLst/>
                          <a:latin typeface="Arial"/>
                        </a:rPr>
                        <a:t>3%</a:t>
                      </a:r>
                    </a:p>
                  </a:txBody>
                  <a:tcPr marL="9525" marR="9525" marT="9525" marB="0" anchor="ct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1" i="0" u="none" strike="noStrike">
                          <a:effectLst/>
                          <a:latin typeface="Arial"/>
                        </a:rPr>
                        <a:t>94%</a:t>
                      </a:r>
                    </a:p>
                  </a:txBody>
                  <a:tcPr marL="9525" marR="9525" marT="9525" marB="0" anchor="ct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1" i="0" u="none" strike="noStrike">
                          <a:effectLst/>
                          <a:latin typeface="Arial"/>
                        </a:rPr>
                        <a:t>7,8</a:t>
                      </a:r>
                    </a:p>
                  </a:txBody>
                  <a:tcPr marL="9525" marR="9525" marT="9525" marB="0" anchor="ct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r>
              <a:tr h="924738">
                <a:tc>
                  <a:txBody>
                    <a:bodyPr/>
                    <a:lstStyle/>
                    <a:p>
                      <a:pPr algn="l" rtl="0" fontAlgn="ctr"/>
                      <a:r>
                        <a:rPr lang="it-IT" sz="1200" b="0" i="1" u="none" strike="noStrike" dirty="0">
                          <a:solidFill>
                            <a:srgbClr val="000000"/>
                          </a:solidFill>
                          <a:latin typeface="Arial"/>
                        </a:rPr>
                        <a:t>Livello di pressione dell'acqua </a:t>
                      </a: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solidFill>
                      <a:srgbClr val="FFFFCC"/>
                    </a:solidFill>
                  </a:tcPr>
                </a:tc>
                <a:tc>
                  <a:txBody>
                    <a:bodyPr/>
                    <a:lstStyle/>
                    <a:p>
                      <a:pPr algn="ctr" fontAlgn="ctr"/>
                      <a:r>
                        <a:rPr lang="it-IT" sz="1400" b="0" i="0" u="none" strike="noStrike" dirty="0">
                          <a:effectLst/>
                          <a:latin typeface="Arial"/>
                        </a:rPr>
                        <a:t>3%</a:t>
                      </a: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tcPr>
                </a:tc>
                <a:tc>
                  <a:txBody>
                    <a:bodyPr/>
                    <a:lstStyle/>
                    <a:p>
                      <a:pPr algn="ctr" fontAlgn="ctr"/>
                      <a:r>
                        <a:rPr lang="it-IT" sz="1400" b="0" i="0" u="none" strike="noStrike" dirty="0">
                          <a:effectLst/>
                          <a:latin typeface="Arial"/>
                        </a:rPr>
                        <a:t>4%</a:t>
                      </a:r>
                    </a:p>
                  </a:txBody>
                  <a:tcPr marL="9525" marR="9525" marT="9525" marB="0" anchor="ctr">
                    <a:lnT w="19050" cap="flat" cmpd="sng" algn="ctr">
                      <a:solidFill>
                        <a:schemeClr val="tx1"/>
                      </a:solidFill>
                      <a:prstDash val="sysDot"/>
                      <a:round/>
                      <a:headEnd type="none" w="med" len="med"/>
                      <a:tailEnd type="none" w="med" len="med"/>
                    </a:lnT>
                  </a:tcPr>
                </a:tc>
                <a:tc>
                  <a:txBody>
                    <a:bodyPr/>
                    <a:lstStyle/>
                    <a:p>
                      <a:pPr algn="ctr" fontAlgn="ctr"/>
                      <a:r>
                        <a:rPr lang="it-IT" sz="1400" b="0" i="0" u="none" strike="noStrike" dirty="0">
                          <a:effectLst/>
                          <a:latin typeface="Arial"/>
                        </a:rPr>
                        <a:t>93%</a:t>
                      </a:r>
                    </a:p>
                  </a:txBody>
                  <a:tcPr marL="9525" marR="9525" marT="9525" marB="0" anchor="ctr">
                    <a:lnT w="19050" cap="flat" cmpd="sng" algn="ctr">
                      <a:solidFill>
                        <a:schemeClr val="tx1"/>
                      </a:solidFill>
                      <a:prstDash val="sysDot"/>
                      <a:round/>
                      <a:headEnd type="none" w="med" len="med"/>
                      <a:tailEnd type="none" w="med" len="med"/>
                    </a:lnT>
                  </a:tcPr>
                </a:tc>
                <a:tc>
                  <a:txBody>
                    <a:bodyPr/>
                    <a:lstStyle/>
                    <a:p>
                      <a:pPr algn="ctr" fontAlgn="ctr"/>
                      <a:r>
                        <a:rPr lang="it-IT" sz="1400" b="0" i="0" u="none" strike="noStrike" dirty="0">
                          <a:effectLst/>
                          <a:latin typeface="Arial"/>
                        </a:rPr>
                        <a:t>7,7</a:t>
                      </a: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tcPr>
                </a:tc>
                <a:tc>
                  <a:txBody>
                    <a:bodyPr/>
                    <a:lstStyle/>
                    <a:p>
                      <a:pPr algn="ctr" fontAlgn="ctr"/>
                      <a:r>
                        <a:rPr lang="it-IT" sz="1400" b="1" i="0" u="none" strike="noStrike" dirty="0">
                          <a:latin typeface="Arial"/>
                        </a:rPr>
                        <a:t>2</a:t>
                      </a:r>
                      <a:r>
                        <a:rPr lang="it-IT" sz="1400" b="1" i="0" u="none" strike="noStrike" dirty="0" smtClean="0">
                          <a:latin typeface="Arial"/>
                        </a:rPr>
                        <a:t>%</a:t>
                      </a:r>
                      <a:endParaRPr lang="it-IT" sz="1400" b="1" i="0" u="none" strike="noStrike" dirty="0">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1" i="0" u="none" strike="noStrike">
                          <a:latin typeface="Arial"/>
                        </a:rPr>
                        <a:t>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1" i="0" u="none" strike="noStrike" dirty="0">
                          <a:latin typeface="Arial"/>
                        </a:rPr>
                        <a:t>93%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1" i="0" u="none" strike="noStrike" dirty="0">
                          <a:latin typeface="Arial"/>
                        </a:rPr>
                        <a:t>7,6</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1" i="0" u="none" strike="noStrike">
                          <a:effectLst/>
                          <a:latin typeface="Arial"/>
                        </a:rPr>
                        <a:t>3%</a:t>
                      </a: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tcPr>
                </a:tc>
                <a:tc>
                  <a:txBody>
                    <a:bodyPr/>
                    <a:lstStyle/>
                    <a:p>
                      <a:pPr algn="ctr" fontAlgn="ctr"/>
                      <a:r>
                        <a:rPr lang="it-IT" sz="1400" b="1" i="0" u="none" strike="noStrike">
                          <a:effectLst/>
                          <a:latin typeface="Arial"/>
                        </a:rPr>
                        <a:t>4%</a:t>
                      </a:r>
                    </a:p>
                  </a:txBody>
                  <a:tcPr marL="9525" marR="9525" marT="9525" marB="0" anchor="ctr">
                    <a:lnT w="19050" cap="flat" cmpd="sng" algn="ctr">
                      <a:solidFill>
                        <a:schemeClr val="tx1"/>
                      </a:solidFill>
                      <a:prstDash val="sysDot"/>
                      <a:round/>
                      <a:headEnd type="none" w="med" len="med"/>
                      <a:tailEnd type="none" w="med" len="med"/>
                    </a:lnT>
                  </a:tcPr>
                </a:tc>
                <a:tc>
                  <a:txBody>
                    <a:bodyPr/>
                    <a:lstStyle/>
                    <a:p>
                      <a:pPr algn="ctr" fontAlgn="ctr"/>
                      <a:r>
                        <a:rPr lang="it-IT" sz="1400" b="1" i="0" u="none" strike="noStrike">
                          <a:effectLst/>
                          <a:latin typeface="Arial"/>
                        </a:rPr>
                        <a:t>93%</a:t>
                      </a:r>
                    </a:p>
                  </a:txBody>
                  <a:tcPr marL="9525" marR="9525" marT="9525" marB="0" anchor="ctr">
                    <a:lnT w="19050" cap="flat" cmpd="sng" algn="ctr">
                      <a:solidFill>
                        <a:schemeClr val="tx1"/>
                      </a:solidFill>
                      <a:prstDash val="sysDot"/>
                      <a:round/>
                      <a:headEnd type="none" w="med" len="med"/>
                      <a:tailEnd type="none" w="med" len="med"/>
                    </a:lnT>
                  </a:tcPr>
                </a:tc>
                <a:tc>
                  <a:txBody>
                    <a:bodyPr/>
                    <a:lstStyle/>
                    <a:p>
                      <a:pPr algn="ctr" fontAlgn="ctr"/>
                      <a:r>
                        <a:rPr lang="it-IT" sz="1400" b="1" i="0" u="none" strike="noStrike" dirty="0">
                          <a:effectLst/>
                          <a:latin typeface="Arial"/>
                        </a:rPr>
                        <a:t>7,6</a:t>
                      </a:r>
                    </a:p>
                  </a:txBody>
                  <a:tcPr marL="9525" marR="9525" marT="9525" marB="0" anchor="ctr">
                    <a:lnT w="19050" cap="flat" cmpd="sng" algn="ctr">
                      <a:solidFill>
                        <a:schemeClr val="tx1"/>
                      </a:solidFill>
                      <a:prstDash val="sysDot"/>
                      <a:round/>
                      <a:headEnd type="none" w="med" len="med"/>
                      <a:tailEnd type="none" w="med" len="med"/>
                    </a:lnT>
                  </a:tcPr>
                </a:tc>
              </a:tr>
            </a:tbl>
          </a:graphicData>
        </a:graphic>
      </p:graphicFrame>
      <p:sp>
        <p:nvSpPr>
          <p:cNvPr id="205882" name="CasellaDiTesto 16"/>
          <p:cNvSpPr txBox="1">
            <a:spLocks noChangeArrowheads="1"/>
          </p:cNvSpPr>
          <p:nvPr/>
        </p:nvSpPr>
        <p:spPr bwMode="auto">
          <a:xfrm>
            <a:off x="1908175" y="2636838"/>
            <a:ext cx="560388"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(1-4)</a:t>
            </a:r>
          </a:p>
        </p:txBody>
      </p:sp>
      <p:sp>
        <p:nvSpPr>
          <p:cNvPr id="205883" name="CasellaDiTesto 17"/>
          <p:cNvSpPr txBox="1">
            <a:spLocks noChangeArrowheads="1"/>
          </p:cNvSpPr>
          <p:nvPr/>
        </p:nvSpPr>
        <p:spPr bwMode="auto">
          <a:xfrm>
            <a:off x="2582863" y="2617788"/>
            <a:ext cx="403225" cy="306387"/>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(5)</a:t>
            </a:r>
          </a:p>
        </p:txBody>
      </p:sp>
      <p:sp>
        <p:nvSpPr>
          <p:cNvPr id="205884" name="CasellaDiTesto 18"/>
          <p:cNvSpPr txBox="1">
            <a:spLocks noChangeArrowheads="1"/>
          </p:cNvSpPr>
          <p:nvPr/>
        </p:nvSpPr>
        <p:spPr bwMode="auto">
          <a:xfrm>
            <a:off x="3087688" y="2617788"/>
            <a:ext cx="660400" cy="306387"/>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(6-10)</a:t>
            </a:r>
          </a:p>
        </p:txBody>
      </p:sp>
      <p:sp>
        <p:nvSpPr>
          <p:cNvPr id="205885" name="CasellaDiTesto 19"/>
          <p:cNvSpPr txBox="1">
            <a:spLocks noChangeArrowheads="1"/>
          </p:cNvSpPr>
          <p:nvPr/>
        </p:nvSpPr>
        <p:spPr bwMode="auto">
          <a:xfrm>
            <a:off x="4211638" y="2617788"/>
            <a:ext cx="561975" cy="306387"/>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(1-4)</a:t>
            </a:r>
          </a:p>
        </p:txBody>
      </p:sp>
      <p:sp>
        <p:nvSpPr>
          <p:cNvPr id="205886" name="CasellaDiTesto 20"/>
          <p:cNvSpPr txBox="1">
            <a:spLocks noChangeArrowheads="1"/>
          </p:cNvSpPr>
          <p:nvPr/>
        </p:nvSpPr>
        <p:spPr bwMode="auto">
          <a:xfrm>
            <a:off x="4919663" y="2619375"/>
            <a:ext cx="401637"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(5)</a:t>
            </a:r>
          </a:p>
        </p:txBody>
      </p:sp>
      <p:sp>
        <p:nvSpPr>
          <p:cNvPr id="205887" name="CasellaDiTesto 21"/>
          <p:cNvSpPr txBox="1">
            <a:spLocks noChangeArrowheads="1"/>
          </p:cNvSpPr>
          <p:nvPr/>
        </p:nvSpPr>
        <p:spPr bwMode="auto">
          <a:xfrm>
            <a:off x="5422900" y="2619375"/>
            <a:ext cx="661988"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(6-10)</a:t>
            </a:r>
          </a:p>
        </p:txBody>
      </p:sp>
      <p:sp>
        <p:nvSpPr>
          <p:cNvPr id="205888" name="CasellaDiTesto 22"/>
          <p:cNvSpPr txBox="1">
            <a:spLocks noChangeArrowheads="1"/>
          </p:cNvSpPr>
          <p:nvPr/>
        </p:nvSpPr>
        <p:spPr bwMode="auto">
          <a:xfrm>
            <a:off x="6629400" y="2643188"/>
            <a:ext cx="560388"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(1-4)</a:t>
            </a:r>
          </a:p>
        </p:txBody>
      </p:sp>
      <p:sp>
        <p:nvSpPr>
          <p:cNvPr id="205889" name="CasellaDiTesto 23"/>
          <p:cNvSpPr txBox="1">
            <a:spLocks noChangeArrowheads="1"/>
          </p:cNvSpPr>
          <p:nvPr/>
        </p:nvSpPr>
        <p:spPr bwMode="auto">
          <a:xfrm>
            <a:off x="7304088" y="2622550"/>
            <a:ext cx="403225"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(5)</a:t>
            </a:r>
          </a:p>
        </p:txBody>
      </p:sp>
      <p:sp>
        <p:nvSpPr>
          <p:cNvPr id="205890" name="CasellaDiTesto 26"/>
          <p:cNvSpPr txBox="1">
            <a:spLocks noChangeArrowheads="1"/>
          </p:cNvSpPr>
          <p:nvPr/>
        </p:nvSpPr>
        <p:spPr bwMode="auto">
          <a:xfrm>
            <a:off x="7808913" y="2622550"/>
            <a:ext cx="660400"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(6-10)</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49"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IL LIVELLO DI IMPORTANZA DEGLI ASPETTI TECNICI DEL SERVIZIO - </a:t>
            </a:r>
            <a:r>
              <a:rPr lang="it-IT" sz="2100" i="1">
                <a:solidFill>
                  <a:srgbClr val="3366CC"/>
                </a:solidFill>
                <a:cs typeface="Arial" charset="0"/>
              </a:rPr>
              <a:t>2° SEMESTRE 2014</a:t>
            </a:r>
          </a:p>
        </p:txBody>
      </p:sp>
      <p:sp>
        <p:nvSpPr>
          <p:cNvPr id="601097" name="Text Box 9"/>
          <p:cNvSpPr txBox="1">
            <a:spLocks noChangeArrowheads="1"/>
          </p:cNvSpPr>
          <p:nvPr/>
        </p:nvSpPr>
        <p:spPr bwMode="auto">
          <a:xfrm rot="-5400000">
            <a:off x="-2630488" y="2727326"/>
            <a:ext cx="5946775" cy="64135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ASPETTI TECNICI DEL SERVIZIO</a:t>
            </a:r>
            <a:br>
              <a:rPr lang="it-IT" sz="1800" dirty="0">
                <a:solidFill>
                  <a:schemeClr val="bg1"/>
                </a:solidFill>
              </a:rPr>
            </a:br>
            <a:r>
              <a:rPr lang="it-IT" sz="1800" i="1" dirty="0">
                <a:solidFill>
                  <a:schemeClr val="bg1"/>
                </a:solidFill>
              </a:rPr>
              <a:t>Importanza</a:t>
            </a:r>
            <a:endParaRPr lang="it-IT" sz="1800" i="1" dirty="0">
              <a:solidFill>
                <a:schemeClr val="bg1"/>
              </a:solidFill>
              <a:effectLst>
                <a:outerShdw blurRad="38100" dist="38100" dir="2700000" algn="tl">
                  <a:srgbClr val="C0C0C0"/>
                </a:outerShdw>
              </a:effectLst>
            </a:endParaRPr>
          </a:p>
        </p:txBody>
      </p:sp>
      <p:sp>
        <p:nvSpPr>
          <p:cNvPr id="513032" name="Text Box 3"/>
          <p:cNvSpPr txBox="1">
            <a:spLocks noChangeArrowheads="1"/>
          </p:cNvSpPr>
          <p:nvPr/>
        </p:nvSpPr>
        <p:spPr bwMode="auto">
          <a:xfrm>
            <a:off x="755650" y="1093788"/>
            <a:ext cx="8137525" cy="436562"/>
          </a:xfrm>
          <a:prstGeom prst="rect">
            <a:avLst/>
          </a:prstGeom>
          <a:noFill/>
          <a:ln w="9525">
            <a:noFill/>
            <a:miter lim="800000"/>
            <a:headEnd/>
            <a:tailEnd/>
          </a:ln>
        </p:spPr>
        <p:txBody>
          <a:bodyPr lIns="169695" tIns="124443" rIns="169695" bIns="124443" anchor="ctr">
            <a:spAutoFit/>
          </a:bodyPr>
          <a:lstStyle/>
          <a:p>
            <a:pPr marL="266700" indent="-266700" defTabSz="957263">
              <a:buClr>
                <a:srgbClr val="000000"/>
              </a:buClr>
              <a:buSzPct val="100000"/>
              <a:buFont typeface="Times" pitchFamily="18" charset="0"/>
              <a:buBlip>
                <a:blip r:embed="rId3"/>
              </a:buBlip>
              <a:defRPr/>
            </a:pPr>
            <a:r>
              <a:rPr lang="it-IT" sz="1200" dirty="0">
                <a:solidFill>
                  <a:schemeClr val="tx1"/>
                </a:solidFill>
                <a:latin typeface="+mn-lt"/>
                <a:cs typeface="Arial" pitchFamily="34" charset="0"/>
              </a:rPr>
              <a:t>Quale dei seguenti aspetti è per Lei il più importante? </a:t>
            </a:r>
            <a:endParaRPr lang="it-IT" sz="1200" dirty="0">
              <a:solidFill>
                <a:schemeClr val="tx1"/>
              </a:solidFill>
              <a:latin typeface="+mn-lt"/>
              <a:cs typeface="Arial" pitchFamily="34" charset="0"/>
            </a:endParaRPr>
          </a:p>
        </p:txBody>
      </p:sp>
      <p:sp>
        <p:nvSpPr>
          <p:cNvPr id="8" name="Segnaposto numero diapositiva 7"/>
          <p:cNvSpPr>
            <a:spLocks noGrp="1"/>
          </p:cNvSpPr>
          <p:nvPr>
            <p:ph type="sldNum" sz="quarter" idx="10"/>
          </p:nvPr>
        </p:nvSpPr>
        <p:spPr/>
        <p:txBody>
          <a:bodyPr/>
          <a:lstStyle/>
          <a:p>
            <a:pPr>
              <a:defRPr/>
            </a:pPr>
            <a:fld id="{FD03F27C-B8E3-48DA-9D7D-14C7C60BF6BD}" type="slidenum">
              <a:rPr lang="it-IT" smtClean="0"/>
              <a:pPr>
                <a:defRPr/>
              </a:pPr>
              <a:t>33</a:t>
            </a:fld>
            <a:endParaRPr lang="it-IT"/>
          </a:p>
        </p:txBody>
      </p:sp>
      <p:sp>
        <p:nvSpPr>
          <p:cNvPr id="206853" name="Text Box 10"/>
          <p:cNvSpPr txBox="1">
            <a:spLocks noChangeArrowheads="1"/>
          </p:cNvSpPr>
          <p:nvPr/>
        </p:nvSpPr>
        <p:spPr bwMode="auto">
          <a:xfrm>
            <a:off x="3635375" y="6237288"/>
            <a:ext cx="3168650" cy="371475"/>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pPr>
            <a:r>
              <a:rPr lang="it-IT" sz="900">
                <a:solidFill>
                  <a:schemeClr val="tx1"/>
                </a:solidFill>
                <a:latin typeface="Arial" charset="0"/>
              </a:rPr>
              <a:t>UNIVERSO: 229.490 UTENZE</a:t>
            </a:r>
          </a:p>
          <a:p>
            <a:pPr algn="ctr" defTabSz="449263">
              <a:buClr>
                <a:srgbClr val="000000"/>
              </a:buClr>
              <a:buSzPct val="100000"/>
              <a:buFont typeface="Times" pitchFamily="18" charset="0"/>
              <a:buNone/>
            </a:pPr>
            <a:r>
              <a:rPr lang="it-IT" sz="900">
                <a:solidFill>
                  <a:schemeClr val="tx1"/>
                </a:solidFill>
                <a:latin typeface="Arial" charset="0"/>
              </a:rPr>
              <a:t>BASE: TOTALE CAMPIONE</a:t>
            </a:r>
          </a:p>
        </p:txBody>
      </p:sp>
      <p:graphicFrame>
        <p:nvGraphicFramePr>
          <p:cNvPr id="206854" name="Object 3"/>
          <p:cNvGraphicFramePr>
            <a:graphicFrameLocks noChangeAspect="1"/>
          </p:cNvGraphicFramePr>
          <p:nvPr/>
        </p:nvGraphicFramePr>
        <p:xfrm>
          <a:off x="849313" y="1649413"/>
          <a:ext cx="7223125" cy="4664075"/>
        </p:xfrm>
        <a:graphic>
          <a:graphicData uri="http://schemas.openxmlformats.org/presentationml/2006/ole">
            <p:oleObj spid="_x0000_s206854" r:id="rId4" imgW="7224386" imgH="4663844" progId="Excel.Chart.8">
              <p:embed/>
            </p:oleObj>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3" name="Text Box 4"/>
          <p:cNvSpPr txBox="1">
            <a:spLocks noChangeArrowheads="1"/>
          </p:cNvSpPr>
          <p:nvPr/>
        </p:nvSpPr>
        <p:spPr bwMode="auto">
          <a:xfrm>
            <a:off x="1416050" y="887413"/>
            <a:ext cx="1230313" cy="249237"/>
          </a:xfrm>
          <a:prstGeom prst="rect">
            <a:avLst/>
          </a:prstGeom>
          <a:solidFill>
            <a:schemeClr val="accent1"/>
          </a:solidFill>
          <a:ln w="9525" algn="ctr">
            <a:solidFill>
              <a:schemeClr val="accent1"/>
            </a:solid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000" b="1" dirty="0">
                <a:solidFill>
                  <a:schemeClr val="bg1"/>
                </a:solidFill>
                <a:latin typeface="+mn-lt"/>
                <a:cs typeface="Arial" pitchFamily="34" charset="0"/>
              </a:rPr>
              <a:t>SORVEGLIARE</a:t>
            </a:r>
          </a:p>
        </p:txBody>
      </p:sp>
      <p:sp>
        <p:nvSpPr>
          <p:cNvPr id="307204" name="Text Box 5"/>
          <p:cNvSpPr txBox="1">
            <a:spLocks noChangeArrowheads="1"/>
          </p:cNvSpPr>
          <p:nvPr/>
        </p:nvSpPr>
        <p:spPr bwMode="auto">
          <a:xfrm>
            <a:off x="6243638" y="887413"/>
            <a:ext cx="1231900" cy="249237"/>
          </a:xfrm>
          <a:prstGeom prst="rect">
            <a:avLst/>
          </a:prstGeom>
          <a:solidFill>
            <a:schemeClr val="folHlink"/>
          </a:solidFill>
          <a:ln w="9525" algn="ctr">
            <a:solidFill>
              <a:schemeClr val="folHlink"/>
            </a:solid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000" b="1" dirty="0">
                <a:solidFill>
                  <a:schemeClr val="bg1"/>
                </a:solidFill>
                <a:latin typeface="+mn-lt"/>
                <a:cs typeface="Arial" pitchFamily="34" charset="0"/>
              </a:rPr>
              <a:t>COMUNICARE</a:t>
            </a:r>
          </a:p>
        </p:txBody>
      </p:sp>
      <p:sp>
        <p:nvSpPr>
          <p:cNvPr id="307205" name="Text Box 6"/>
          <p:cNvSpPr txBox="1">
            <a:spLocks noChangeArrowheads="1"/>
          </p:cNvSpPr>
          <p:nvPr/>
        </p:nvSpPr>
        <p:spPr bwMode="auto">
          <a:xfrm>
            <a:off x="6286500" y="5480050"/>
            <a:ext cx="1184275" cy="230188"/>
          </a:xfrm>
          <a:prstGeom prst="rect">
            <a:avLst/>
          </a:prstGeom>
          <a:solidFill>
            <a:srgbClr val="CC3300"/>
          </a:solidFill>
          <a:ln w="9525" algn="ctr">
            <a:solidFill>
              <a:srgbClr val="CC3300"/>
            </a:solidFill>
            <a:miter lim="800000"/>
            <a:headEnd/>
            <a:tailEnd/>
          </a:ln>
        </p:spPr>
        <p:txBody>
          <a:bodyPr lIns="90000" tIns="46800" rIns="90000" bIns="46800"/>
          <a:lstStyle/>
          <a:p>
            <a:pPr algn="ctr" defTabSz="449263">
              <a:spcBef>
                <a:spcPct val="50000"/>
              </a:spcBef>
              <a:buClr>
                <a:srgbClr val="000000"/>
              </a:buClr>
              <a:buSzPct val="100000"/>
              <a:buFont typeface="Times" pitchFamily="18" charset="0"/>
              <a:buNone/>
              <a:defRPr/>
            </a:pPr>
            <a:r>
              <a:rPr lang="it-IT" sz="1000" b="1" dirty="0">
                <a:solidFill>
                  <a:schemeClr val="bg1"/>
                </a:solidFill>
                <a:latin typeface="+mn-lt"/>
                <a:cs typeface="Arial" pitchFamily="34" charset="0"/>
              </a:rPr>
              <a:t>MIGLIORARE</a:t>
            </a:r>
          </a:p>
        </p:txBody>
      </p:sp>
      <p:sp>
        <p:nvSpPr>
          <p:cNvPr id="307206" name="Text Box 7"/>
          <p:cNvSpPr txBox="1">
            <a:spLocks noChangeArrowheads="1"/>
          </p:cNvSpPr>
          <p:nvPr/>
        </p:nvSpPr>
        <p:spPr bwMode="auto">
          <a:xfrm>
            <a:off x="1382713" y="5475288"/>
            <a:ext cx="1182687" cy="230187"/>
          </a:xfrm>
          <a:prstGeom prst="rect">
            <a:avLst/>
          </a:prstGeom>
          <a:solidFill>
            <a:srgbClr val="FF66CC"/>
          </a:solidFill>
          <a:ln w="9525" algn="ctr">
            <a:solidFill>
              <a:srgbClr val="FF66CC"/>
            </a:solidFill>
            <a:miter lim="800000"/>
            <a:headEnd/>
            <a:tailEnd/>
          </a:ln>
        </p:spPr>
        <p:txBody>
          <a:bodyPr lIns="90000" tIns="46800" rIns="90000" bIns="46800"/>
          <a:lstStyle/>
          <a:p>
            <a:pPr algn="ctr" defTabSz="449263">
              <a:spcBef>
                <a:spcPct val="50000"/>
              </a:spcBef>
              <a:buClr>
                <a:srgbClr val="000000"/>
              </a:buClr>
              <a:buSzPct val="100000"/>
              <a:buFont typeface="Times" pitchFamily="18" charset="0"/>
              <a:buNone/>
              <a:defRPr/>
            </a:pPr>
            <a:r>
              <a:rPr lang="it-IT" sz="1000" b="1" dirty="0">
                <a:solidFill>
                  <a:schemeClr val="bg1"/>
                </a:solidFill>
                <a:latin typeface="+mn-lt"/>
                <a:cs typeface="Arial" pitchFamily="34" charset="0"/>
              </a:rPr>
              <a:t>PERFEZIONARE</a:t>
            </a:r>
          </a:p>
        </p:txBody>
      </p:sp>
      <p:sp>
        <p:nvSpPr>
          <p:cNvPr id="307207" name="Text Box 8"/>
          <p:cNvSpPr txBox="1">
            <a:spLocks noChangeArrowheads="1"/>
          </p:cNvSpPr>
          <p:nvPr/>
        </p:nvSpPr>
        <p:spPr bwMode="auto">
          <a:xfrm>
            <a:off x="1357313" y="5578475"/>
            <a:ext cx="6072187" cy="371475"/>
          </a:xfrm>
          <a:prstGeom prst="rect">
            <a:avLst/>
          </a:prstGeom>
          <a:noFill/>
          <a:ln w="9525" algn="ctr">
            <a:no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800" dirty="0">
                <a:solidFill>
                  <a:schemeClr val="tx1"/>
                </a:solidFill>
                <a:latin typeface="+mn-lt"/>
                <a:cs typeface="Arial" pitchFamily="34" charset="0"/>
              </a:rPr>
              <a:t>IMPORTANZA</a:t>
            </a:r>
          </a:p>
        </p:txBody>
      </p:sp>
      <p:sp>
        <p:nvSpPr>
          <p:cNvPr id="307208" name="Text Box 9"/>
          <p:cNvSpPr txBox="1">
            <a:spLocks noChangeArrowheads="1"/>
          </p:cNvSpPr>
          <p:nvPr/>
        </p:nvSpPr>
        <p:spPr bwMode="auto">
          <a:xfrm rot="-5400000">
            <a:off x="-1014412" y="2987675"/>
            <a:ext cx="4248150" cy="371475"/>
          </a:xfrm>
          <a:prstGeom prst="rect">
            <a:avLst/>
          </a:prstGeom>
          <a:noFill/>
          <a:ln w="9525" algn="ctr">
            <a:no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800" dirty="0">
                <a:solidFill>
                  <a:schemeClr val="tx1"/>
                </a:solidFill>
                <a:latin typeface="+mn-lt"/>
                <a:cs typeface="Arial" pitchFamily="34" charset="0"/>
              </a:rPr>
              <a:t>SODDISFAZIONE</a:t>
            </a:r>
          </a:p>
        </p:txBody>
      </p:sp>
      <p:sp>
        <p:nvSpPr>
          <p:cNvPr id="307211" name="Text Box 36"/>
          <p:cNvSpPr txBox="1">
            <a:spLocks noChangeArrowheads="1"/>
          </p:cNvSpPr>
          <p:nvPr/>
        </p:nvSpPr>
        <p:spPr bwMode="auto">
          <a:xfrm rot="-5400000">
            <a:off x="821531" y="4702969"/>
            <a:ext cx="790575" cy="249238"/>
          </a:xfrm>
          <a:prstGeom prst="rect">
            <a:avLst/>
          </a:prstGeom>
          <a:noFill/>
          <a:ln w="9525" algn="ctr">
            <a:no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000" i="1" dirty="0">
                <a:solidFill>
                  <a:schemeClr val="tx1"/>
                </a:solidFill>
                <a:latin typeface="+mn-lt"/>
                <a:cs typeface="Arial" pitchFamily="34" charset="0"/>
              </a:rPr>
              <a:t>BASSA</a:t>
            </a:r>
          </a:p>
        </p:txBody>
      </p:sp>
      <p:sp>
        <p:nvSpPr>
          <p:cNvPr id="307242" name="Rectangle 23"/>
          <p:cNvSpPr>
            <a:spLocks noChangeArrowheads="1"/>
          </p:cNvSpPr>
          <p:nvPr/>
        </p:nvSpPr>
        <p:spPr bwMode="auto">
          <a:xfrm>
            <a:off x="1341438" y="3030538"/>
            <a:ext cx="1931987" cy="195262"/>
          </a:xfrm>
          <a:prstGeom prst="rect">
            <a:avLst/>
          </a:prstGeom>
          <a:noFill/>
          <a:ln w="12700" algn="ctr">
            <a:noFill/>
            <a:miter lim="800000"/>
            <a:headEnd/>
            <a:tailEnd/>
          </a:ln>
        </p:spPr>
        <p:txBody>
          <a:bodyPr lIns="90000" tIns="46800" rIns="90000" bIns="46800" anchor="ctr"/>
          <a:lstStyle/>
          <a:p>
            <a:pPr defTabSz="449263">
              <a:buClr>
                <a:srgbClr val="000000"/>
              </a:buClr>
              <a:buSzPct val="100000"/>
              <a:buFont typeface="Times" pitchFamily="18" charset="0"/>
              <a:buNone/>
              <a:defRPr/>
            </a:pPr>
            <a:r>
              <a:rPr lang="it-IT" sz="900" dirty="0">
                <a:solidFill>
                  <a:schemeClr val="tx1"/>
                </a:solidFill>
                <a:latin typeface="+mn-lt"/>
              </a:rPr>
              <a:t>Soddisfazione complessiva: </a:t>
            </a:r>
            <a:r>
              <a:rPr lang="it-IT" sz="900" b="1" dirty="0">
                <a:solidFill>
                  <a:schemeClr val="tx1"/>
                </a:solidFill>
                <a:latin typeface="+mn-lt"/>
              </a:rPr>
              <a:t>88%</a:t>
            </a:r>
          </a:p>
        </p:txBody>
      </p:sp>
      <p:sp>
        <p:nvSpPr>
          <p:cNvPr id="207881"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LA MAPPA DELLE PRIORITÀ - </a:t>
            </a:r>
            <a:r>
              <a:rPr lang="it-IT" sz="1600" i="1">
                <a:solidFill>
                  <a:srgbClr val="3366CC"/>
                </a:solidFill>
                <a:cs typeface="Arial" charset="0"/>
              </a:rPr>
              <a:t>ASPETTI TECNICI</a:t>
            </a:r>
          </a:p>
        </p:txBody>
      </p:sp>
      <p:pic>
        <p:nvPicPr>
          <p:cNvPr id="207882" name="Picture 40" descr="AEN_159"/>
          <p:cNvPicPr>
            <a:picLocks noChangeAspect="1" noChangeArrowheads="1"/>
          </p:cNvPicPr>
          <p:nvPr/>
        </p:nvPicPr>
        <p:blipFill>
          <a:blip r:embed="rId3"/>
          <a:srcRect/>
          <a:stretch>
            <a:fillRect/>
          </a:stretch>
        </p:blipFill>
        <p:spPr bwMode="auto">
          <a:xfrm>
            <a:off x="7500938" y="714375"/>
            <a:ext cx="582612" cy="595313"/>
          </a:xfrm>
          <a:prstGeom prst="rect">
            <a:avLst/>
          </a:prstGeom>
          <a:solidFill>
            <a:schemeClr val="bg1"/>
          </a:solidFill>
          <a:ln w="28575">
            <a:noFill/>
            <a:miter lim="800000"/>
            <a:headEnd/>
            <a:tailEnd/>
          </a:ln>
        </p:spPr>
      </p:pic>
      <p:pic>
        <p:nvPicPr>
          <p:cNvPr id="207883" name="Picture 41" descr="lente"/>
          <p:cNvPicPr>
            <a:picLocks noChangeAspect="1" noChangeArrowheads="1"/>
          </p:cNvPicPr>
          <p:nvPr/>
        </p:nvPicPr>
        <p:blipFill>
          <a:blip r:embed="rId4"/>
          <a:srcRect/>
          <a:stretch>
            <a:fillRect/>
          </a:stretch>
        </p:blipFill>
        <p:spPr bwMode="auto">
          <a:xfrm>
            <a:off x="785813" y="581025"/>
            <a:ext cx="639762" cy="642938"/>
          </a:xfrm>
          <a:prstGeom prst="rect">
            <a:avLst/>
          </a:prstGeom>
          <a:solidFill>
            <a:schemeClr val="bg1"/>
          </a:solidFill>
          <a:ln w="28575">
            <a:noFill/>
            <a:miter lim="800000"/>
            <a:headEnd/>
            <a:tailEnd/>
          </a:ln>
        </p:spPr>
      </p:pic>
      <p:pic>
        <p:nvPicPr>
          <p:cNvPr id="207884" name="Picture 45" descr="marketing_usability_main">
            <a:hlinkClick r:id="rId5"/>
          </p:cNvPr>
          <p:cNvPicPr>
            <a:picLocks noChangeAspect="1" noChangeArrowheads="1"/>
          </p:cNvPicPr>
          <p:nvPr/>
        </p:nvPicPr>
        <p:blipFill>
          <a:blip r:embed="rId6"/>
          <a:srcRect/>
          <a:stretch>
            <a:fillRect/>
          </a:stretch>
        </p:blipFill>
        <p:spPr bwMode="auto">
          <a:xfrm>
            <a:off x="7500938" y="5429250"/>
            <a:ext cx="747712" cy="592138"/>
          </a:xfrm>
          <a:prstGeom prst="rect">
            <a:avLst/>
          </a:prstGeom>
          <a:solidFill>
            <a:schemeClr val="bg1"/>
          </a:solidFill>
          <a:ln w="28575">
            <a:noFill/>
            <a:miter lim="800000"/>
            <a:headEnd/>
            <a:tailEnd/>
          </a:ln>
        </p:spPr>
      </p:pic>
      <p:pic>
        <p:nvPicPr>
          <p:cNvPr id="207885" name="Picture 46" descr="BWBW0157"/>
          <p:cNvPicPr>
            <a:picLocks noChangeAspect="1" noChangeArrowheads="1"/>
          </p:cNvPicPr>
          <p:nvPr/>
        </p:nvPicPr>
        <p:blipFill>
          <a:blip r:embed="rId7"/>
          <a:srcRect/>
          <a:stretch>
            <a:fillRect/>
          </a:stretch>
        </p:blipFill>
        <p:spPr bwMode="auto">
          <a:xfrm>
            <a:off x="860425" y="5257800"/>
            <a:ext cx="450850" cy="514350"/>
          </a:xfrm>
          <a:prstGeom prst="rect">
            <a:avLst/>
          </a:prstGeom>
          <a:noFill/>
          <a:ln w="9525">
            <a:noFill/>
            <a:miter lim="800000"/>
            <a:headEnd/>
            <a:tailEnd/>
          </a:ln>
        </p:spPr>
      </p:pic>
      <p:graphicFrame>
        <p:nvGraphicFramePr>
          <p:cNvPr id="207886" name="Grafico 31"/>
          <p:cNvGraphicFramePr>
            <a:graphicFrameLocks/>
          </p:cNvGraphicFramePr>
          <p:nvPr/>
        </p:nvGraphicFramePr>
        <p:xfrm>
          <a:off x="1244600" y="1149350"/>
          <a:ext cx="6426200" cy="4394200"/>
        </p:xfrm>
        <a:graphic>
          <a:graphicData uri="http://schemas.openxmlformats.org/presentationml/2006/ole">
            <p:oleObj spid="_x0000_s207886" r:id="rId8" imgW="6425741" imgH="4395597" progId="Excel.Chart.8">
              <p:embed/>
            </p:oleObj>
          </a:graphicData>
        </a:graphic>
      </p:graphicFrame>
      <p:sp>
        <p:nvSpPr>
          <p:cNvPr id="37" name="Rectangle 23"/>
          <p:cNvSpPr>
            <a:spLocks noChangeArrowheads="1"/>
          </p:cNvSpPr>
          <p:nvPr/>
        </p:nvSpPr>
        <p:spPr bwMode="auto">
          <a:xfrm rot="16200000">
            <a:off x="3789363" y="4560888"/>
            <a:ext cx="1703387" cy="160337"/>
          </a:xfrm>
          <a:prstGeom prst="rect">
            <a:avLst/>
          </a:prstGeom>
          <a:noFill/>
          <a:ln w="12700" algn="ctr">
            <a:noFill/>
            <a:miter lim="800000"/>
            <a:headEnd/>
            <a:tailEnd/>
          </a:ln>
        </p:spPr>
        <p:txBody>
          <a:bodyPr lIns="90000" tIns="46800" rIns="90000" bIns="46800" anchor="ctr"/>
          <a:lstStyle/>
          <a:p>
            <a:pPr defTabSz="449263">
              <a:buClr>
                <a:srgbClr val="000000"/>
              </a:buClr>
              <a:buSzPct val="100000"/>
              <a:buFont typeface="Times" pitchFamily="18" charset="0"/>
              <a:buNone/>
              <a:defRPr/>
            </a:pPr>
            <a:r>
              <a:rPr lang="it-IT" sz="900" dirty="0">
                <a:solidFill>
                  <a:schemeClr val="tx1"/>
                </a:solidFill>
                <a:latin typeface="+mn-lt"/>
              </a:rPr>
              <a:t>Importanza media: </a:t>
            </a:r>
            <a:r>
              <a:rPr lang="it-IT" sz="900" dirty="0">
                <a:solidFill>
                  <a:schemeClr val="tx1"/>
                </a:solidFill>
                <a:latin typeface="+mn-lt"/>
              </a:rPr>
              <a:t>50%</a:t>
            </a:r>
            <a:endParaRPr lang="it-IT" sz="900" b="1" dirty="0">
              <a:solidFill>
                <a:schemeClr val="tx1"/>
              </a:solidFill>
              <a:latin typeface="+mn-lt"/>
            </a:endParaRPr>
          </a:p>
        </p:txBody>
      </p:sp>
      <p:sp>
        <p:nvSpPr>
          <p:cNvPr id="38" name="Text Box 36"/>
          <p:cNvSpPr txBox="1">
            <a:spLocks noChangeArrowheads="1"/>
          </p:cNvSpPr>
          <p:nvPr/>
        </p:nvSpPr>
        <p:spPr bwMode="auto">
          <a:xfrm rot="-5400000">
            <a:off x="819944" y="1226344"/>
            <a:ext cx="790575" cy="249237"/>
          </a:xfrm>
          <a:prstGeom prst="rect">
            <a:avLst/>
          </a:prstGeom>
          <a:noFill/>
          <a:ln w="9525" algn="ctr">
            <a:no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000" i="1" dirty="0">
                <a:solidFill>
                  <a:schemeClr val="tx1"/>
                </a:solidFill>
                <a:latin typeface="+mn-lt"/>
                <a:cs typeface="Arial" pitchFamily="34" charset="0"/>
              </a:rPr>
              <a:t>ALTA</a:t>
            </a:r>
          </a:p>
        </p:txBody>
      </p:sp>
      <p:sp>
        <p:nvSpPr>
          <p:cNvPr id="22" name="Text Box 36"/>
          <p:cNvSpPr txBox="1">
            <a:spLocks noChangeArrowheads="1"/>
          </p:cNvSpPr>
          <p:nvPr/>
        </p:nvSpPr>
        <p:spPr bwMode="auto">
          <a:xfrm>
            <a:off x="1214438" y="5699125"/>
            <a:ext cx="790575" cy="247650"/>
          </a:xfrm>
          <a:prstGeom prst="rect">
            <a:avLst/>
          </a:prstGeom>
          <a:noFill/>
          <a:ln w="9525" algn="ctr">
            <a:no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000" i="1" dirty="0">
                <a:solidFill>
                  <a:schemeClr val="tx1"/>
                </a:solidFill>
                <a:latin typeface="+mn-lt"/>
                <a:cs typeface="Arial" pitchFamily="34" charset="0"/>
              </a:rPr>
              <a:t>BASSA</a:t>
            </a:r>
          </a:p>
        </p:txBody>
      </p:sp>
      <p:sp>
        <p:nvSpPr>
          <p:cNvPr id="23" name="Text Box 36"/>
          <p:cNvSpPr txBox="1">
            <a:spLocks noChangeArrowheads="1"/>
          </p:cNvSpPr>
          <p:nvPr/>
        </p:nvSpPr>
        <p:spPr bwMode="auto">
          <a:xfrm>
            <a:off x="6911975" y="5861050"/>
            <a:ext cx="790575" cy="249238"/>
          </a:xfrm>
          <a:prstGeom prst="rect">
            <a:avLst/>
          </a:prstGeom>
          <a:noFill/>
          <a:ln w="9525" algn="ctr">
            <a:no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000" i="1" dirty="0">
                <a:solidFill>
                  <a:schemeClr val="tx1"/>
                </a:solidFill>
                <a:latin typeface="+mn-lt"/>
                <a:cs typeface="Arial" pitchFamily="34" charset="0"/>
              </a:rPr>
              <a:t>ALTA</a:t>
            </a:r>
          </a:p>
        </p:txBody>
      </p:sp>
      <p:sp>
        <p:nvSpPr>
          <p:cNvPr id="34" name="Rectangle 22"/>
          <p:cNvSpPr>
            <a:spLocks noChangeArrowheads="1"/>
          </p:cNvSpPr>
          <p:nvPr/>
        </p:nvSpPr>
        <p:spPr bwMode="auto">
          <a:xfrm>
            <a:off x="6516688" y="2568575"/>
            <a:ext cx="995362" cy="428625"/>
          </a:xfrm>
          <a:prstGeom prst="rect">
            <a:avLst/>
          </a:prstGeom>
          <a:noFill/>
          <a:ln w="12700" algn="ctr">
            <a:noFill/>
            <a:miter lim="800000"/>
            <a:headEnd/>
            <a:tailEnd/>
          </a:ln>
        </p:spPr>
        <p:txBody>
          <a:bodyPr lIns="90000" tIns="46800" rIns="90000" bIns="46800" anchor="ctr"/>
          <a:lstStyle/>
          <a:p>
            <a:pPr defTabSz="449263">
              <a:buClr>
                <a:srgbClr val="000000"/>
              </a:buClr>
              <a:buSzPct val="100000"/>
              <a:buFont typeface="Times" pitchFamily="18" charset="0"/>
              <a:buNone/>
              <a:defRPr/>
            </a:pPr>
            <a:r>
              <a:rPr lang="it-IT" sz="900" dirty="0">
                <a:solidFill>
                  <a:schemeClr val="tx1"/>
                </a:solidFill>
                <a:latin typeface="+mn-lt"/>
              </a:rPr>
              <a:t>CONTINUITÀ DEL SERVIZIO</a:t>
            </a:r>
          </a:p>
        </p:txBody>
      </p:sp>
      <p:sp>
        <p:nvSpPr>
          <p:cNvPr id="35" name="Rectangle 22"/>
          <p:cNvSpPr>
            <a:spLocks noChangeArrowheads="1"/>
          </p:cNvSpPr>
          <p:nvPr/>
        </p:nvSpPr>
        <p:spPr bwMode="auto">
          <a:xfrm>
            <a:off x="1547813" y="3500438"/>
            <a:ext cx="1917700" cy="304800"/>
          </a:xfrm>
          <a:prstGeom prst="rect">
            <a:avLst/>
          </a:prstGeom>
          <a:noFill/>
          <a:ln w="12700" algn="ctr">
            <a:noFill/>
            <a:miter lim="800000"/>
            <a:headEnd/>
            <a:tailEnd/>
          </a:ln>
        </p:spPr>
        <p:txBody>
          <a:bodyPr lIns="90000" tIns="46800" rIns="90000" bIns="46800" anchor="ctr"/>
          <a:lstStyle/>
          <a:p>
            <a:pPr defTabSz="449263">
              <a:buClr>
                <a:srgbClr val="000000"/>
              </a:buClr>
              <a:buSzPct val="100000"/>
              <a:buFont typeface="Times" pitchFamily="18" charset="0"/>
              <a:buNone/>
              <a:defRPr/>
            </a:pPr>
            <a:r>
              <a:rPr lang="it-IT" sz="900" dirty="0">
                <a:solidFill>
                  <a:schemeClr val="tx1"/>
                </a:solidFill>
                <a:latin typeface="+mn-lt"/>
              </a:rPr>
              <a:t>LIVELLO </a:t>
            </a:r>
            <a:r>
              <a:rPr lang="it-IT" sz="900" dirty="0" err="1">
                <a:solidFill>
                  <a:schemeClr val="tx1"/>
                </a:solidFill>
                <a:latin typeface="+mn-lt"/>
              </a:rPr>
              <a:t>DI</a:t>
            </a:r>
            <a:r>
              <a:rPr lang="it-IT" sz="900" dirty="0">
                <a:solidFill>
                  <a:schemeClr val="tx1"/>
                </a:solidFill>
                <a:latin typeface="+mn-lt"/>
              </a:rPr>
              <a:t> PRESSIONE DELL'ACQUA</a:t>
            </a:r>
          </a:p>
        </p:txBody>
      </p:sp>
      <p:sp>
        <p:nvSpPr>
          <p:cNvPr id="33" name="Text Box 9"/>
          <p:cNvSpPr txBox="1">
            <a:spLocks noChangeArrowheads="1"/>
          </p:cNvSpPr>
          <p:nvPr/>
        </p:nvSpPr>
        <p:spPr bwMode="auto">
          <a:xfrm rot="16200000">
            <a:off x="-2682081" y="2864644"/>
            <a:ext cx="5946775" cy="366713"/>
          </a:xfrm>
          <a:prstGeom prst="rect">
            <a:avLst/>
          </a:prstGeom>
          <a:noFill/>
          <a:ln w="12700" algn="ctr">
            <a:noFill/>
            <a:miter lim="800000"/>
            <a:headEnd/>
            <a:tailEnd/>
          </a:ln>
          <a:effectLst/>
        </p:spPr>
        <p:txBody>
          <a:bodyPr lIns="90000" tIns="46800" rIns="90000" bIns="46800">
            <a:spAutoFit/>
          </a:bodyPr>
          <a:lstStyle/>
          <a:p>
            <a:pPr defTabSz="449263">
              <a:spcBef>
                <a:spcPct val="50000"/>
              </a:spcBef>
              <a:buClr>
                <a:srgbClr val="000000"/>
              </a:buClr>
              <a:buSzPct val="100000"/>
              <a:buFont typeface="Times" pitchFamily="18" charset="0"/>
              <a:buNone/>
              <a:defRPr/>
            </a:pPr>
            <a:r>
              <a:rPr lang="it-IT" sz="1800" dirty="0">
                <a:solidFill>
                  <a:schemeClr val="bg1"/>
                </a:solidFill>
              </a:rPr>
              <a:t>LE PRIORITÀ </a:t>
            </a:r>
            <a:r>
              <a:rPr lang="it-IT" sz="1800" dirty="0" err="1">
                <a:solidFill>
                  <a:schemeClr val="bg1"/>
                </a:solidFill>
              </a:rPr>
              <a:t>DI</a:t>
            </a:r>
            <a:r>
              <a:rPr lang="it-IT" sz="1800" dirty="0">
                <a:solidFill>
                  <a:schemeClr val="bg1"/>
                </a:solidFill>
              </a:rPr>
              <a:t> INTERVENTO</a:t>
            </a:r>
            <a:endParaRPr lang="it-IT" sz="1800" dirty="0">
              <a:solidFill>
                <a:schemeClr val="bg1"/>
              </a:solidFill>
              <a:effectLst>
                <a:outerShdw blurRad="38100" dist="38100" dir="2700000" algn="tl">
                  <a:srgbClr val="C0C0C0"/>
                </a:outerShdw>
              </a:effectLst>
            </a:endParaRPr>
          </a:p>
        </p:txBody>
      </p:sp>
      <p:sp>
        <p:nvSpPr>
          <p:cNvPr id="27" name="Rectangle 23"/>
          <p:cNvSpPr>
            <a:spLocks noChangeArrowheads="1"/>
          </p:cNvSpPr>
          <p:nvPr/>
        </p:nvSpPr>
        <p:spPr bwMode="auto">
          <a:xfrm>
            <a:off x="4518025" y="3138488"/>
            <a:ext cx="2286000" cy="146050"/>
          </a:xfrm>
          <a:prstGeom prst="rect">
            <a:avLst/>
          </a:prstGeom>
          <a:noFill/>
          <a:ln w="12700" algn="ctr">
            <a:noFill/>
            <a:miter lim="800000"/>
            <a:headEnd/>
            <a:tailEnd/>
          </a:ln>
        </p:spPr>
        <p:txBody>
          <a:bodyPr lIns="90000" tIns="46800" rIns="90000" bIns="46800" anchor="ctr"/>
          <a:lstStyle/>
          <a:p>
            <a:pPr defTabSz="449263">
              <a:buClr>
                <a:srgbClr val="000000"/>
              </a:buClr>
              <a:buSzPct val="100000"/>
              <a:buFont typeface="Times" pitchFamily="18" charset="0"/>
              <a:buNone/>
              <a:defRPr/>
            </a:pPr>
            <a:r>
              <a:rPr lang="it-IT" sz="900" dirty="0">
                <a:solidFill>
                  <a:schemeClr val="tx1"/>
                </a:solidFill>
                <a:latin typeface="+mn-lt"/>
              </a:rPr>
              <a:t>Soddisfazione complessiva: </a:t>
            </a:r>
            <a:r>
              <a:rPr lang="it-IT" sz="900" dirty="0">
                <a:solidFill>
                  <a:schemeClr val="tx1"/>
                </a:solidFill>
                <a:latin typeface="+mn-lt"/>
              </a:rPr>
              <a:t>93,5%</a:t>
            </a:r>
            <a:endParaRPr lang="it-IT" sz="900" dirty="0">
              <a:solidFill>
                <a:schemeClr val="tx1"/>
              </a:solidFill>
              <a:latin typeface="+mn-lt"/>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8897" name="Object 71"/>
          <p:cNvGraphicFramePr>
            <a:graphicFrameLocks noChangeAspect="1"/>
          </p:cNvGraphicFramePr>
          <p:nvPr/>
        </p:nvGraphicFramePr>
        <p:xfrm>
          <a:off x="709613" y="1625600"/>
          <a:ext cx="6577012" cy="4597400"/>
        </p:xfrm>
        <a:graphic>
          <a:graphicData uri="http://schemas.openxmlformats.org/presentationml/2006/ole">
            <p:oleObj spid="_x0000_s208897" r:id="rId3" imgW="6578154" imgH="4596782" progId="Excel.Chart.8">
              <p:embed/>
            </p:oleObj>
          </a:graphicData>
        </a:graphic>
      </p:graphicFrame>
      <p:sp>
        <p:nvSpPr>
          <p:cNvPr id="208898" name="Rectangle 12"/>
          <p:cNvSpPr>
            <a:spLocks noChangeArrowheads="1"/>
          </p:cNvSpPr>
          <p:nvPr/>
        </p:nvSpPr>
        <p:spPr bwMode="auto">
          <a:xfrm>
            <a:off x="7235825" y="1679575"/>
            <a:ext cx="1758950" cy="431800"/>
          </a:xfrm>
          <a:prstGeom prst="rect">
            <a:avLst/>
          </a:prstGeom>
          <a:noFill/>
          <a:ln w="12700" algn="ctr">
            <a:solidFill>
              <a:srgbClr val="339966"/>
            </a:solidFill>
            <a:miter lim="800000"/>
            <a:headEnd/>
            <a:tailEnd/>
          </a:ln>
        </p:spPr>
        <p:txBody>
          <a:bodyPr lIns="90000" tIns="46800" rIns="90000" bIns="46800" anchor="ctr"/>
          <a:lstStyle/>
          <a:p>
            <a:pPr algn="ctr" defTabSz="449263">
              <a:buClr>
                <a:srgbClr val="000000"/>
              </a:buClr>
              <a:buSzPct val="100000"/>
              <a:buFont typeface="Times" pitchFamily="18" charset="0"/>
              <a:buNone/>
            </a:pPr>
            <a:r>
              <a:rPr lang="it-IT" sz="1200" b="1">
                <a:solidFill>
                  <a:schemeClr val="tx1"/>
                </a:solidFill>
                <a:latin typeface="Arial" charset="0"/>
              </a:rPr>
              <a:t>SUPERA LE ASPETTATIVE</a:t>
            </a:r>
          </a:p>
        </p:txBody>
      </p:sp>
      <p:sp>
        <p:nvSpPr>
          <p:cNvPr id="208899" name="Rectangle 13"/>
          <p:cNvSpPr>
            <a:spLocks noChangeArrowheads="1"/>
          </p:cNvSpPr>
          <p:nvPr/>
        </p:nvSpPr>
        <p:spPr bwMode="auto">
          <a:xfrm>
            <a:off x="7164388" y="3573463"/>
            <a:ext cx="1728787" cy="431800"/>
          </a:xfrm>
          <a:prstGeom prst="rect">
            <a:avLst/>
          </a:prstGeom>
          <a:noFill/>
          <a:ln w="12700" algn="ctr">
            <a:solidFill>
              <a:srgbClr val="808080"/>
            </a:solidFill>
            <a:miter lim="800000"/>
            <a:headEnd/>
            <a:tailEnd/>
          </a:ln>
        </p:spPr>
        <p:txBody>
          <a:bodyPr lIns="90000" tIns="46800" rIns="90000" bIns="46800" anchor="ctr"/>
          <a:lstStyle/>
          <a:p>
            <a:pPr algn="ctr" defTabSz="449263">
              <a:buClr>
                <a:srgbClr val="000000"/>
              </a:buClr>
              <a:buSzPct val="100000"/>
              <a:buFont typeface="Times" pitchFamily="18" charset="0"/>
              <a:buNone/>
            </a:pPr>
            <a:r>
              <a:rPr lang="it-IT" sz="1200" b="1">
                <a:solidFill>
                  <a:schemeClr val="tx1"/>
                </a:solidFill>
                <a:latin typeface="Arial" charset="0"/>
              </a:rPr>
              <a:t>IN LINEA CON LE ASPETTATIVE</a:t>
            </a:r>
          </a:p>
        </p:txBody>
      </p:sp>
      <p:sp>
        <p:nvSpPr>
          <p:cNvPr id="208900" name="Rectangle 14"/>
          <p:cNvSpPr>
            <a:spLocks noChangeArrowheads="1"/>
          </p:cNvSpPr>
          <p:nvPr/>
        </p:nvSpPr>
        <p:spPr bwMode="auto">
          <a:xfrm>
            <a:off x="7235825" y="5283200"/>
            <a:ext cx="1728788" cy="431800"/>
          </a:xfrm>
          <a:prstGeom prst="rect">
            <a:avLst/>
          </a:prstGeom>
          <a:noFill/>
          <a:ln w="12700" algn="ctr">
            <a:solidFill>
              <a:srgbClr val="CC0000"/>
            </a:solidFill>
            <a:miter lim="800000"/>
            <a:headEnd/>
            <a:tailEnd/>
          </a:ln>
        </p:spPr>
        <p:txBody>
          <a:bodyPr lIns="90000" tIns="46800" rIns="90000" bIns="46800" anchor="ctr"/>
          <a:lstStyle/>
          <a:p>
            <a:pPr algn="ctr" defTabSz="449263">
              <a:buClr>
                <a:srgbClr val="000000"/>
              </a:buClr>
              <a:buSzPct val="100000"/>
              <a:buFont typeface="Times" pitchFamily="18" charset="0"/>
              <a:buNone/>
            </a:pPr>
            <a:r>
              <a:rPr lang="it-IT" sz="1200" b="1">
                <a:solidFill>
                  <a:schemeClr val="tx1"/>
                </a:solidFill>
                <a:latin typeface="Arial" charset="0"/>
              </a:rPr>
              <a:t>DELUDE LE ASPETTATIVE</a:t>
            </a:r>
          </a:p>
        </p:txBody>
      </p:sp>
      <p:sp>
        <p:nvSpPr>
          <p:cNvPr id="208901"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LE ASPETTATIVE SUGLI ASPETTI TECNICI DEL SERVIZIO</a:t>
            </a:r>
            <a:br>
              <a:rPr lang="it-IT" sz="2100">
                <a:solidFill>
                  <a:srgbClr val="3366CC"/>
                </a:solidFill>
                <a:cs typeface="Arial" charset="0"/>
              </a:rPr>
            </a:br>
            <a:r>
              <a:rPr lang="it-IT" sz="2100" i="1">
                <a:solidFill>
                  <a:srgbClr val="3366CC"/>
                </a:solidFill>
                <a:cs typeface="Arial" charset="0"/>
              </a:rPr>
              <a:t>TREND</a:t>
            </a:r>
          </a:p>
        </p:txBody>
      </p:sp>
      <p:sp>
        <p:nvSpPr>
          <p:cNvPr id="601097" name="Text Box 9"/>
          <p:cNvSpPr txBox="1">
            <a:spLocks noChangeArrowheads="1"/>
          </p:cNvSpPr>
          <p:nvPr/>
        </p:nvSpPr>
        <p:spPr bwMode="auto">
          <a:xfrm rot="-5400000">
            <a:off x="-2630488" y="2727326"/>
            <a:ext cx="5946775" cy="64135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ASPETTI TECNICI DEL SERVIZIO</a:t>
            </a:r>
            <a:br>
              <a:rPr lang="it-IT" sz="1800" dirty="0">
                <a:solidFill>
                  <a:schemeClr val="bg1"/>
                </a:solidFill>
              </a:rPr>
            </a:br>
            <a:r>
              <a:rPr lang="it-IT" sz="1800" i="1" dirty="0">
                <a:solidFill>
                  <a:schemeClr val="bg1"/>
                </a:solidFill>
              </a:rPr>
              <a:t>Aspettative</a:t>
            </a:r>
            <a:endParaRPr lang="it-IT" sz="1800" i="1" dirty="0">
              <a:solidFill>
                <a:schemeClr val="bg1"/>
              </a:solidFill>
              <a:effectLst>
                <a:outerShdw blurRad="38100" dist="38100" dir="2700000" algn="tl">
                  <a:srgbClr val="C0C0C0"/>
                </a:outerShdw>
              </a:effectLst>
            </a:endParaRPr>
          </a:p>
        </p:txBody>
      </p:sp>
      <p:sp>
        <p:nvSpPr>
          <p:cNvPr id="420881" name="Text Box 3"/>
          <p:cNvSpPr txBox="1">
            <a:spLocks noChangeArrowheads="1"/>
          </p:cNvSpPr>
          <p:nvPr/>
        </p:nvSpPr>
        <p:spPr bwMode="auto">
          <a:xfrm>
            <a:off x="755650" y="987425"/>
            <a:ext cx="8137525" cy="436563"/>
          </a:xfrm>
          <a:prstGeom prst="rect">
            <a:avLst/>
          </a:prstGeom>
          <a:noFill/>
          <a:ln w="9525">
            <a:noFill/>
            <a:miter lim="800000"/>
            <a:headEnd/>
            <a:tailEnd/>
          </a:ln>
        </p:spPr>
        <p:txBody>
          <a:bodyPr lIns="169695" tIns="124443" rIns="169695" bIns="124443" anchor="ctr">
            <a:spAutoFit/>
          </a:bodyPr>
          <a:lstStyle/>
          <a:p>
            <a:pPr marL="266700" indent="-266700" defTabSz="957263">
              <a:buClr>
                <a:srgbClr val="000000"/>
              </a:buClr>
              <a:buSzPct val="100000"/>
              <a:buFont typeface="Times" pitchFamily="18" charset="0"/>
              <a:buBlip>
                <a:blip r:embed="rId4"/>
              </a:buBlip>
              <a:defRPr/>
            </a:pPr>
            <a:r>
              <a:rPr lang="it-IT" sz="1200" dirty="0">
                <a:solidFill>
                  <a:schemeClr val="tx1"/>
                </a:solidFill>
                <a:latin typeface="+mn-lt"/>
                <a:cs typeface="Arial" pitchFamily="34" charset="0"/>
              </a:rPr>
              <a:t>Sempre considerando gli aspetti di intervento tecnico, ritiene che il servizio …</a:t>
            </a:r>
          </a:p>
        </p:txBody>
      </p:sp>
      <p:sp>
        <p:nvSpPr>
          <p:cNvPr id="11" name="Segnaposto numero diapositiva 10"/>
          <p:cNvSpPr>
            <a:spLocks noGrp="1"/>
          </p:cNvSpPr>
          <p:nvPr>
            <p:ph type="sldNum" sz="quarter" idx="10"/>
          </p:nvPr>
        </p:nvSpPr>
        <p:spPr/>
        <p:txBody>
          <a:bodyPr/>
          <a:lstStyle/>
          <a:p>
            <a:pPr>
              <a:defRPr/>
            </a:pPr>
            <a:fld id="{AC790757-C298-4A0E-A1B4-F63F48420E3B}" type="slidenum">
              <a:rPr lang="it-IT" smtClean="0"/>
              <a:pPr>
                <a:defRPr/>
              </a:pPr>
              <a:t>35</a:t>
            </a:fld>
            <a:endParaRPr lang="it-IT"/>
          </a:p>
        </p:txBody>
      </p:sp>
      <p:sp>
        <p:nvSpPr>
          <p:cNvPr id="208905" name="Text Box 10"/>
          <p:cNvSpPr txBox="1">
            <a:spLocks noChangeArrowheads="1"/>
          </p:cNvSpPr>
          <p:nvPr/>
        </p:nvSpPr>
        <p:spPr bwMode="auto">
          <a:xfrm>
            <a:off x="3635375" y="6237288"/>
            <a:ext cx="3168650" cy="371475"/>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pPr>
            <a:r>
              <a:rPr lang="it-IT" sz="900">
                <a:solidFill>
                  <a:schemeClr val="tx1"/>
                </a:solidFill>
                <a:latin typeface="Arial" charset="0"/>
              </a:rPr>
              <a:t>UNIVERSO: 229.490 UTENZE</a:t>
            </a:r>
          </a:p>
          <a:p>
            <a:pPr algn="ctr" defTabSz="449263">
              <a:buClr>
                <a:srgbClr val="000000"/>
              </a:buClr>
              <a:buSzPct val="100000"/>
              <a:buFont typeface="Times" pitchFamily="18" charset="0"/>
              <a:buNone/>
            </a:pPr>
            <a:r>
              <a:rPr lang="it-IT" sz="900">
                <a:solidFill>
                  <a:schemeClr val="tx1"/>
                </a:solidFill>
                <a:latin typeface="Arial" charset="0"/>
              </a:rPr>
              <a:t>BASE: TOTALE CAMPIONE</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1" name="Rectangle 2"/>
          <p:cNvSpPr>
            <a:spLocks noGrp="1" noChangeArrowheads="1"/>
          </p:cNvSpPr>
          <p:nvPr>
            <p:ph type="title" idx="4294967295"/>
          </p:nvPr>
        </p:nvSpPr>
        <p:spPr/>
        <p:txBody>
          <a:bodyPr/>
          <a:lstStyle/>
          <a:p>
            <a:pPr eaLnBrk="1" hangingPunct="1"/>
            <a:r>
              <a:rPr lang="it-IT" smtClean="0"/>
              <a:t>IL SERVIZIO TELEFONICO DI SEGNALAZIONE GUASTI</a:t>
            </a:r>
          </a:p>
        </p:txBody>
      </p:sp>
      <p:sp>
        <p:nvSpPr>
          <p:cNvPr id="601097" name="Text Box 9"/>
          <p:cNvSpPr txBox="1">
            <a:spLocks noChangeArrowheads="1"/>
          </p:cNvSpPr>
          <p:nvPr/>
        </p:nvSpPr>
        <p:spPr bwMode="auto">
          <a:xfrm rot="-5400000">
            <a:off x="-2630488" y="2727326"/>
            <a:ext cx="5946775" cy="64135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SEGNALAZIONE GUASTI</a:t>
            </a:r>
            <a:br>
              <a:rPr lang="it-IT" sz="1800" dirty="0">
                <a:solidFill>
                  <a:schemeClr val="bg1"/>
                </a:solidFill>
              </a:rPr>
            </a:br>
            <a:r>
              <a:rPr lang="it-IT" sz="1800" i="1" dirty="0">
                <a:solidFill>
                  <a:schemeClr val="bg1"/>
                </a:solidFill>
              </a:rPr>
              <a:t>Item indagati</a:t>
            </a:r>
            <a:endParaRPr lang="it-IT" sz="1800" i="1" dirty="0">
              <a:solidFill>
                <a:schemeClr val="bg1"/>
              </a:solidFill>
              <a:effectLst>
                <a:outerShdw blurRad="38100" dist="38100" dir="2700000" algn="tl">
                  <a:srgbClr val="C0C0C0"/>
                </a:outerShdw>
              </a:effectLst>
            </a:endParaRPr>
          </a:p>
        </p:txBody>
      </p:sp>
      <p:sp>
        <p:nvSpPr>
          <p:cNvPr id="6" name="Segnaposto numero diapositiva 5"/>
          <p:cNvSpPr>
            <a:spLocks noGrp="1"/>
          </p:cNvSpPr>
          <p:nvPr>
            <p:ph type="sldNum" sz="quarter" idx="10"/>
          </p:nvPr>
        </p:nvSpPr>
        <p:spPr/>
        <p:txBody>
          <a:bodyPr/>
          <a:lstStyle/>
          <a:p>
            <a:pPr>
              <a:defRPr/>
            </a:pPr>
            <a:fld id="{F9ED40C3-C2FB-4C6F-B684-56C0AD9447F7}" type="slidenum">
              <a:rPr lang="it-IT" smtClean="0"/>
              <a:pPr>
                <a:defRPr/>
              </a:pPr>
              <a:t>36</a:t>
            </a:fld>
            <a:endParaRPr lang="it-IT"/>
          </a:p>
        </p:txBody>
      </p:sp>
      <p:sp>
        <p:nvSpPr>
          <p:cNvPr id="209924" name="Rectangle 7"/>
          <p:cNvSpPr>
            <a:spLocks noChangeArrowheads="1"/>
          </p:cNvSpPr>
          <p:nvPr/>
        </p:nvSpPr>
        <p:spPr bwMode="auto">
          <a:xfrm>
            <a:off x="1547813" y="2492375"/>
            <a:ext cx="6696075" cy="2592388"/>
          </a:xfrm>
          <a:prstGeom prst="rect">
            <a:avLst/>
          </a:prstGeom>
          <a:noFill/>
          <a:ln w="31750" algn="ctr">
            <a:solidFill>
              <a:srgbClr val="FF0000"/>
            </a:solidFill>
            <a:miter lim="800000"/>
            <a:headEnd/>
            <a:tailEnd/>
          </a:ln>
        </p:spPr>
        <p:txBody>
          <a:bodyPr lIns="90000" tIns="82800" rIns="90000" bIns="46800"/>
          <a:lstStyle/>
          <a:p>
            <a:pPr marL="355600" indent="-266700" algn="ctr" defTabSz="266700" eaLnBrk="0" fontAlgn="b" hangingPunct="0"/>
            <a:r>
              <a:rPr lang="it-IT" sz="1600" b="1">
                <a:solidFill>
                  <a:srgbClr val="FF3300"/>
                </a:solidFill>
                <a:latin typeface="Arial" charset="0"/>
              </a:rPr>
              <a:t>SEGNALAZIONE GUASTI</a:t>
            </a:r>
          </a:p>
          <a:p>
            <a:pPr marL="355600" indent="-266700" algn="ctr" defTabSz="266700" eaLnBrk="0" fontAlgn="b" hangingPunct="0"/>
            <a:endParaRPr lang="it-IT" sz="1200" b="1">
              <a:solidFill>
                <a:srgbClr val="660066"/>
              </a:solidFill>
              <a:latin typeface="Arial" charset="0"/>
            </a:endParaRPr>
          </a:p>
          <a:p>
            <a:pPr marL="355600" indent="-266700" algn="ctr" defTabSz="266700" eaLnBrk="0" fontAlgn="b" hangingPunct="0"/>
            <a:endParaRPr lang="it-IT" sz="1200" b="1">
              <a:solidFill>
                <a:srgbClr val="CC3300"/>
              </a:solidFill>
              <a:latin typeface="Arial" charset="0"/>
            </a:endParaRPr>
          </a:p>
          <a:p>
            <a:pPr marL="355600" indent="-266700" defTabSz="266700">
              <a:lnSpc>
                <a:spcPct val="140000"/>
              </a:lnSpc>
              <a:buClr>
                <a:schemeClr val="tx1"/>
              </a:buClr>
              <a:buSzPct val="100000"/>
              <a:buFont typeface="Wingdings" pitchFamily="2" charset="2"/>
              <a:buChar char="§"/>
            </a:pPr>
            <a:r>
              <a:rPr lang="it-IT">
                <a:solidFill>
                  <a:schemeClr val="tx1"/>
                </a:solidFill>
                <a:latin typeface="Arial" charset="0"/>
                <a:cs typeface="Arial" charset="0"/>
              </a:rPr>
              <a:t>La facilità di trovare libera la linea</a:t>
            </a:r>
          </a:p>
          <a:p>
            <a:pPr marL="355600" indent="-266700" defTabSz="266700">
              <a:lnSpc>
                <a:spcPct val="140000"/>
              </a:lnSpc>
              <a:buClr>
                <a:schemeClr val="tx1"/>
              </a:buClr>
              <a:buSzPct val="100000"/>
              <a:buFont typeface="Wingdings" pitchFamily="2" charset="2"/>
              <a:buChar char="§"/>
            </a:pPr>
            <a:r>
              <a:rPr lang="it-IT">
                <a:solidFill>
                  <a:schemeClr val="tx1"/>
                </a:solidFill>
                <a:latin typeface="Arial" charset="0"/>
                <a:cs typeface="Arial" charset="0"/>
              </a:rPr>
              <a:t>La facilità di seguire le indicazione date dal risponditore automatico</a:t>
            </a:r>
          </a:p>
          <a:p>
            <a:pPr marL="355600" indent="-266700" defTabSz="266700">
              <a:lnSpc>
                <a:spcPct val="140000"/>
              </a:lnSpc>
              <a:buClr>
                <a:schemeClr val="tx1"/>
              </a:buClr>
              <a:buSzPct val="100000"/>
              <a:buFont typeface="Wingdings" pitchFamily="2" charset="2"/>
              <a:buChar char="§"/>
            </a:pPr>
            <a:r>
              <a:rPr lang="it-IT">
                <a:solidFill>
                  <a:schemeClr val="tx1"/>
                </a:solidFill>
                <a:latin typeface="Arial" charset="0"/>
                <a:cs typeface="Arial" charset="0"/>
              </a:rPr>
              <a:t>I tempi di attesa al telefono per parlare con l’operatore</a:t>
            </a:r>
          </a:p>
          <a:p>
            <a:pPr marL="355600" indent="-266700" defTabSz="266700">
              <a:lnSpc>
                <a:spcPct val="140000"/>
              </a:lnSpc>
              <a:buClr>
                <a:schemeClr val="tx1"/>
              </a:buClr>
              <a:buSzPct val="100000"/>
              <a:buFont typeface="Wingdings" pitchFamily="2" charset="2"/>
              <a:buChar char="§"/>
            </a:pPr>
            <a:r>
              <a:rPr lang="it-IT">
                <a:solidFill>
                  <a:schemeClr val="tx1"/>
                </a:solidFill>
                <a:latin typeface="Arial" charset="0"/>
                <a:cs typeface="Arial" charset="0"/>
              </a:rPr>
              <a:t>La chiarezza e le correttezza delle informazioni fornite dall’addetto che le ha risposto al telefono</a:t>
            </a:r>
          </a:p>
          <a:p>
            <a:pPr marL="355600" indent="-266700" defTabSz="266700">
              <a:lnSpc>
                <a:spcPct val="140000"/>
              </a:lnSpc>
              <a:buClr>
                <a:schemeClr val="tx1"/>
              </a:buClr>
              <a:buSzPct val="100000"/>
              <a:buFont typeface="Wingdings" pitchFamily="2" charset="2"/>
              <a:buChar char="§"/>
            </a:pPr>
            <a:r>
              <a:rPr lang="it-IT">
                <a:solidFill>
                  <a:schemeClr val="tx1"/>
                </a:solidFill>
                <a:latin typeface="Arial" charset="0"/>
                <a:cs typeface="Arial" charset="0"/>
              </a:rPr>
              <a:t>La cortesia dell’operatore che le ha risposto al telefono</a:t>
            </a:r>
          </a:p>
        </p:txBody>
      </p:sp>
      <p:sp>
        <p:nvSpPr>
          <p:cNvPr id="209925" name="Rectangle 4"/>
          <p:cNvSpPr>
            <a:spLocks noChangeArrowheads="1"/>
          </p:cNvSpPr>
          <p:nvPr/>
        </p:nvSpPr>
        <p:spPr bwMode="auto">
          <a:xfrm>
            <a:off x="4130675" y="1778000"/>
            <a:ext cx="1512888" cy="304800"/>
          </a:xfrm>
          <a:prstGeom prst="rect">
            <a:avLst/>
          </a:prstGeom>
          <a:noFill/>
          <a:ln w="12700" algn="ctr">
            <a:noFill/>
            <a:miter lim="800000"/>
            <a:headEnd/>
            <a:tailEnd/>
          </a:ln>
        </p:spPr>
        <p:txBody>
          <a:bodyPr wrap="none" lIns="90000" tIns="46800" rIns="90000" bIns="46800">
            <a:spAutoFit/>
          </a:bodyPr>
          <a:lstStyle/>
          <a:p>
            <a:pPr algn="ctr" defTabSz="449263">
              <a:buClr>
                <a:srgbClr val="000000"/>
              </a:buClr>
              <a:buSzPct val="100000"/>
              <a:buFont typeface="Times" pitchFamily="18" charset="0"/>
              <a:buNone/>
            </a:pPr>
            <a:r>
              <a:rPr lang="it-IT" b="1">
                <a:solidFill>
                  <a:schemeClr val="tx1"/>
                </a:solidFill>
                <a:latin typeface="Arial" charset="0"/>
              </a:rPr>
              <a:t>ITEM INDAGATI</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097"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SEGNALAZIONE GUASTI</a:t>
            </a:r>
            <a:br>
              <a:rPr lang="it-IT" sz="1800" dirty="0">
                <a:solidFill>
                  <a:schemeClr val="bg1"/>
                </a:solidFill>
              </a:rPr>
            </a:br>
            <a:r>
              <a:rPr lang="it-IT" sz="1800" i="1" dirty="0">
                <a:solidFill>
                  <a:schemeClr val="bg1"/>
                </a:solidFill>
              </a:rPr>
              <a:t>Soddisfazione sub-overall</a:t>
            </a:r>
            <a:endParaRPr lang="it-IT" sz="1800" i="1" dirty="0">
              <a:solidFill>
                <a:schemeClr val="bg1"/>
              </a:solidFill>
              <a:effectLst>
                <a:outerShdw blurRad="38100" dist="38100" dir="2700000" algn="tl">
                  <a:srgbClr val="C0C0C0"/>
                </a:outerShdw>
              </a:effectLst>
            </a:endParaRPr>
          </a:p>
        </p:txBody>
      </p:sp>
      <p:sp>
        <p:nvSpPr>
          <p:cNvPr id="210946"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IL GIUDIZIO SUL SERVIZIO DI SEGNALAZIONE GUASTI</a:t>
            </a:r>
            <a:br>
              <a:rPr lang="it-IT" sz="2100">
                <a:solidFill>
                  <a:srgbClr val="3366CC"/>
                </a:solidFill>
                <a:cs typeface="Arial" charset="0"/>
              </a:rPr>
            </a:br>
            <a:r>
              <a:rPr lang="it-IT" sz="2100" i="1">
                <a:solidFill>
                  <a:srgbClr val="3366CC"/>
                </a:solidFill>
                <a:cs typeface="Arial" charset="0"/>
              </a:rPr>
              <a:t>TREND</a:t>
            </a:r>
          </a:p>
        </p:txBody>
      </p:sp>
      <p:graphicFrame>
        <p:nvGraphicFramePr>
          <p:cNvPr id="210947" name="Object 71"/>
          <p:cNvGraphicFramePr>
            <a:graphicFrameLocks noChangeAspect="1"/>
          </p:cNvGraphicFramePr>
          <p:nvPr/>
        </p:nvGraphicFramePr>
        <p:xfrm>
          <a:off x="633413" y="1735138"/>
          <a:ext cx="8561387" cy="4337050"/>
        </p:xfrm>
        <a:graphic>
          <a:graphicData uri="http://schemas.openxmlformats.org/presentationml/2006/ole">
            <p:oleObj spid="_x0000_s210947" r:id="rId3" imgW="8559526" imgH="4334632" progId="Excel.Chart.8">
              <p:embed/>
            </p:oleObj>
          </a:graphicData>
        </a:graphic>
      </p:graphicFrame>
      <p:sp>
        <p:nvSpPr>
          <p:cNvPr id="460805" name="Text Box 3"/>
          <p:cNvSpPr txBox="1">
            <a:spLocks noChangeArrowheads="1"/>
          </p:cNvSpPr>
          <p:nvPr/>
        </p:nvSpPr>
        <p:spPr bwMode="auto">
          <a:xfrm>
            <a:off x="755650" y="985838"/>
            <a:ext cx="8137525" cy="620712"/>
          </a:xfrm>
          <a:prstGeom prst="rect">
            <a:avLst/>
          </a:prstGeom>
          <a:noFill/>
          <a:ln w="9525">
            <a:noFill/>
            <a:miter lim="800000"/>
            <a:headEnd/>
            <a:tailEnd/>
          </a:ln>
        </p:spPr>
        <p:txBody>
          <a:bodyPr lIns="169695" tIns="124443" rIns="169695" bIns="124443" anchor="ctr">
            <a:spAutoFit/>
          </a:bodyPr>
          <a:lstStyle/>
          <a:p>
            <a:pPr marL="266700" indent="-266700" algn="just" defTabSz="957263">
              <a:buClr>
                <a:srgbClr val="000000"/>
              </a:buClr>
              <a:buSzPct val="100000"/>
              <a:buFontTx/>
              <a:buBlip>
                <a:blip r:embed="rId4"/>
              </a:buBlip>
              <a:defRPr/>
            </a:pPr>
            <a:r>
              <a:rPr lang="it-IT" sz="1200" dirty="0">
                <a:solidFill>
                  <a:schemeClr val="tx1"/>
                </a:solidFill>
                <a:latin typeface="+mn-lt"/>
                <a:cs typeface="Arial" pitchFamily="34" charset="0"/>
              </a:rPr>
              <a:t>Considerando complessivamente la relazione telefonica per la segnalazione guasti, negli ultimi 6 mesi, che voto dà ad Acquedotto del Fiora spa su una scala da 1 a 10 dove 1 è il minimo della qualità e 10 il massimo?</a:t>
            </a:r>
          </a:p>
        </p:txBody>
      </p:sp>
      <p:sp>
        <p:nvSpPr>
          <p:cNvPr id="210949" name="Rectangle 6"/>
          <p:cNvSpPr>
            <a:spLocks noChangeArrowheads="1"/>
          </p:cNvSpPr>
          <p:nvPr/>
        </p:nvSpPr>
        <p:spPr bwMode="auto">
          <a:xfrm>
            <a:off x="4035425" y="1606550"/>
            <a:ext cx="1655763" cy="249238"/>
          </a:xfrm>
          <a:prstGeom prst="rect">
            <a:avLst/>
          </a:prstGeom>
          <a:noFill/>
          <a:ln w="12700" algn="ctr">
            <a:solidFill>
              <a:srgbClr val="660066"/>
            </a:solidFill>
            <a:miter lim="800000"/>
            <a:headEnd/>
            <a:tailEnd/>
          </a:ln>
        </p:spPr>
        <p:txBody>
          <a:bodyPr wrap="none" lIns="90000" tIns="46800" rIns="90000" bIns="46800" anchor="ctr"/>
          <a:lstStyle/>
          <a:p>
            <a:pPr algn="ctr" defTabSz="449263">
              <a:buClr>
                <a:srgbClr val="000000"/>
              </a:buClr>
              <a:buSzPct val="100000"/>
              <a:buFont typeface="Times" pitchFamily="18" charset="0"/>
              <a:buNone/>
            </a:pPr>
            <a:r>
              <a:rPr lang="it-IT" sz="1200" b="1">
                <a:solidFill>
                  <a:srgbClr val="660066"/>
                </a:solidFill>
                <a:latin typeface="Arial" charset="0"/>
                <a:cs typeface="Arial" charset="0"/>
              </a:rPr>
              <a:t>VALORI MEDI</a:t>
            </a:r>
          </a:p>
        </p:txBody>
      </p:sp>
      <p:sp>
        <p:nvSpPr>
          <p:cNvPr id="210950" name="Text Box 10"/>
          <p:cNvSpPr txBox="1">
            <a:spLocks noChangeArrowheads="1"/>
          </p:cNvSpPr>
          <p:nvPr/>
        </p:nvSpPr>
        <p:spPr bwMode="auto">
          <a:xfrm>
            <a:off x="3343275" y="6119813"/>
            <a:ext cx="4086225" cy="509587"/>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pPr>
            <a:r>
              <a:rPr lang="it-IT" sz="900">
                <a:solidFill>
                  <a:schemeClr val="tx1"/>
                </a:solidFill>
                <a:latin typeface="Arial" charset="0"/>
              </a:rPr>
              <a:t>UNIVERSO: 229.490 UTENZE</a:t>
            </a:r>
          </a:p>
          <a:p>
            <a:pPr algn="ctr" defTabSz="449263">
              <a:buClr>
                <a:srgbClr val="000000"/>
              </a:buClr>
              <a:buSzPct val="100000"/>
              <a:buFont typeface="Times" pitchFamily="18" charset="0"/>
              <a:buNone/>
            </a:pPr>
            <a:r>
              <a:rPr lang="it-IT" sz="900">
                <a:solidFill>
                  <a:schemeClr val="tx1"/>
                </a:solidFill>
                <a:latin typeface="Arial" charset="0"/>
              </a:rPr>
              <a:t>BASE: HANNO CONTATTATO IL NUMERO PER LA SEGNALAZIONE DEI GUASTI (150 CASI AD HOC)</a:t>
            </a:r>
          </a:p>
        </p:txBody>
      </p:sp>
      <p:sp>
        <p:nvSpPr>
          <p:cNvPr id="9" name="Segnaposto numero diapositiva 8"/>
          <p:cNvSpPr>
            <a:spLocks noGrp="1"/>
          </p:cNvSpPr>
          <p:nvPr>
            <p:ph type="sldNum" sz="quarter" idx="10"/>
          </p:nvPr>
        </p:nvSpPr>
        <p:spPr/>
        <p:txBody>
          <a:bodyPr/>
          <a:lstStyle/>
          <a:p>
            <a:pPr>
              <a:defRPr/>
            </a:pPr>
            <a:fld id="{74FBC987-CC4B-40C7-9123-56C9D6EC2908}" type="slidenum">
              <a:rPr lang="it-IT" smtClean="0"/>
              <a:pPr>
                <a:defRPr/>
              </a:pPr>
              <a:t>37</a:t>
            </a:fld>
            <a:endParaRPr lang="it-IT"/>
          </a:p>
        </p:txBody>
      </p:sp>
      <p:sp>
        <p:nvSpPr>
          <p:cNvPr id="210952" name="Ovale 10"/>
          <p:cNvSpPr>
            <a:spLocks noChangeArrowheads="1"/>
          </p:cNvSpPr>
          <p:nvPr/>
        </p:nvSpPr>
        <p:spPr bwMode="auto">
          <a:xfrm>
            <a:off x="8388350" y="2060575"/>
            <a:ext cx="684213" cy="504825"/>
          </a:xfrm>
          <a:prstGeom prst="ellipse">
            <a:avLst/>
          </a:prstGeom>
          <a:noFill/>
          <a:ln w="28575" algn="ctr">
            <a:solidFill>
              <a:srgbClr val="CC66FF"/>
            </a:solidFill>
            <a:round/>
            <a:headEnd/>
            <a:tailEnd/>
          </a:ln>
        </p:spPr>
        <p:txBody>
          <a:bodyPr lIns="90000" tIns="46800" rIns="90000" bIns="46800"/>
          <a:lstStyle/>
          <a:p>
            <a:pPr algn="ctr" defTabSz="449263">
              <a:buClr>
                <a:srgbClr val="000000"/>
              </a:buClr>
              <a:buSzPct val="100000"/>
              <a:buFont typeface="Times" pitchFamily="18" charset="0"/>
              <a:buNone/>
            </a:pPr>
            <a:endParaRPr lang="it-IT"/>
          </a:p>
        </p:txBody>
      </p:sp>
      <p:sp>
        <p:nvSpPr>
          <p:cNvPr id="210953" name="Triangolo isoscele 11"/>
          <p:cNvSpPr>
            <a:spLocks noChangeArrowheads="1"/>
          </p:cNvSpPr>
          <p:nvPr/>
        </p:nvSpPr>
        <p:spPr bwMode="auto">
          <a:xfrm flipV="1">
            <a:off x="8316913" y="1916113"/>
            <a:ext cx="215900" cy="144462"/>
          </a:xfrm>
          <a:prstGeom prst="triangle">
            <a:avLst>
              <a:gd name="adj" fmla="val 50000"/>
            </a:avLst>
          </a:prstGeom>
          <a:solidFill>
            <a:srgbClr val="FF0000"/>
          </a:solidFill>
          <a:ln w="12700" algn="ctr">
            <a:noFill/>
            <a:round/>
            <a:headEnd/>
            <a:tailEnd/>
          </a:ln>
        </p:spPr>
        <p:txBody>
          <a:bodyPr lIns="90000" tIns="46800" rIns="90000" bIns="46800"/>
          <a:lstStyle/>
          <a:p>
            <a:pPr algn="ctr" defTabSz="449263">
              <a:buClr>
                <a:srgbClr val="000000"/>
              </a:buClr>
              <a:buSzPct val="100000"/>
              <a:buFont typeface="Times" pitchFamily="18" charset="0"/>
              <a:buNone/>
            </a:pPr>
            <a:endParaRPr lang="it-IT"/>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097"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SEGNALAZIONE GUASTI</a:t>
            </a:r>
            <a:br>
              <a:rPr lang="it-IT" sz="1800" dirty="0">
                <a:solidFill>
                  <a:schemeClr val="bg1"/>
                </a:solidFill>
              </a:rPr>
            </a:br>
            <a:r>
              <a:rPr lang="it-IT" sz="1800" i="1" dirty="0">
                <a:solidFill>
                  <a:schemeClr val="bg1"/>
                </a:solidFill>
              </a:rPr>
              <a:t>Soddisfazione  sub-overall</a:t>
            </a:r>
            <a:endParaRPr lang="it-IT" sz="1800" i="1" dirty="0">
              <a:solidFill>
                <a:schemeClr val="bg1"/>
              </a:solidFill>
              <a:effectLst>
                <a:outerShdw blurRad="38100" dist="38100" dir="2700000" algn="tl">
                  <a:srgbClr val="C0C0C0"/>
                </a:outerShdw>
              </a:effectLst>
            </a:endParaRPr>
          </a:p>
        </p:txBody>
      </p:sp>
      <p:sp>
        <p:nvSpPr>
          <p:cNvPr id="211970"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IL GIUDIZIO SUL SERVIZIO DI SEGNALAZIONE GUASTI</a:t>
            </a:r>
            <a:br>
              <a:rPr lang="it-IT" sz="2100">
                <a:solidFill>
                  <a:srgbClr val="3366CC"/>
                </a:solidFill>
                <a:cs typeface="Arial" charset="0"/>
              </a:rPr>
            </a:br>
            <a:r>
              <a:rPr lang="it-IT" sz="2100" i="1">
                <a:solidFill>
                  <a:srgbClr val="3366CC"/>
                </a:solidFill>
                <a:cs typeface="Arial" charset="0"/>
              </a:rPr>
              <a:t>2° SEMESTRE 2014</a:t>
            </a:r>
          </a:p>
        </p:txBody>
      </p:sp>
      <p:sp>
        <p:nvSpPr>
          <p:cNvPr id="7" name="Segnaposto numero diapositiva 6"/>
          <p:cNvSpPr>
            <a:spLocks noGrp="1"/>
          </p:cNvSpPr>
          <p:nvPr>
            <p:ph type="sldNum" sz="quarter" idx="10"/>
          </p:nvPr>
        </p:nvSpPr>
        <p:spPr/>
        <p:txBody>
          <a:bodyPr/>
          <a:lstStyle/>
          <a:p>
            <a:pPr>
              <a:defRPr/>
            </a:pPr>
            <a:fld id="{01415E3F-D3F8-4FE8-AE0A-850C236788F4}" type="slidenum">
              <a:rPr lang="it-IT" smtClean="0"/>
              <a:pPr>
                <a:defRPr/>
              </a:pPr>
              <a:t>38</a:t>
            </a:fld>
            <a:endParaRPr lang="it-IT"/>
          </a:p>
        </p:txBody>
      </p:sp>
      <p:graphicFrame>
        <p:nvGraphicFramePr>
          <p:cNvPr id="8" name="Group 76"/>
          <p:cNvGraphicFramePr>
            <a:graphicFrameLocks noGrp="1"/>
          </p:cNvGraphicFramePr>
          <p:nvPr/>
        </p:nvGraphicFramePr>
        <p:xfrm>
          <a:off x="971550" y="1916113"/>
          <a:ext cx="7777163" cy="3668712"/>
        </p:xfrm>
        <a:graphic>
          <a:graphicData uri="http://schemas.openxmlformats.org/drawingml/2006/table">
            <a:tbl>
              <a:tblPr/>
              <a:tblGrid>
                <a:gridCol w="1160533"/>
                <a:gridCol w="945190"/>
                <a:gridCol w="945190"/>
                <a:gridCol w="945190"/>
                <a:gridCol w="945190"/>
                <a:gridCol w="945190"/>
                <a:gridCol w="945190"/>
                <a:gridCol w="945190"/>
              </a:tblGrid>
              <a:tr h="538163">
                <a:tc gridSpan="8">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it-IT" sz="1200" b="1" i="0" u="none" strike="noStrike" cap="none" normalizeH="0" baseline="0" dirty="0" smtClean="0">
                          <a:ln>
                            <a:noFill/>
                          </a:ln>
                          <a:solidFill>
                            <a:schemeClr val="tx1"/>
                          </a:solidFill>
                          <a:effectLst/>
                          <a:latin typeface="Arial" pitchFamily="34" charset="0"/>
                        </a:rPr>
                        <a:t>Totale universo utenze domestiche (229.490)</a:t>
                      </a:r>
                    </a:p>
                  </a:txBody>
                  <a:tcPr marL="90000" marR="90000"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DDDDD"/>
                    </a:solidFill>
                  </a:tcPr>
                </a:tc>
                <a:tc hMerge="1">
                  <a:txBody>
                    <a:bodyPr/>
                    <a:lstStyle/>
                    <a:p>
                      <a:endParaRPr lang="it-IT"/>
                    </a:p>
                  </a:txBody>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DDDDD"/>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DDDDD"/>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DDDDD"/>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DDDDD"/>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DDDDD"/>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DDDDD"/>
                    </a:solidFill>
                  </a:tcPr>
                </a:tc>
              </a:tr>
              <a:tr h="5397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200" b="0"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 SEM.</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2011</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1° SEM.</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2012</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 SEM.</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2012</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1° SEM.</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2013</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 SEM.</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2013</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1° SEM.</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2014</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1" i="0" u="none" strike="noStrike" cap="none" normalizeH="0" baseline="0" dirty="0" smtClean="0">
                          <a:ln>
                            <a:noFill/>
                          </a:ln>
                          <a:solidFill>
                            <a:schemeClr val="tx1"/>
                          </a:solidFill>
                          <a:effectLst/>
                          <a:latin typeface="Arial" pitchFamily="34" charset="0"/>
                        </a:rPr>
                        <a:t>2° SEM.</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1" i="0" u="none" strike="noStrike" cap="none" normalizeH="0" baseline="0" dirty="0" smtClean="0">
                          <a:ln>
                            <a:noFill/>
                          </a:ln>
                          <a:solidFill>
                            <a:schemeClr val="tx1"/>
                          </a:solidFill>
                          <a:effectLst/>
                          <a:latin typeface="Arial" pitchFamily="34" charset="0"/>
                        </a:rPr>
                        <a:t>2014</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r>
              <a:tr h="5191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dirty="0" smtClean="0">
                          <a:ln>
                            <a:noFill/>
                          </a:ln>
                          <a:solidFill>
                            <a:schemeClr val="tx1"/>
                          </a:solidFill>
                          <a:effectLst/>
                          <a:latin typeface="Arial" pitchFamily="34" charset="0"/>
                        </a:rPr>
                        <a:t>Eccellenza</a:t>
                      </a:r>
                      <a:r>
                        <a:rPr kumimoji="0" lang="it-IT" sz="1200" b="0" i="0" u="none" strike="noStrike" cap="none" normalizeH="0" baseline="0" dirty="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dirty="0" smtClean="0">
                          <a:ln>
                            <a:noFill/>
                          </a:ln>
                          <a:solidFill>
                            <a:schemeClr val="tx1"/>
                          </a:solidFill>
                          <a:effectLst/>
                          <a:latin typeface="Arial" pitchFamily="34" charset="0"/>
                        </a:rPr>
                        <a:t>(voti 9 e 10)</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rtl="0" fontAlgn="ctr"/>
                      <a:r>
                        <a:rPr lang="it-IT" sz="1400" b="0" i="0" u="none" strike="noStrike" dirty="0">
                          <a:solidFill>
                            <a:srgbClr val="000000"/>
                          </a:solidFill>
                          <a:latin typeface="Arial"/>
                        </a:rPr>
                        <a:t>22%</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fontAlgn="ctr"/>
                      <a:r>
                        <a:rPr lang="it-IT" sz="1400" b="0" i="0" u="none" strike="noStrike" dirty="0">
                          <a:latin typeface="Arial"/>
                        </a:rPr>
                        <a:t>23%</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rtl="0" fontAlgn="ctr"/>
                      <a:r>
                        <a:rPr lang="en-US" sz="1400" b="0" u="none" strike="noStrike" dirty="0">
                          <a:effectLst/>
                        </a:rPr>
                        <a:t>29%</a:t>
                      </a:r>
                      <a:endParaRPr lang="en-US" sz="1400" b="0"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rtl="0" fontAlgn="ctr"/>
                      <a:r>
                        <a:rPr lang="it-IT" sz="1400" b="0" i="0" u="none" strike="noStrike" dirty="0">
                          <a:solidFill>
                            <a:srgbClr val="000000"/>
                          </a:solidFill>
                          <a:effectLst/>
                          <a:latin typeface="Arial"/>
                        </a:rPr>
                        <a:t>35%</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fontAlgn="t"/>
                      <a:r>
                        <a:rPr lang="it-IT" sz="1400" b="0" i="0" u="none" strike="noStrike" dirty="0">
                          <a:solidFill>
                            <a:srgbClr val="000000"/>
                          </a:solidFill>
                          <a:effectLst/>
                          <a:latin typeface="Arial"/>
                        </a:rPr>
                        <a:t>15%</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rtl="0" fontAlgn="ctr"/>
                      <a:r>
                        <a:rPr lang="it-IT" sz="1400" b="0" i="0" u="none" strike="noStrike" dirty="0">
                          <a:solidFill>
                            <a:srgbClr val="000000"/>
                          </a:solidFill>
                          <a:latin typeface="Arial"/>
                        </a:rPr>
                        <a:t>17%</a:t>
                      </a:r>
                    </a:p>
                  </a:txBody>
                  <a:tcPr marL="0" marR="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fontAlgn="ctr"/>
                      <a:r>
                        <a:rPr lang="it-IT" sz="1400" b="1" i="0" u="none" strike="noStrike">
                          <a:effectLst/>
                          <a:latin typeface="Arial"/>
                        </a:rPr>
                        <a:t>19%</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dirty="0" smtClean="0">
                          <a:ln>
                            <a:noFill/>
                          </a:ln>
                          <a:solidFill>
                            <a:schemeClr val="tx1"/>
                          </a:solidFill>
                          <a:effectLst/>
                          <a:latin typeface="Arial" pitchFamily="34" charset="0"/>
                        </a:rPr>
                        <a:t>Bontà</a:t>
                      </a:r>
                      <a:r>
                        <a:rPr kumimoji="0" lang="it-IT" sz="1200" b="0" i="0" u="none" strike="noStrike" cap="none" normalizeH="0" baseline="0" dirty="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dirty="0" smtClean="0">
                          <a:ln>
                            <a:noFill/>
                          </a:ln>
                          <a:solidFill>
                            <a:schemeClr val="tx1"/>
                          </a:solidFill>
                          <a:effectLst/>
                          <a:latin typeface="Arial" pitchFamily="34" charset="0"/>
                        </a:rPr>
                        <a:t>(Voto 8)</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rtl="0" fontAlgn="ctr"/>
                      <a:r>
                        <a:rPr lang="it-IT" sz="1400" b="0" i="0" u="none" strike="noStrike" dirty="0" smtClean="0">
                          <a:solidFill>
                            <a:srgbClr val="000000"/>
                          </a:solidFill>
                          <a:latin typeface="Arial"/>
                        </a:rPr>
                        <a:t>50%</a:t>
                      </a:r>
                      <a:endParaRPr lang="it-IT" sz="1400" b="0" i="0" u="none" strike="noStrike" dirty="0">
                        <a:solidFill>
                          <a:srgbClr val="000000"/>
                        </a:solidFill>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fontAlgn="ctr"/>
                      <a:r>
                        <a:rPr lang="it-IT" sz="1400" b="0" i="0" u="none" strike="noStrike" dirty="0">
                          <a:latin typeface="Arial"/>
                        </a:rPr>
                        <a:t>36%</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rtl="0" fontAlgn="ctr"/>
                      <a:r>
                        <a:rPr lang="en-US" sz="1400" b="0" u="none" strike="noStrike" dirty="0">
                          <a:effectLst/>
                        </a:rPr>
                        <a:t>42%</a:t>
                      </a:r>
                      <a:endParaRPr lang="en-US" sz="1400" b="0"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rtl="0" fontAlgn="ctr"/>
                      <a:r>
                        <a:rPr lang="it-IT" sz="1400" b="0" i="0" u="none" strike="noStrike" dirty="0">
                          <a:solidFill>
                            <a:srgbClr val="000000"/>
                          </a:solidFill>
                          <a:effectLst/>
                          <a:latin typeface="Arial"/>
                        </a:rPr>
                        <a:t>32%</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fontAlgn="t"/>
                      <a:r>
                        <a:rPr lang="it-IT" sz="1400" b="0" i="0" u="none" strike="noStrike" dirty="0">
                          <a:solidFill>
                            <a:srgbClr val="000000"/>
                          </a:solidFill>
                          <a:effectLst/>
                          <a:latin typeface="Arial"/>
                        </a:rPr>
                        <a:t>42%</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rtl="0" fontAlgn="ctr"/>
                      <a:r>
                        <a:rPr lang="it-IT" sz="1400" b="0" i="0" u="none" strike="noStrike" dirty="0" smtClean="0">
                          <a:solidFill>
                            <a:srgbClr val="000000"/>
                          </a:solidFill>
                          <a:latin typeface="Arial"/>
                        </a:rPr>
                        <a:t>64%</a:t>
                      </a:r>
                      <a:endParaRPr lang="it-IT" sz="1400" b="0" i="0" u="none" strike="noStrike" dirty="0">
                        <a:solidFill>
                          <a:srgbClr val="000000"/>
                        </a:solidFill>
                        <a:latin typeface="Arial"/>
                      </a:endParaRPr>
                    </a:p>
                  </a:txBody>
                  <a:tcPr marL="0" marR="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fontAlgn="ctr"/>
                      <a:r>
                        <a:rPr lang="it-IT" sz="1400" b="1" i="0" u="none" strike="noStrike" dirty="0">
                          <a:effectLst/>
                          <a:latin typeface="Arial"/>
                        </a:rPr>
                        <a:t>52%</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rPr>
                        <a:t>Sufficienza</a:t>
                      </a:r>
                      <a:r>
                        <a:rPr kumimoji="0" lang="it-IT" sz="1200" b="0" i="0" u="none" strike="noStrike" cap="none" normalizeH="0" baseline="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rPr>
                        <a:t>(Voti 6 e 7)</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rtl="0" fontAlgn="ctr"/>
                      <a:r>
                        <a:rPr lang="it-IT" sz="1400" b="0" i="0" u="none" strike="noStrike" dirty="0">
                          <a:solidFill>
                            <a:srgbClr val="000000"/>
                          </a:solidFill>
                          <a:latin typeface="Arial"/>
                        </a:rPr>
                        <a:t>24%</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fontAlgn="ctr"/>
                      <a:r>
                        <a:rPr lang="it-IT" sz="1400" b="0" i="0" u="none" strike="noStrike" dirty="0">
                          <a:latin typeface="Arial"/>
                        </a:rPr>
                        <a:t>35%</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rtl="0" fontAlgn="ctr"/>
                      <a:r>
                        <a:rPr lang="en-US" sz="1400" b="0" u="none" strike="noStrike" dirty="0">
                          <a:effectLst/>
                        </a:rPr>
                        <a:t>24%</a:t>
                      </a:r>
                      <a:endParaRPr lang="en-US" sz="1400" b="0"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rtl="0" fontAlgn="ctr"/>
                      <a:r>
                        <a:rPr lang="it-IT" sz="1400" b="0" i="0" u="none" strike="noStrike" dirty="0">
                          <a:solidFill>
                            <a:srgbClr val="000000"/>
                          </a:solidFill>
                          <a:effectLst/>
                          <a:latin typeface="Arial"/>
                        </a:rPr>
                        <a:t>25%</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fontAlgn="t"/>
                      <a:r>
                        <a:rPr lang="it-IT" sz="1400" b="0" i="0" u="none" strike="noStrike" dirty="0">
                          <a:solidFill>
                            <a:srgbClr val="000000"/>
                          </a:solidFill>
                          <a:effectLst/>
                          <a:latin typeface="Arial"/>
                        </a:rPr>
                        <a:t>35%</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rtl="0" fontAlgn="ctr"/>
                      <a:r>
                        <a:rPr lang="it-IT" sz="1400" b="0" i="0" u="none" strike="noStrike" dirty="0">
                          <a:solidFill>
                            <a:srgbClr val="000000"/>
                          </a:solidFill>
                          <a:latin typeface="Arial"/>
                        </a:rPr>
                        <a:t>16%</a:t>
                      </a:r>
                    </a:p>
                  </a:txBody>
                  <a:tcPr marL="0" marR="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fontAlgn="ctr"/>
                      <a:r>
                        <a:rPr lang="it-IT" sz="1400" b="1" i="0" u="none" strike="noStrike" dirty="0" smtClean="0">
                          <a:effectLst/>
                          <a:latin typeface="Arial"/>
                        </a:rPr>
                        <a:t>24%</a:t>
                      </a:r>
                      <a:endParaRPr lang="it-IT" sz="1400" b="1" i="0" u="none" strike="noStrike" dirty="0">
                        <a:effectLst/>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rPr>
                        <a:t>Insufficienza</a:t>
                      </a:r>
                      <a:r>
                        <a:rPr kumimoji="0" lang="it-IT" sz="1200" b="0" i="0" u="none" strike="noStrike" cap="none" normalizeH="0" baseline="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rPr>
                        <a:t>(Voti 1-5)</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rtl="0" fontAlgn="ctr"/>
                      <a:r>
                        <a:rPr lang="it-IT" sz="1400" b="0" i="0" u="none" strike="noStrike" dirty="0">
                          <a:solidFill>
                            <a:srgbClr val="000000"/>
                          </a:solidFill>
                          <a:latin typeface="Arial"/>
                        </a:rPr>
                        <a:t>4%</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fontAlgn="ctr"/>
                      <a:r>
                        <a:rPr lang="it-IT" sz="1400" b="0" i="0" u="none" strike="noStrike" dirty="0">
                          <a:latin typeface="Arial"/>
                        </a:rPr>
                        <a:t>6%</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rtl="0" fontAlgn="ctr"/>
                      <a:r>
                        <a:rPr lang="en-US" sz="1400" b="0" u="none" strike="noStrike" dirty="0">
                          <a:effectLst/>
                        </a:rPr>
                        <a:t>5%</a:t>
                      </a:r>
                      <a:endParaRPr lang="en-US" sz="1400" b="0"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rtl="0" fontAlgn="ctr"/>
                      <a:r>
                        <a:rPr lang="it-IT" sz="1400" b="0" i="0" u="none" strike="noStrike" dirty="0">
                          <a:solidFill>
                            <a:srgbClr val="000000"/>
                          </a:solidFill>
                          <a:effectLst/>
                          <a:latin typeface="Arial"/>
                        </a:rPr>
                        <a:t>8%</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fontAlgn="t"/>
                      <a:r>
                        <a:rPr lang="it-IT" sz="1400" b="0" i="0" u="none" strike="noStrike" dirty="0">
                          <a:solidFill>
                            <a:srgbClr val="000000"/>
                          </a:solidFill>
                          <a:effectLst/>
                          <a:latin typeface="Arial"/>
                        </a:rPr>
                        <a:t>8%</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rtl="0" fontAlgn="ctr"/>
                      <a:r>
                        <a:rPr lang="it-IT" sz="1400" b="0" i="0" u="none" strike="noStrike" dirty="0">
                          <a:solidFill>
                            <a:srgbClr val="000000"/>
                          </a:solidFill>
                          <a:latin typeface="Arial"/>
                        </a:rPr>
                        <a:t>3%</a:t>
                      </a:r>
                    </a:p>
                  </a:txBody>
                  <a:tcPr marL="0" marR="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fontAlgn="ctr"/>
                      <a:r>
                        <a:rPr lang="it-IT" sz="1400" b="1" i="0" u="none" strike="noStrike" dirty="0">
                          <a:effectLst/>
                          <a:latin typeface="Arial"/>
                        </a:rPr>
                        <a:t>5%</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r>
              <a:tr h="5095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400" b="1" i="1" u="none" strike="noStrike" cap="none" normalizeH="0" baseline="0" smtClean="0">
                          <a:ln>
                            <a:noFill/>
                          </a:ln>
                          <a:solidFill>
                            <a:schemeClr val="tx1"/>
                          </a:solidFill>
                          <a:effectLst/>
                          <a:latin typeface="Arial" pitchFamily="34" charset="0"/>
                        </a:rPr>
                        <a:t>Media</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ctr"/>
                      <a:r>
                        <a:rPr lang="it-IT" sz="1400" b="1" i="0" u="none" strike="noStrike" dirty="0">
                          <a:solidFill>
                            <a:srgbClr val="000000"/>
                          </a:solidFill>
                          <a:latin typeface="Arial"/>
                        </a:rPr>
                        <a:t>7,8</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fontAlgn="ctr"/>
                      <a:r>
                        <a:rPr lang="it-IT" sz="1400" b="1" i="0" u="none" strike="noStrike" dirty="0">
                          <a:latin typeface="Arial"/>
                        </a:rPr>
                        <a:t>7,7</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fontAlgn="ctr"/>
                      <a:r>
                        <a:rPr lang="it-IT" sz="1400" b="1" i="0" u="none" strike="noStrike" dirty="0" smtClean="0">
                          <a:latin typeface="Arial"/>
                        </a:rPr>
                        <a:t>7,9</a:t>
                      </a:r>
                      <a:endParaRPr lang="it-IT" sz="1400" b="1" i="0" u="none" strike="noStrike" dirty="0">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ctr"/>
                      <a:r>
                        <a:rPr lang="it-IT" sz="1400" b="1" i="0" u="none" strike="noStrike" dirty="0">
                          <a:solidFill>
                            <a:srgbClr val="000000"/>
                          </a:solidFill>
                          <a:effectLst/>
                          <a:latin typeface="Arial"/>
                        </a:rPr>
                        <a:t>7,8</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ctr"/>
                      <a:r>
                        <a:rPr lang="it-IT" sz="1400" b="1" i="0" u="none" strike="noStrike" dirty="0" smtClean="0">
                          <a:solidFill>
                            <a:srgbClr val="000000"/>
                          </a:solidFill>
                          <a:effectLst/>
                          <a:latin typeface="Arial"/>
                        </a:rPr>
                        <a:t>7,4</a:t>
                      </a:r>
                      <a:endParaRPr lang="it-IT" sz="1400" b="1" i="0" u="none" strike="noStrike" dirty="0">
                        <a:solidFill>
                          <a:srgbClr val="000000"/>
                        </a:solidFill>
                        <a:effectLst/>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ctr"/>
                      <a:r>
                        <a:rPr lang="it-IT" sz="1400" b="1" i="0" u="none" strike="noStrike" dirty="0">
                          <a:solidFill>
                            <a:srgbClr val="000000"/>
                          </a:solidFill>
                          <a:latin typeface="Arial"/>
                        </a:rPr>
                        <a:t>7,9</a:t>
                      </a:r>
                    </a:p>
                  </a:txBody>
                  <a:tcPr marL="0" marR="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ctr"/>
                      <a:r>
                        <a:rPr lang="it-IT" sz="1400" b="1" i="0" u="none" strike="noStrike" dirty="0" smtClean="0">
                          <a:solidFill>
                            <a:srgbClr val="000000"/>
                          </a:solidFill>
                          <a:latin typeface="Arial"/>
                        </a:rPr>
                        <a:t>7,7</a:t>
                      </a:r>
                      <a:endParaRPr lang="it-IT" sz="1400" b="1" i="0" u="none" strike="noStrike" dirty="0">
                        <a:solidFill>
                          <a:srgbClr val="000000"/>
                        </a:solidFill>
                        <a:latin typeface="Arial"/>
                      </a:endParaRPr>
                    </a:p>
                  </a:txBody>
                  <a:tcPr marL="0" marR="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r>
            </a:tbl>
          </a:graphicData>
        </a:graphic>
      </p:graphicFrame>
      <p:sp>
        <p:nvSpPr>
          <p:cNvPr id="10" name="Text Box 3"/>
          <p:cNvSpPr txBox="1">
            <a:spLocks noChangeArrowheads="1"/>
          </p:cNvSpPr>
          <p:nvPr/>
        </p:nvSpPr>
        <p:spPr bwMode="auto">
          <a:xfrm>
            <a:off x="755650" y="985838"/>
            <a:ext cx="8137525" cy="620712"/>
          </a:xfrm>
          <a:prstGeom prst="rect">
            <a:avLst/>
          </a:prstGeom>
          <a:noFill/>
          <a:ln w="9525">
            <a:noFill/>
            <a:miter lim="800000"/>
            <a:headEnd/>
            <a:tailEnd/>
          </a:ln>
        </p:spPr>
        <p:txBody>
          <a:bodyPr lIns="169695" tIns="124443" rIns="169695" bIns="124443" anchor="ctr">
            <a:spAutoFit/>
          </a:bodyPr>
          <a:lstStyle/>
          <a:p>
            <a:pPr marL="266700" indent="-266700" algn="just" defTabSz="957263">
              <a:buClr>
                <a:srgbClr val="000000"/>
              </a:buClr>
              <a:buSzPct val="100000"/>
              <a:buFontTx/>
              <a:buBlip>
                <a:blip r:embed="rId2"/>
              </a:buBlip>
              <a:defRPr/>
            </a:pPr>
            <a:r>
              <a:rPr lang="it-IT" sz="1200" dirty="0">
                <a:solidFill>
                  <a:schemeClr val="tx1"/>
                </a:solidFill>
                <a:latin typeface="+mn-lt"/>
                <a:cs typeface="Arial" pitchFamily="34" charset="0"/>
              </a:rPr>
              <a:t>Considerando complessivamente la relazione telefonica per la segnalazione guasti, negli ultimi 6 mesi, che voto dà ad Acquedotto del Fiora spa su una scala da 1 a 10 dove 1 è il minimo della qualità e 10 il massimo?</a:t>
            </a:r>
          </a:p>
        </p:txBody>
      </p:sp>
      <p:sp>
        <p:nvSpPr>
          <p:cNvPr id="212041" name="Text Box 10"/>
          <p:cNvSpPr txBox="1">
            <a:spLocks noChangeArrowheads="1"/>
          </p:cNvSpPr>
          <p:nvPr/>
        </p:nvSpPr>
        <p:spPr bwMode="auto">
          <a:xfrm>
            <a:off x="3343275" y="6119813"/>
            <a:ext cx="4086225" cy="509587"/>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pPr>
            <a:r>
              <a:rPr lang="it-IT" sz="900">
                <a:solidFill>
                  <a:schemeClr val="tx1"/>
                </a:solidFill>
                <a:latin typeface="Arial" charset="0"/>
              </a:rPr>
              <a:t>UNIVERSO: 229.490 UTENZE</a:t>
            </a:r>
          </a:p>
          <a:p>
            <a:pPr algn="ctr" defTabSz="449263">
              <a:buClr>
                <a:srgbClr val="000000"/>
              </a:buClr>
              <a:buSzPct val="100000"/>
              <a:buFont typeface="Times" pitchFamily="18" charset="0"/>
              <a:buNone/>
            </a:pPr>
            <a:r>
              <a:rPr lang="it-IT" sz="900">
                <a:solidFill>
                  <a:schemeClr val="tx1"/>
                </a:solidFill>
                <a:latin typeface="Arial" charset="0"/>
              </a:rPr>
              <a:t>BASE: HANNO CONTATTATO IL NUMERO PER LA SEGNALAZIONE DEI GUASTI (150 CASI AD HOC)</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I </a:t>
            </a:r>
            <a:r>
              <a:rPr lang="it-IT" sz="2100" i="1">
                <a:solidFill>
                  <a:srgbClr val="3366CC"/>
                </a:solidFill>
                <a:cs typeface="Arial" charset="0"/>
              </a:rPr>
              <a:t>CSI</a:t>
            </a:r>
            <a:r>
              <a:rPr lang="it-IT" sz="2100">
                <a:solidFill>
                  <a:srgbClr val="3366CC"/>
                </a:solidFill>
                <a:cs typeface="Arial" charset="0"/>
              </a:rPr>
              <a:t> PARZIALI SUL SERVIZIO DI SEGNALAZIONE GUASTI</a:t>
            </a:r>
            <a:br>
              <a:rPr lang="it-IT" sz="2100">
                <a:solidFill>
                  <a:srgbClr val="3366CC"/>
                </a:solidFill>
                <a:cs typeface="Arial" charset="0"/>
              </a:rPr>
            </a:br>
            <a:r>
              <a:rPr lang="it-IT" sz="2100" i="1">
                <a:solidFill>
                  <a:srgbClr val="3366CC"/>
                </a:solidFill>
                <a:cs typeface="Arial" charset="0"/>
              </a:rPr>
              <a:t> 2° SEMESTRE 2014</a:t>
            </a:r>
          </a:p>
        </p:txBody>
      </p:sp>
      <p:sp>
        <p:nvSpPr>
          <p:cNvPr id="601097" name="Text Box 9"/>
          <p:cNvSpPr txBox="1">
            <a:spLocks noChangeArrowheads="1"/>
          </p:cNvSpPr>
          <p:nvPr/>
        </p:nvSpPr>
        <p:spPr bwMode="auto">
          <a:xfrm rot="-5400000">
            <a:off x="-2617788" y="2697163"/>
            <a:ext cx="5946775" cy="64135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SEGNALAZIONE GUASTI</a:t>
            </a:r>
            <a:br>
              <a:rPr lang="it-IT" sz="1800" dirty="0">
                <a:solidFill>
                  <a:schemeClr val="bg1"/>
                </a:solidFill>
              </a:rPr>
            </a:br>
            <a:r>
              <a:rPr lang="it-IT" sz="1800" i="1" dirty="0">
                <a:solidFill>
                  <a:schemeClr val="bg1"/>
                </a:solidFill>
              </a:rPr>
              <a:t>CSI parziali</a:t>
            </a:r>
            <a:endParaRPr lang="it-IT" sz="1800" i="1" dirty="0">
              <a:solidFill>
                <a:schemeClr val="bg1"/>
              </a:solidFill>
              <a:effectLst>
                <a:outerShdw blurRad="38100" dist="38100" dir="2700000" algn="tl">
                  <a:srgbClr val="C0C0C0"/>
                </a:outerShdw>
              </a:effectLst>
            </a:endParaRPr>
          </a:p>
        </p:txBody>
      </p:sp>
      <p:sp>
        <p:nvSpPr>
          <p:cNvPr id="22" name="Segnaposto numero diapositiva 21"/>
          <p:cNvSpPr>
            <a:spLocks noGrp="1"/>
          </p:cNvSpPr>
          <p:nvPr>
            <p:ph type="sldNum" sz="quarter" idx="10"/>
          </p:nvPr>
        </p:nvSpPr>
        <p:spPr/>
        <p:txBody>
          <a:bodyPr/>
          <a:lstStyle/>
          <a:p>
            <a:pPr>
              <a:defRPr/>
            </a:pPr>
            <a:fld id="{97F8B2E8-81B0-4C7B-9661-2AF94C027C07}" type="slidenum">
              <a:rPr lang="it-IT" smtClean="0"/>
              <a:pPr>
                <a:defRPr/>
              </a:pPr>
              <a:t>39</a:t>
            </a:fld>
            <a:endParaRPr lang="it-IT"/>
          </a:p>
        </p:txBody>
      </p:sp>
      <p:grpSp>
        <p:nvGrpSpPr>
          <p:cNvPr id="212996" name="Group 3"/>
          <p:cNvGrpSpPr>
            <a:grpSpLocks/>
          </p:cNvGrpSpPr>
          <p:nvPr/>
        </p:nvGrpSpPr>
        <p:grpSpPr bwMode="auto">
          <a:xfrm>
            <a:off x="900113" y="1789113"/>
            <a:ext cx="7997825" cy="3603625"/>
            <a:chOff x="559" y="1146"/>
            <a:chExt cx="5038" cy="2270"/>
          </a:xfrm>
        </p:grpSpPr>
        <p:grpSp>
          <p:nvGrpSpPr>
            <p:cNvPr id="212998" name="Group 4"/>
            <p:cNvGrpSpPr>
              <a:grpSpLocks/>
            </p:cNvGrpSpPr>
            <p:nvPr/>
          </p:nvGrpSpPr>
          <p:grpSpPr bwMode="auto">
            <a:xfrm>
              <a:off x="559" y="1146"/>
              <a:ext cx="2358" cy="2270"/>
              <a:chOff x="559" y="1344"/>
              <a:chExt cx="2358" cy="2270"/>
            </a:xfrm>
          </p:grpSpPr>
          <p:graphicFrame>
            <p:nvGraphicFramePr>
              <p:cNvPr id="213005" name="Object 5"/>
              <p:cNvGraphicFramePr>
                <a:graphicFrameLocks noChangeAspect="1"/>
              </p:cNvGraphicFramePr>
              <p:nvPr/>
            </p:nvGraphicFramePr>
            <p:xfrm>
              <a:off x="527" y="1710"/>
              <a:ext cx="2422" cy="1936"/>
            </p:xfrm>
            <a:graphic>
              <a:graphicData uri="http://schemas.openxmlformats.org/presentationml/2006/ole">
                <p:oleObj spid="_x0000_s213005" r:id="rId3" imgW="3846909" imgH="3072650" progId="Excel.Chart.8">
                  <p:embed/>
                </p:oleObj>
              </a:graphicData>
            </a:graphic>
          </p:graphicFrame>
          <p:sp>
            <p:nvSpPr>
              <p:cNvPr id="31" name="Rettangolo 19"/>
              <p:cNvSpPr/>
              <p:nvPr/>
            </p:nvSpPr>
            <p:spPr bwMode="auto">
              <a:xfrm>
                <a:off x="585" y="1751"/>
                <a:ext cx="2332" cy="1851"/>
              </a:xfrm>
              <a:prstGeom prst="rect">
                <a:avLst/>
              </a:prstGeom>
              <a:noFill/>
              <a:ln w="28575" cap="flat" cmpd="sng" algn="ctr">
                <a:solidFill>
                  <a:schemeClr val="accent3">
                    <a:lumMod val="65000"/>
                  </a:schemeClr>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b="1">
                  <a:effectLst>
                    <a:outerShdw blurRad="38100" dist="38100" dir="2700000" algn="tl">
                      <a:srgbClr val="000000">
                        <a:alpha val="43137"/>
                      </a:srgbClr>
                    </a:outerShdw>
                  </a:effectLst>
                </a:endParaRPr>
              </a:p>
            </p:txBody>
          </p:sp>
          <p:sp>
            <p:nvSpPr>
              <p:cNvPr id="213007" name="Text Box 4"/>
              <p:cNvSpPr txBox="1">
                <a:spLocks noChangeAspect="1" noChangeArrowheads="1"/>
              </p:cNvSpPr>
              <p:nvPr/>
            </p:nvSpPr>
            <p:spPr bwMode="auto">
              <a:xfrm>
                <a:off x="630" y="1504"/>
                <a:ext cx="1769" cy="192"/>
              </a:xfrm>
              <a:prstGeom prst="rect">
                <a:avLst/>
              </a:prstGeom>
              <a:noFill/>
              <a:ln w="9525">
                <a:noFill/>
                <a:miter lim="800000"/>
                <a:headEnd/>
                <a:tailEnd/>
              </a:ln>
            </p:spPr>
            <p:txBody>
              <a:bodyPr anchor="ctr">
                <a:spAutoFit/>
              </a:bodyPr>
              <a:lstStyle/>
              <a:p>
                <a:pPr>
                  <a:spcBef>
                    <a:spcPct val="50000"/>
                  </a:spcBef>
                  <a:buClr>
                    <a:srgbClr val="000000"/>
                  </a:buClr>
                  <a:buSzPct val="100000"/>
                  <a:buFont typeface="Times" pitchFamily="18" charset="0"/>
                  <a:buNone/>
                </a:pPr>
                <a:r>
                  <a:rPr lang="it-IT" b="1">
                    <a:solidFill>
                      <a:schemeClr val="tx1"/>
                    </a:solidFill>
                    <a:latin typeface="Arial" charset="0"/>
                  </a:rPr>
                  <a:t>CSI - UTENTI SODDISFATTI</a:t>
                </a:r>
                <a:endParaRPr lang="it-IT" sz="1000" b="1">
                  <a:solidFill>
                    <a:schemeClr val="tx1"/>
                  </a:solidFill>
                  <a:latin typeface="Arial" charset="0"/>
                </a:endParaRPr>
              </a:p>
            </p:txBody>
          </p:sp>
          <p:sp>
            <p:nvSpPr>
              <p:cNvPr id="213008" name="Rectangle 8"/>
              <p:cNvSpPr>
                <a:spLocks noChangeArrowheads="1"/>
              </p:cNvSpPr>
              <p:nvPr/>
            </p:nvSpPr>
            <p:spPr bwMode="auto">
              <a:xfrm>
                <a:off x="2538" y="1603"/>
                <a:ext cx="204" cy="149"/>
              </a:xfrm>
              <a:prstGeom prst="rect">
                <a:avLst/>
              </a:prstGeom>
              <a:noFill/>
              <a:ln w="12700" algn="ctr">
                <a:noFill/>
                <a:miter lim="800000"/>
                <a:headEnd/>
                <a:tailEnd/>
              </a:ln>
            </p:spPr>
            <p:txBody>
              <a:bodyPr wrap="none" lIns="90000" tIns="46800" rIns="90000" bIns="46800" anchor="ctr"/>
              <a:lstStyle/>
              <a:p>
                <a:pPr algn="ctr" defTabSz="449263">
                  <a:buClr>
                    <a:srgbClr val="000000"/>
                  </a:buClr>
                  <a:buSzPct val="100000"/>
                  <a:buFont typeface="Times" pitchFamily="18" charset="0"/>
                  <a:buNone/>
                </a:pPr>
                <a:r>
                  <a:rPr lang="en-US" sz="700">
                    <a:solidFill>
                      <a:schemeClr val="tx1"/>
                    </a:solidFill>
                  </a:rPr>
                  <a:t>1 MIN</a:t>
                </a:r>
                <a:endParaRPr lang="it-IT" sz="700">
                  <a:solidFill>
                    <a:schemeClr val="tx1"/>
                  </a:solidFill>
                </a:endParaRPr>
              </a:p>
            </p:txBody>
          </p:sp>
          <p:sp>
            <p:nvSpPr>
              <p:cNvPr id="213009" name="Rectangle 9"/>
              <p:cNvSpPr>
                <a:spLocks noChangeArrowheads="1"/>
              </p:cNvSpPr>
              <p:nvPr/>
            </p:nvSpPr>
            <p:spPr bwMode="auto">
              <a:xfrm>
                <a:off x="2570" y="1344"/>
                <a:ext cx="204" cy="149"/>
              </a:xfrm>
              <a:prstGeom prst="rect">
                <a:avLst/>
              </a:prstGeom>
              <a:noFill/>
              <a:ln w="12700" algn="ctr">
                <a:noFill/>
                <a:miter lim="800000"/>
                <a:headEnd/>
                <a:tailEnd/>
              </a:ln>
            </p:spPr>
            <p:txBody>
              <a:bodyPr wrap="none" lIns="90000" tIns="46800" rIns="90000" bIns="46800" anchor="ctr"/>
              <a:lstStyle/>
              <a:p>
                <a:pPr algn="ctr" defTabSz="449263">
                  <a:buClr>
                    <a:srgbClr val="000000"/>
                  </a:buClr>
                  <a:buSzPct val="100000"/>
                  <a:buFont typeface="Times" pitchFamily="18" charset="0"/>
                  <a:buNone/>
                </a:pPr>
                <a:r>
                  <a:rPr lang="en-US" sz="700">
                    <a:solidFill>
                      <a:schemeClr val="tx1"/>
                    </a:solidFill>
                  </a:rPr>
                  <a:t>100 MAX</a:t>
                </a:r>
                <a:endParaRPr lang="it-IT" sz="700">
                  <a:solidFill>
                    <a:schemeClr val="tx1"/>
                  </a:solidFill>
                </a:endParaRPr>
              </a:p>
            </p:txBody>
          </p:sp>
          <p:sp>
            <p:nvSpPr>
              <p:cNvPr id="213010" name="AutoShape 10"/>
              <p:cNvSpPr>
                <a:spLocks noChangeArrowheads="1"/>
              </p:cNvSpPr>
              <p:nvPr/>
            </p:nvSpPr>
            <p:spPr bwMode="auto">
              <a:xfrm rot="10800000">
                <a:off x="2311" y="1450"/>
                <a:ext cx="204" cy="211"/>
              </a:xfrm>
              <a:prstGeom prst="rtTriangle">
                <a:avLst/>
              </a:prstGeom>
              <a:solidFill>
                <a:srgbClr val="006600"/>
              </a:solidFill>
              <a:ln w="12700" algn="ctr">
                <a:noFill/>
                <a:miter lim="800000"/>
                <a:headEnd/>
                <a:tailEnd/>
              </a:ln>
            </p:spPr>
            <p:txBody>
              <a:bodyPr wrap="none" lIns="90000" tIns="46800" rIns="90000" bIns="46800" anchor="ctr"/>
              <a:lstStyle/>
              <a:p>
                <a:pPr algn="ctr">
                  <a:buClr>
                    <a:srgbClr val="000000"/>
                  </a:buClr>
                  <a:buSzPct val="100000"/>
                  <a:buFont typeface="Times" pitchFamily="18" charset="0"/>
                  <a:buNone/>
                </a:pPr>
                <a:endParaRPr lang="it-IT"/>
              </a:p>
            </p:txBody>
          </p:sp>
        </p:grpSp>
        <p:grpSp>
          <p:nvGrpSpPr>
            <p:cNvPr id="212999" name="Group 11"/>
            <p:cNvGrpSpPr>
              <a:grpSpLocks/>
            </p:cNvGrpSpPr>
            <p:nvPr/>
          </p:nvGrpSpPr>
          <p:grpSpPr bwMode="auto">
            <a:xfrm>
              <a:off x="3243" y="1146"/>
              <a:ext cx="2354" cy="2258"/>
              <a:chOff x="3243" y="1344"/>
              <a:chExt cx="2354" cy="2258"/>
            </a:xfrm>
          </p:grpSpPr>
          <p:sp>
            <p:nvSpPr>
              <p:cNvPr id="25" name="Rettangolo 24"/>
              <p:cNvSpPr/>
              <p:nvPr/>
            </p:nvSpPr>
            <p:spPr bwMode="auto">
              <a:xfrm>
                <a:off x="3280" y="1751"/>
                <a:ext cx="2261" cy="1851"/>
              </a:xfrm>
              <a:prstGeom prst="rect">
                <a:avLst/>
              </a:prstGeom>
              <a:noFill/>
              <a:ln w="28575" cap="flat" cmpd="sng" algn="ctr">
                <a:solidFill>
                  <a:schemeClr val="accent3">
                    <a:lumMod val="65000"/>
                  </a:schemeClr>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b="1">
                  <a:effectLst>
                    <a:outerShdw blurRad="38100" dist="38100" dir="2700000" algn="tl">
                      <a:srgbClr val="000000">
                        <a:alpha val="43137"/>
                      </a:srgbClr>
                    </a:outerShdw>
                  </a:effectLst>
                </a:endParaRPr>
              </a:p>
            </p:txBody>
          </p:sp>
          <p:sp>
            <p:nvSpPr>
              <p:cNvPr id="213001" name="Text Box 4"/>
              <p:cNvSpPr txBox="1">
                <a:spLocks noChangeAspect="1" noChangeArrowheads="1"/>
              </p:cNvSpPr>
              <p:nvPr/>
            </p:nvSpPr>
            <p:spPr bwMode="auto">
              <a:xfrm>
                <a:off x="3243" y="1504"/>
                <a:ext cx="2177" cy="192"/>
              </a:xfrm>
              <a:prstGeom prst="rect">
                <a:avLst/>
              </a:prstGeom>
              <a:noFill/>
              <a:ln w="9525">
                <a:noFill/>
                <a:miter lim="800000"/>
                <a:headEnd/>
                <a:tailEnd/>
              </a:ln>
            </p:spPr>
            <p:txBody>
              <a:bodyPr anchor="ctr">
                <a:spAutoFit/>
              </a:bodyPr>
              <a:lstStyle/>
              <a:p>
                <a:pPr>
                  <a:spcBef>
                    <a:spcPct val="50000"/>
                  </a:spcBef>
                  <a:buClr>
                    <a:srgbClr val="000000"/>
                  </a:buClr>
                  <a:buSzPct val="100000"/>
                  <a:buFont typeface="Times" pitchFamily="18" charset="0"/>
                  <a:buNone/>
                </a:pPr>
                <a:r>
                  <a:rPr lang="it-IT" b="1">
                    <a:solidFill>
                      <a:schemeClr val="tx1"/>
                    </a:solidFill>
                    <a:latin typeface="Arial" charset="0"/>
                  </a:rPr>
                  <a:t>CSI – INTENSITÀ SODDISFAZIONE</a:t>
                </a:r>
                <a:endParaRPr lang="it-IT" sz="1000" b="1">
                  <a:solidFill>
                    <a:schemeClr val="tx1"/>
                  </a:solidFill>
                  <a:latin typeface="Arial" charset="0"/>
                </a:endParaRPr>
              </a:p>
            </p:txBody>
          </p:sp>
          <p:sp>
            <p:nvSpPr>
              <p:cNvPr id="213002" name="Rectangle 14"/>
              <p:cNvSpPr>
                <a:spLocks noChangeArrowheads="1"/>
              </p:cNvSpPr>
              <p:nvPr/>
            </p:nvSpPr>
            <p:spPr bwMode="auto">
              <a:xfrm>
                <a:off x="5377" y="1603"/>
                <a:ext cx="204" cy="149"/>
              </a:xfrm>
              <a:prstGeom prst="rect">
                <a:avLst/>
              </a:prstGeom>
              <a:noFill/>
              <a:ln w="12700" algn="ctr">
                <a:noFill/>
                <a:miter lim="800000"/>
                <a:headEnd/>
                <a:tailEnd/>
              </a:ln>
            </p:spPr>
            <p:txBody>
              <a:bodyPr wrap="none" lIns="90000" tIns="46800" rIns="90000" bIns="46800" anchor="ctr"/>
              <a:lstStyle/>
              <a:p>
                <a:pPr algn="ctr" defTabSz="449263">
                  <a:buClr>
                    <a:srgbClr val="000000"/>
                  </a:buClr>
                  <a:buSzPct val="100000"/>
                  <a:buFont typeface="Times" pitchFamily="18" charset="0"/>
                  <a:buNone/>
                </a:pPr>
                <a:r>
                  <a:rPr lang="en-US" sz="700">
                    <a:solidFill>
                      <a:schemeClr val="tx1"/>
                    </a:solidFill>
                  </a:rPr>
                  <a:t>1 MIN</a:t>
                </a:r>
                <a:endParaRPr lang="it-IT" sz="700">
                  <a:solidFill>
                    <a:schemeClr val="tx1"/>
                  </a:solidFill>
                </a:endParaRPr>
              </a:p>
            </p:txBody>
          </p:sp>
          <p:sp>
            <p:nvSpPr>
              <p:cNvPr id="213003" name="Rectangle 15"/>
              <p:cNvSpPr>
                <a:spLocks noChangeArrowheads="1"/>
              </p:cNvSpPr>
              <p:nvPr/>
            </p:nvSpPr>
            <p:spPr bwMode="auto">
              <a:xfrm>
                <a:off x="5393" y="1344"/>
                <a:ext cx="204" cy="149"/>
              </a:xfrm>
              <a:prstGeom prst="rect">
                <a:avLst/>
              </a:prstGeom>
              <a:noFill/>
              <a:ln w="12700" algn="ctr">
                <a:noFill/>
                <a:miter lim="800000"/>
                <a:headEnd/>
                <a:tailEnd/>
              </a:ln>
            </p:spPr>
            <p:txBody>
              <a:bodyPr wrap="none" lIns="90000" tIns="46800" rIns="90000" bIns="46800" anchor="ctr"/>
              <a:lstStyle/>
              <a:p>
                <a:pPr algn="ctr" defTabSz="449263">
                  <a:buClr>
                    <a:srgbClr val="000000"/>
                  </a:buClr>
                  <a:buSzPct val="100000"/>
                  <a:buFont typeface="Times" pitchFamily="18" charset="0"/>
                  <a:buNone/>
                </a:pPr>
                <a:r>
                  <a:rPr lang="en-US" sz="700">
                    <a:solidFill>
                      <a:schemeClr val="tx1"/>
                    </a:solidFill>
                  </a:rPr>
                  <a:t>10 MAX</a:t>
                </a:r>
                <a:endParaRPr lang="it-IT" sz="700">
                  <a:solidFill>
                    <a:schemeClr val="tx1"/>
                  </a:solidFill>
                </a:endParaRPr>
              </a:p>
            </p:txBody>
          </p:sp>
          <p:sp>
            <p:nvSpPr>
              <p:cNvPr id="213004" name="AutoShape 17"/>
              <p:cNvSpPr>
                <a:spLocks noChangeArrowheads="1"/>
              </p:cNvSpPr>
              <p:nvPr/>
            </p:nvSpPr>
            <p:spPr bwMode="auto">
              <a:xfrm rot="10800000">
                <a:off x="5149" y="1449"/>
                <a:ext cx="204" cy="211"/>
              </a:xfrm>
              <a:prstGeom prst="rtTriangle">
                <a:avLst/>
              </a:prstGeom>
              <a:solidFill>
                <a:srgbClr val="800080"/>
              </a:solidFill>
              <a:ln w="12700" algn="ctr">
                <a:noFill/>
                <a:miter lim="800000"/>
                <a:headEnd/>
                <a:tailEnd/>
              </a:ln>
            </p:spPr>
            <p:txBody>
              <a:bodyPr wrap="none" lIns="90000" tIns="46800" rIns="90000" bIns="46800" anchor="ctr"/>
              <a:lstStyle/>
              <a:p>
                <a:pPr algn="ctr">
                  <a:buClr>
                    <a:srgbClr val="000000"/>
                  </a:buClr>
                  <a:buSzPct val="100000"/>
                  <a:buFont typeface="Times" pitchFamily="18" charset="0"/>
                  <a:buNone/>
                </a:pPr>
                <a:endParaRPr lang="it-IT"/>
              </a:p>
            </p:txBody>
          </p:sp>
        </p:grpSp>
      </p:grpSp>
      <p:graphicFrame>
        <p:nvGraphicFramePr>
          <p:cNvPr id="212997" name="Object 3"/>
          <p:cNvGraphicFramePr>
            <a:graphicFrameLocks noChangeAspect="1"/>
          </p:cNvGraphicFramePr>
          <p:nvPr/>
        </p:nvGraphicFramePr>
        <p:xfrm>
          <a:off x="5130800" y="2387600"/>
          <a:ext cx="3759200" cy="3073400"/>
        </p:xfrm>
        <a:graphic>
          <a:graphicData uri="http://schemas.openxmlformats.org/presentationml/2006/ole">
            <p:oleObj spid="_x0000_s212997" r:id="rId4" imgW="3755461" imgH="3072650" progId="Excel.Chart.8">
              <p:embed/>
            </p:oleObj>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idx="4294967295"/>
          </p:nvPr>
        </p:nvSpPr>
        <p:spPr/>
        <p:txBody>
          <a:bodyPr/>
          <a:lstStyle/>
          <a:p>
            <a:pPr eaLnBrk="1" hangingPunct="1"/>
            <a:r>
              <a:rPr lang="it-IT" smtClean="0"/>
              <a:t>GLI OBIETTIVI DELL’INDAGINE</a:t>
            </a:r>
          </a:p>
        </p:txBody>
      </p:sp>
      <p:sp>
        <p:nvSpPr>
          <p:cNvPr id="18434" name="Rectangle 205"/>
          <p:cNvSpPr>
            <a:spLocks noGrp="1" noChangeArrowheads="1"/>
          </p:cNvSpPr>
          <p:nvPr>
            <p:ph type="body" idx="4294967295"/>
          </p:nvPr>
        </p:nvSpPr>
        <p:spPr>
          <a:xfrm>
            <a:off x="747713" y="1000125"/>
            <a:ext cx="8216900" cy="5145088"/>
          </a:xfrm>
          <a:solidFill>
            <a:schemeClr val="bg1"/>
          </a:solidFill>
        </p:spPr>
        <p:txBody>
          <a:bodyPr lIns="90000" tIns="46800" rIns="90000" bIns="46800"/>
          <a:lstStyle/>
          <a:p>
            <a:pPr marL="0" indent="0" algn="just" eaLnBrk="1" hangingPunct="1">
              <a:buFont typeface="Arial" charset="0"/>
              <a:buNone/>
            </a:pPr>
            <a:r>
              <a:rPr lang="it-IT" smtClean="0"/>
              <a:t>In linea con la politica aziendale orientata ad una gestione attenta e consapevole delle realtà idriche progressivamente acquisite, il Gruppo Acea conduce un monitoraggio semestrale della qualità percepita rispetto al servizio idrico erogato da Acquedotto del Fiora, mediante un’attività di </a:t>
            </a:r>
            <a:r>
              <a:rPr lang="it-IT" i="1" smtClean="0"/>
              <a:t>Customer Satisfaction </a:t>
            </a:r>
            <a:r>
              <a:rPr lang="it-IT" smtClean="0"/>
              <a:t>mirata a rilevare il livello di soddisfazione dei clienti serviti.</a:t>
            </a:r>
          </a:p>
          <a:p>
            <a:pPr marL="0" indent="0" algn="just" eaLnBrk="1" hangingPunct="1">
              <a:buFont typeface="Arial" charset="0"/>
              <a:buNone/>
            </a:pPr>
            <a:endParaRPr lang="it-IT" smtClean="0"/>
          </a:p>
          <a:p>
            <a:pPr marL="0" indent="0" algn="just" eaLnBrk="1" hangingPunct="1">
              <a:buFont typeface="Arial" charset="0"/>
              <a:buNone/>
            </a:pPr>
            <a:r>
              <a:rPr lang="it-IT" smtClean="0"/>
              <a:t>L’indagine ha l’obiettivo di rilevare i seguenti aspetti:</a:t>
            </a:r>
          </a:p>
          <a:p>
            <a:pPr lvl="1" algn="just" eaLnBrk="1" hangingPunct="1">
              <a:buFontTx/>
              <a:buNone/>
            </a:pPr>
            <a:endParaRPr lang="it-IT" smtClean="0"/>
          </a:p>
          <a:p>
            <a:pPr lvl="1" algn="just" eaLnBrk="1" hangingPunct="1">
              <a:lnSpc>
                <a:spcPct val="130000"/>
              </a:lnSpc>
              <a:buFont typeface="Wingdings" pitchFamily="2" charset="2"/>
              <a:buChar char="§"/>
            </a:pPr>
            <a:r>
              <a:rPr lang="it-IT" smtClean="0"/>
              <a:t>la soddisfazione dei clienti rispetto al servizio idrico nel complesso e ai principali fattori che lo compongono;</a:t>
            </a:r>
          </a:p>
          <a:p>
            <a:pPr lvl="1" algn="just" eaLnBrk="1" hangingPunct="1">
              <a:buFont typeface="Wingdings" pitchFamily="2" charset="2"/>
              <a:buChar char="§"/>
            </a:pPr>
            <a:r>
              <a:rPr lang="it-IT" smtClean="0"/>
              <a:t>la misura dei giudizi overall (complessivi) e sub-overall (parziali)</a:t>
            </a:r>
          </a:p>
          <a:p>
            <a:pPr lvl="1" algn="just" eaLnBrk="1" hangingPunct="1">
              <a:buFont typeface="Wingdings" pitchFamily="2" charset="2"/>
              <a:buChar char="§"/>
            </a:pPr>
            <a:r>
              <a:rPr lang="it-IT" smtClean="0"/>
              <a:t>l’individuazione delle priorità di miglioramento;</a:t>
            </a:r>
          </a:p>
          <a:p>
            <a:pPr lvl="1" algn="just" eaLnBrk="1" hangingPunct="1">
              <a:lnSpc>
                <a:spcPct val="130000"/>
              </a:lnSpc>
              <a:buFont typeface="Wingdings" pitchFamily="2" charset="2"/>
              <a:buChar char="§"/>
            </a:pPr>
            <a:r>
              <a:rPr lang="it-IT" smtClean="0"/>
              <a:t>l’uso dell’acqua</a:t>
            </a:r>
          </a:p>
          <a:p>
            <a:pPr lvl="1" algn="just" eaLnBrk="1" hangingPunct="1">
              <a:lnSpc>
                <a:spcPct val="130000"/>
              </a:lnSpc>
              <a:buFont typeface="Wingdings" pitchFamily="2" charset="2"/>
              <a:buChar char="§"/>
            </a:pPr>
            <a:r>
              <a:rPr lang="it-IT" smtClean="0"/>
              <a:t>il grado di soddisfazione rispetto ai canali di contatto aziendali (mediante indagini di call back).</a:t>
            </a:r>
          </a:p>
          <a:p>
            <a:pPr marL="0" indent="0" algn="just" eaLnBrk="1" hangingPunct="1">
              <a:buFont typeface="Arial" charset="0"/>
              <a:buNone/>
            </a:pPr>
            <a:endParaRPr lang="it-IT" smtClean="0"/>
          </a:p>
          <a:p>
            <a:pPr marL="0" indent="0" algn="just" eaLnBrk="1" hangingPunct="1">
              <a:buFont typeface="Arial" charset="0"/>
              <a:buNone/>
            </a:pPr>
            <a:endParaRPr lang="it-IT" smtClean="0"/>
          </a:p>
        </p:txBody>
      </p:sp>
      <p:sp>
        <p:nvSpPr>
          <p:cNvPr id="4" name="Segnaposto numero diapositiva 3"/>
          <p:cNvSpPr>
            <a:spLocks noGrp="1"/>
          </p:cNvSpPr>
          <p:nvPr>
            <p:ph type="sldNum" sz="quarter" idx="10"/>
          </p:nvPr>
        </p:nvSpPr>
        <p:spPr/>
        <p:txBody>
          <a:bodyPr/>
          <a:lstStyle/>
          <a:p>
            <a:pPr>
              <a:defRPr/>
            </a:pPr>
            <a:fld id="{F96EA864-E82A-49D8-A6EA-11565B3949FA}" type="slidenum">
              <a:rPr lang="it-IT" smtClean="0"/>
              <a:pPr>
                <a:defRPr/>
              </a:pPr>
              <a:t>4</a:t>
            </a:fld>
            <a:endParaRPr lang="it-IT"/>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4017" name="Object 3"/>
          <p:cNvGraphicFramePr>
            <a:graphicFrameLocks noChangeAspect="1"/>
          </p:cNvGraphicFramePr>
          <p:nvPr/>
        </p:nvGraphicFramePr>
        <p:xfrm>
          <a:off x="1092200" y="1433513"/>
          <a:ext cx="5605463" cy="4422775"/>
        </p:xfrm>
        <a:graphic>
          <a:graphicData uri="http://schemas.openxmlformats.org/presentationml/2006/ole">
            <p:oleObj spid="_x0000_s214017" r:id="rId4" imgW="5608806" imgH="4426080" progId="Excel.Chart.8">
              <p:embed/>
            </p:oleObj>
          </a:graphicData>
        </a:graphic>
      </p:graphicFrame>
      <p:sp>
        <p:nvSpPr>
          <p:cNvPr id="214018"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LA SODDISFAZIONE</a:t>
            </a:r>
            <a:br>
              <a:rPr lang="it-IT" sz="2100">
                <a:solidFill>
                  <a:srgbClr val="3366CC"/>
                </a:solidFill>
                <a:cs typeface="Arial" charset="0"/>
              </a:rPr>
            </a:br>
            <a:r>
              <a:rPr lang="it-IT" sz="2100" i="1">
                <a:solidFill>
                  <a:srgbClr val="3366CC"/>
                </a:solidFill>
                <a:cs typeface="Arial" charset="0"/>
              </a:rPr>
              <a:t>2° SEMESTRE 2014</a:t>
            </a:r>
          </a:p>
        </p:txBody>
      </p:sp>
      <p:sp>
        <p:nvSpPr>
          <p:cNvPr id="601097" name="Text Box 9"/>
          <p:cNvSpPr txBox="1">
            <a:spLocks noChangeArrowheads="1"/>
          </p:cNvSpPr>
          <p:nvPr/>
        </p:nvSpPr>
        <p:spPr bwMode="auto">
          <a:xfrm rot="-5400000">
            <a:off x="-2617788" y="2693988"/>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SEGNALAZIONE GUASTI</a:t>
            </a:r>
            <a:br>
              <a:rPr lang="it-IT" sz="1800" dirty="0">
                <a:solidFill>
                  <a:schemeClr val="bg1"/>
                </a:solidFill>
              </a:rPr>
            </a:br>
            <a:r>
              <a:rPr lang="it-IT" sz="1800" i="1" dirty="0">
                <a:solidFill>
                  <a:schemeClr val="bg1"/>
                </a:solidFill>
              </a:rPr>
              <a:t>% utenti soddisfatti e voto medio</a:t>
            </a:r>
            <a:endParaRPr lang="it-IT" sz="1800" i="1" dirty="0">
              <a:solidFill>
                <a:schemeClr val="bg1"/>
              </a:solidFill>
              <a:effectLst>
                <a:outerShdw blurRad="38100" dist="38100" dir="2700000" algn="tl">
                  <a:srgbClr val="C0C0C0"/>
                </a:outerShdw>
              </a:effectLst>
            </a:endParaRPr>
          </a:p>
        </p:txBody>
      </p:sp>
      <p:sp>
        <p:nvSpPr>
          <p:cNvPr id="14" name="Segnaposto numero diapositiva 13"/>
          <p:cNvSpPr>
            <a:spLocks noGrp="1"/>
          </p:cNvSpPr>
          <p:nvPr>
            <p:ph type="sldNum" sz="quarter" idx="10"/>
          </p:nvPr>
        </p:nvSpPr>
        <p:spPr/>
        <p:txBody>
          <a:bodyPr/>
          <a:lstStyle/>
          <a:p>
            <a:pPr>
              <a:defRPr/>
            </a:pPr>
            <a:fld id="{4AE1BC80-E9D2-4908-8F7A-571B3E2BD909}" type="slidenum">
              <a:rPr lang="it-IT" smtClean="0"/>
              <a:pPr>
                <a:defRPr/>
              </a:pPr>
              <a:t>40</a:t>
            </a:fld>
            <a:endParaRPr lang="it-IT"/>
          </a:p>
        </p:txBody>
      </p:sp>
      <p:sp>
        <p:nvSpPr>
          <p:cNvPr id="214021" name="Text Box 4"/>
          <p:cNvSpPr txBox="1">
            <a:spLocks noChangeAspect="1" noChangeArrowheads="1"/>
          </p:cNvSpPr>
          <p:nvPr/>
        </p:nvSpPr>
        <p:spPr bwMode="auto">
          <a:xfrm>
            <a:off x="1403350" y="1052513"/>
            <a:ext cx="6264275" cy="246062"/>
          </a:xfrm>
          <a:prstGeom prst="rect">
            <a:avLst/>
          </a:prstGeom>
          <a:noFill/>
          <a:ln w="9525">
            <a:noFill/>
            <a:miter lim="800000"/>
            <a:headEnd/>
            <a:tailEnd/>
          </a:ln>
        </p:spPr>
        <p:txBody>
          <a:bodyPr>
            <a:spAutoFit/>
          </a:bodyPr>
          <a:lstStyle/>
          <a:p>
            <a:pPr algn="ctr">
              <a:spcBef>
                <a:spcPct val="50000"/>
              </a:spcBef>
              <a:buClr>
                <a:srgbClr val="000000"/>
              </a:buClr>
              <a:buSzPct val="100000"/>
              <a:buFont typeface="Times" pitchFamily="18" charset="0"/>
              <a:buNone/>
            </a:pPr>
            <a:r>
              <a:rPr lang="it-IT" sz="1000" b="1">
                <a:solidFill>
                  <a:schemeClr val="tx1"/>
                </a:solidFill>
                <a:latin typeface="Arial" charset="0"/>
              </a:rPr>
              <a:t>% CLIENTI SODDISFATTI  (voto da 6 a 10)</a:t>
            </a:r>
          </a:p>
        </p:txBody>
      </p:sp>
      <p:sp>
        <p:nvSpPr>
          <p:cNvPr id="214022" name="Text Box 4"/>
          <p:cNvSpPr txBox="1">
            <a:spLocks noChangeAspect="1" noChangeArrowheads="1"/>
          </p:cNvSpPr>
          <p:nvPr/>
        </p:nvSpPr>
        <p:spPr bwMode="auto">
          <a:xfrm>
            <a:off x="6804025" y="1268413"/>
            <a:ext cx="2017713" cy="438150"/>
          </a:xfrm>
          <a:prstGeom prst="rect">
            <a:avLst/>
          </a:prstGeom>
          <a:noFill/>
          <a:ln w="9525">
            <a:noFill/>
            <a:miter lim="800000"/>
            <a:headEnd/>
            <a:tailEnd/>
          </a:ln>
        </p:spPr>
        <p:txBody>
          <a:bodyPr>
            <a:spAutoFit/>
          </a:bodyPr>
          <a:lstStyle/>
          <a:p>
            <a:pPr algn="ctr">
              <a:spcBef>
                <a:spcPct val="50000"/>
              </a:spcBef>
              <a:buClr>
                <a:srgbClr val="000000"/>
              </a:buClr>
              <a:buSzPct val="100000"/>
              <a:buFont typeface="Times" pitchFamily="18" charset="0"/>
              <a:buNone/>
            </a:pPr>
            <a:r>
              <a:rPr lang="it-IT" sz="900" b="1">
                <a:solidFill>
                  <a:schemeClr val="tx1"/>
                </a:solidFill>
                <a:latin typeface="Arial" charset="0"/>
              </a:rPr>
              <a:t>VOTO MEDIO</a:t>
            </a:r>
          </a:p>
          <a:p>
            <a:pPr algn="ctr">
              <a:spcBef>
                <a:spcPct val="50000"/>
              </a:spcBef>
              <a:buClr>
                <a:srgbClr val="000000"/>
              </a:buClr>
              <a:buSzPct val="100000"/>
              <a:buFont typeface="Times" pitchFamily="18" charset="0"/>
              <a:buNone/>
            </a:pPr>
            <a:r>
              <a:rPr lang="it-IT" sz="900" b="1">
                <a:solidFill>
                  <a:schemeClr val="tx1"/>
                </a:solidFill>
                <a:latin typeface="Arial" charset="0"/>
              </a:rPr>
              <a:t>(su una scala da 1 a 10)</a:t>
            </a:r>
          </a:p>
        </p:txBody>
      </p:sp>
      <p:sp>
        <p:nvSpPr>
          <p:cNvPr id="44" name="Rectangle 100"/>
          <p:cNvSpPr>
            <a:spLocks noChangeArrowheads="1"/>
          </p:cNvSpPr>
          <p:nvPr/>
        </p:nvSpPr>
        <p:spPr bwMode="auto">
          <a:xfrm>
            <a:off x="676275" y="981075"/>
            <a:ext cx="8351838" cy="4968875"/>
          </a:xfrm>
          <a:prstGeom prst="rect">
            <a:avLst/>
          </a:prstGeom>
          <a:noFill/>
          <a:ln w="9525" algn="ctr">
            <a:solidFill>
              <a:srgbClr val="808080"/>
            </a:solidFill>
            <a:miter lim="800000"/>
            <a:headEnd/>
            <a:tailEnd/>
          </a:ln>
        </p:spPr>
        <p:txBody>
          <a:bodyPr wrap="none" lIns="90000" tIns="46800" rIns="90000" bIns="46800" anchor="ctr"/>
          <a:lstStyle/>
          <a:p>
            <a:pPr algn="ctr" fontAlgn="auto">
              <a:spcBef>
                <a:spcPts val="0"/>
              </a:spcBef>
              <a:spcAft>
                <a:spcPts val="0"/>
              </a:spcAft>
              <a:defRPr/>
            </a:pPr>
            <a:endParaRPr lang="it-IT" sz="1800" b="1" kern="0">
              <a:solidFill>
                <a:srgbClr val="000000"/>
              </a:solidFill>
            </a:endParaRPr>
          </a:p>
        </p:txBody>
      </p:sp>
      <p:sp>
        <p:nvSpPr>
          <p:cNvPr id="45" name="Rectangle 101"/>
          <p:cNvSpPr>
            <a:spLocks noChangeArrowheads="1"/>
          </p:cNvSpPr>
          <p:nvPr/>
        </p:nvSpPr>
        <p:spPr bwMode="auto">
          <a:xfrm>
            <a:off x="1116013" y="5949950"/>
            <a:ext cx="7596187" cy="77788"/>
          </a:xfrm>
          <a:prstGeom prst="rect">
            <a:avLst/>
          </a:prstGeom>
          <a:gradFill rotWithShape="1">
            <a:gsLst>
              <a:gs pos="0">
                <a:srgbClr val="DDDDDD"/>
              </a:gs>
              <a:gs pos="100000">
                <a:srgbClr val="C0C0C0"/>
              </a:gs>
            </a:gsLst>
            <a:path path="shape">
              <a:fillToRect l="50000" t="50000" r="50000" b="50000"/>
            </a:path>
          </a:gradFill>
          <a:ln w="9525" algn="ctr">
            <a:solidFill>
              <a:srgbClr val="808080"/>
            </a:solidFill>
            <a:miter lim="800000"/>
            <a:headEnd/>
            <a:tailEnd/>
          </a:ln>
        </p:spPr>
        <p:txBody>
          <a:bodyPr wrap="none" lIns="90000" tIns="46800" rIns="90000" bIns="46800" anchor="ctr"/>
          <a:lstStyle/>
          <a:p>
            <a:pPr algn="ctr" fontAlgn="auto">
              <a:spcBef>
                <a:spcPts val="0"/>
              </a:spcBef>
              <a:spcAft>
                <a:spcPts val="0"/>
              </a:spcAft>
              <a:defRPr/>
            </a:pPr>
            <a:endParaRPr lang="it-IT" sz="1800" b="1" kern="0">
              <a:solidFill>
                <a:srgbClr val="000000"/>
              </a:solidFill>
            </a:endParaRPr>
          </a:p>
        </p:txBody>
      </p:sp>
      <p:sp>
        <p:nvSpPr>
          <p:cNvPr id="48" name="Rectangle 102"/>
          <p:cNvSpPr>
            <a:spLocks noChangeArrowheads="1"/>
          </p:cNvSpPr>
          <p:nvPr/>
        </p:nvSpPr>
        <p:spPr bwMode="auto">
          <a:xfrm>
            <a:off x="1089025" y="914400"/>
            <a:ext cx="7740650" cy="66675"/>
          </a:xfrm>
          <a:prstGeom prst="rect">
            <a:avLst/>
          </a:prstGeom>
          <a:gradFill rotWithShape="1">
            <a:gsLst>
              <a:gs pos="0">
                <a:srgbClr val="DDDDDD"/>
              </a:gs>
              <a:gs pos="100000">
                <a:srgbClr val="C0C0C0"/>
              </a:gs>
            </a:gsLst>
            <a:path path="shape">
              <a:fillToRect l="50000" t="50000" r="50000" b="50000"/>
            </a:path>
          </a:gradFill>
          <a:ln w="9525" algn="ctr">
            <a:solidFill>
              <a:srgbClr val="808080"/>
            </a:solidFill>
            <a:miter lim="800000"/>
            <a:headEnd/>
            <a:tailEnd/>
          </a:ln>
        </p:spPr>
        <p:txBody>
          <a:bodyPr wrap="none" lIns="90000" tIns="46800" rIns="90000" bIns="46800" anchor="ctr"/>
          <a:lstStyle/>
          <a:p>
            <a:pPr algn="ctr" fontAlgn="auto">
              <a:spcBef>
                <a:spcPts val="0"/>
              </a:spcBef>
              <a:spcAft>
                <a:spcPts val="0"/>
              </a:spcAft>
              <a:defRPr/>
            </a:pPr>
            <a:endParaRPr lang="it-IT" sz="1800" b="1" kern="0">
              <a:solidFill>
                <a:srgbClr val="000000"/>
              </a:solidFill>
            </a:endParaRPr>
          </a:p>
        </p:txBody>
      </p:sp>
      <p:sp>
        <p:nvSpPr>
          <p:cNvPr id="49" name="Rettangolo arrotondato 48"/>
          <p:cNvSpPr/>
          <p:nvPr/>
        </p:nvSpPr>
        <p:spPr bwMode="auto">
          <a:xfrm>
            <a:off x="6896100" y="1052513"/>
            <a:ext cx="1771650" cy="4679950"/>
          </a:xfrm>
          <a:prstGeom prst="roundRect">
            <a:avLst/>
          </a:prstGeom>
          <a:noFill/>
          <a:ln w="12700" cap="flat" cmpd="sng" algn="ctr">
            <a:solidFill>
              <a:srgbClr val="696969"/>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dirty="0">
              <a:solidFill>
                <a:schemeClr val="bg1">
                  <a:lumMod val="50000"/>
                </a:schemeClr>
              </a:solidFill>
            </a:endParaRPr>
          </a:p>
        </p:txBody>
      </p:sp>
      <p:sp>
        <p:nvSpPr>
          <p:cNvPr id="54" name="Ovale 53"/>
          <p:cNvSpPr/>
          <p:nvPr/>
        </p:nvSpPr>
        <p:spPr bwMode="auto">
          <a:xfrm>
            <a:off x="7035800" y="2852738"/>
            <a:ext cx="647700" cy="360362"/>
          </a:xfrm>
          <a:prstGeom prst="ellipse">
            <a:avLst/>
          </a:prstGeom>
          <a:noFill/>
          <a:ln w="38100" cap="flat" cmpd="sng" algn="ctr">
            <a:solidFill>
              <a:srgbClr val="FF000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55" name="Ovale 54"/>
          <p:cNvSpPr/>
          <p:nvPr/>
        </p:nvSpPr>
        <p:spPr bwMode="auto">
          <a:xfrm>
            <a:off x="7035800" y="4279900"/>
            <a:ext cx="647700" cy="360363"/>
          </a:xfrm>
          <a:prstGeom prst="ellipse">
            <a:avLst/>
          </a:prstGeom>
          <a:noFill/>
          <a:ln w="38100" cap="flat" cmpd="sng" algn="ctr">
            <a:solidFill>
              <a:srgbClr val="FF000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214029" name="Text Box 4"/>
          <p:cNvSpPr txBox="1">
            <a:spLocks noChangeAspect="1" noChangeArrowheads="1"/>
          </p:cNvSpPr>
          <p:nvPr/>
        </p:nvSpPr>
        <p:spPr bwMode="auto">
          <a:xfrm>
            <a:off x="7004050" y="1652588"/>
            <a:ext cx="1046163" cy="246062"/>
          </a:xfrm>
          <a:prstGeom prst="rect">
            <a:avLst/>
          </a:prstGeom>
          <a:noFill/>
          <a:ln w="9525">
            <a:noFill/>
            <a:miter lim="800000"/>
            <a:headEnd/>
            <a:tailEnd/>
          </a:ln>
        </p:spPr>
        <p:txBody>
          <a:bodyPr>
            <a:spAutoFit/>
          </a:bodyPr>
          <a:lstStyle/>
          <a:p>
            <a:pPr>
              <a:spcBef>
                <a:spcPct val="50000"/>
              </a:spcBef>
              <a:buClr>
                <a:srgbClr val="000000"/>
              </a:buClr>
              <a:buSzPct val="100000"/>
              <a:buFont typeface="Times" pitchFamily="18" charset="0"/>
              <a:buNone/>
            </a:pPr>
            <a:r>
              <a:rPr lang="it-IT" sz="1000" b="1">
                <a:solidFill>
                  <a:schemeClr val="tx1"/>
                </a:solidFill>
                <a:latin typeface="Arial" charset="0"/>
              </a:rPr>
              <a:t>ISEM.2014</a:t>
            </a:r>
          </a:p>
        </p:txBody>
      </p:sp>
      <p:sp>
        <p:nvSpPr>
          <p:cNvPr id="61" name="Ovale 60"/>
          <p:cNvSpPr/>
          <p:nvPr/>
        </p:nvSpPr>
        <p:spPr bwMode="auto">
          <a:xfrm>
            <a:off x="7019925" y="5019675"/>
            <a:ext cx="647700" cy="360363"/>
          </a:xfrm>
          <a:prstGeom prst="ellipse">
            <a:avLst/>
          </a:prstGeom>
          <a:noFill/>
          <a:ln w="38100" cap="flat" cmpd="sng" algn="ctr">
            <a:solidFill>
              <a:srgbClr val="FF000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64" name="Ovale 63"/>
          <p:cNvSpPr/>
          <p:nvPr/>
        </p:nvSpPr>
        <p:spPr bwMode="auto">
          <a:xfrm>
            <a:off x="7048500" y="2105025"/>
            <a:ext cx="647700" cy="360363"/>
          </a:xfrm>
          <a:prstGeom prst="ellipse">
            <a:avLst/>
          </a:prstGeom>
          <a:noFill/>
          <a:ln w="38100" cap="flat" cmpd="sng" algn="ctr">
            <a:solidFill>
              <a:srgbClr val="FF000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214032" name="Freccia in giù 74"/>
          <p:cNvSpPr>
            <a:spLocks noChangeArrowheads="1"/>
          </p:cNvSpPr>
          <p:nvPr/>
        </p:nvSpPr>
        <p:spPr bwMode="auto">
          <a:xfrm flipV="1">
            <a:off x="5775325" y="5467350"/>
            <a:ext cx="360363" cy="258763"/>
          </a:xfrm>
          <a:prstGeom prst="downArrow">
            <a:avLst>
              <a:gd name="adj1" fmla="val 50000"/>
              <a:gd name="adj2" fmla="val 50000"/>
            </a:avLst>
          </a:prstGeom>
          <a:noFill/>
          <a:ln w="12700" algn="ctr">
            <a:noFill/>
            <a:round/>
            <a:headEnd/>
            <a:tailEnd/>
          </a:ln>
        </p:spPr>
        <p:txBody>
          <a:bodyPr lIns="90000" tIns="46800" rIns="90000" bIns="46800"/>
          <a:lstStyle/>
          <a:p>
            <a:pPr algn="ctr" defTabSz="449263">
              <a:buClr>
                <a:srgbClr val="000000"/>
              </a:buClr>
              <a:buSzPct val="100000"/>
              <a:buFont typeface="Times" pitchFamily="18" charset="0"/>
              <a:buNone/>
            </a:pPr>
            <a:endParaRPr lang="it-IT"/>
          </a:p>
        </p:txBody>
      </p:sp>
      <p:sp>
        <p:nvSpPr>
          <p:cNvPr id="41" name="Ovale 40"/>
          <p:cNvSpPr/>
          <p:nvPr/>
        </p:nvSpPr>
        <p:spPr bwMode="auto">
          <a:xfrm>
            <a:off x="7813675" y="2852738"/>
            <a:ext cx="647700" cy="360362"/>
          </a:xfrm>
          <a:prstGeom prst="ellipse">
            <a:avLst/>
          </a:prstGeom>
          <a:noFill/>
          <a:ln w="38100" cap="flat" cmpd="sng" algn="ctr">
            <a:solidFill>
              <a:srgbClr val="00B05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42" name="Ovale 41"/>
          <p:cNvSpPr/>
          <p:nvPr/>
        </p:nvSpPr>
        <p:spPr bwMode="auto">
          <a:xfrm>
            <a:off x="7812088" y="4279900"/>
            <a:ext cx="647700" cy="360363"/>
          </a:xfrm>
          <a:prstGeom prst="ellipse">
            <a:avLst/>
          </a:prstGeom>
          <a:noFill/>
          <a:ln w="38100" cap="flat" cmpd="sng" algn="ctr">
            <a:solidFill>
              <a:srgbClr val="00B05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214035" name="Text Box 4"/>
          <p:cNvSpPr txBox="1">
            <a:spLocks noChangeAspect="1" noChangeArrowheads="1"/>
          </p:cNvSpPr>
          <p:nvPr/>
        </p:nvSpPr>
        <p:spPr bwMode="auto">
          <a:xfrm>
            <a:off x="7781925" y="1644650"/>
            <a:ext cx="1046163" cy="246063"/>
          </a:xfrm>
          <a:prstGeom prst="rect">
            <a:avLst/>
          </a:prstGeom>
          <a:noFill/>
          <a:ln w="9525">
            <a:noFill/>
            <a:miter lim="800000"/>
            <a:headEnd/>
            <a:tailEnd/>
          </a:ln>
        </p:spPr>
        <p:txBody>
          <a:bodyPr>
            <a:spAutoFit/>
          </a:bodyPr>
          <a:lstStyle/>
          <a:p>
            <a:pPr>
              <a:spcBef>
                <a:spcPct val="50000"/>
              </a:spcBef>
              <a:buClr>
                <a:srgbClr val="000000"/>
              </a:buClr>
              <a:buSzPct val="100000"/>
              <a:buFont typeface="Times" pitchFamily="18" charset="0"/>
              <a:buNone/>
            </a:pPr>
            <a:r>
              <a:rPr lang="it-IT" sz="1000" b="1">
                <a:solidFill>
                  <a:schemeClr val="tx1"/>
                </a:solidFill>
                <a:latin typeface="Arial" charset="0"/>
              </a:rPr>
              <a:t>IISEM.2014</a:t>
            </a:r>
          </a:p>
        </p:txBody>
      </p:sp>
      <p:sp>
        <p:nvSpPr>
          <p:cNvPr id="56" name="Ovale 55"/>
          <p:cNvSpPr/>
          <p:nvPr/>
        </p:nvSpPr>
        <p:spPr bwMode="auto">
          <a:xfrm>
            <a:off x="7826375" y="2078038"/>
            <a:ext cx="647700" cy="360362"/>
          </a:xfrm>
          <a:prstGeom prst="ellipse">
            <a:avLst/>
          </a:prstGeom>
          <a:noFill/>
          <a:ln w="38100" cap="flat" cmpd="sng" algn="ctr">
            <a:solidFill>
              <a:srgbClr val="00B05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57" name="Ovale 56"/>
          <p:cNvSpPr/>
          <p:nvPr/>
        </p:nvSpPr>
        <p:spPr bwMode="auto">
          <a:xfrm>
            <a:off x="7821613" y="5019675"/>
            <a:ext cx="647700" cy="360363"/>
          </a:xfrm>
          <a:prstGeom prst="ellipse">
            <a:avLst/>
          </a:prstGeom>
          <a:noFill/>
          <a:ln w="38100" cap="flat" cmpd="sng" algn="ctr">
            <a:solidFill>
              <a:srgbClr val="00B05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58" name="CasellaDiTesto 57"/>
          <p:cNvSpPr txBox="1"/>
          <p:nvPr/>
        </p:nvSpPr>
        <p:spPr>
          <a:xfrm>
            <a:off x="7924800" y="2878138"/>
            <a:ext cx="433388" cy="307975"/>
          </a:xfrm>
          <a:prstGeom prst="rect">
            <a:avLst/>
          </a:prstGeom>
          <a:noFill/>
        </p:spPr>
        <p:txBody>
          <a:bodyPr wrap="none">
            <a:spAutoFit/>
          </a:bodyPr>
          <a:lstStyle/>
          <a:p>
            <a:pPr>
              <a:defRPr/>
            </a:pPr>
            <a:r>
              <a:rPr lang="it-IT" b="1" dirty="0">
                <a:solidFill>
                  <a:schemeClr val="tx1"/>
                </a:solidFill>
                <a:latin typeface="+mn-lt"/>
              </a:rPr>
              <a:t>8,0</a:t>
            </a:r>
            <a:endParaRPr lang="it-IT" b="1" dirty="0">
              <a:solidFill>
                <a:schemeClr val="tx1"/>
              </a:solidFill>
              <a:latin typeface="+mn-lt"/>
            </a:endParaRPr>
          </a:p>
        </p:txBody>
      </p:sp>
      <p:sp>
        <p:nvSpPr>
          <p:cNvPr id="74" name="CasellaDiTesto 73"/>
          <p:cNvSpPr txBox="1"/>
          <p:nvPr/>
        </p:nvSpPr>
        <p:spPr>
          <a:xfrm>
            <a:off x="7942263" y="2078038"/>
            <a:ext cx="433387" cy="307975"/>
          </a:xfrm>
          <a:prstGeom prst="rect">
            <a:avLst/>
          </a:prstGeom>
          <a:noFill/>
        </p:spPr>
        <p:txBody>
          <a:bodyPr wrap="none">
            <a:spAutoFit/>
          </a:bodyPr>
          <a:lstStyle/>
          <a:p>
            <a:pPr>
              <a:defRPr/>
            </a:pPr>
            <a:r>
              <a:rPr lang="it-IT" b="1" dirty="0">
                <a:solidFill>
                  <a:schemeClr val="tx1"/>
                </a:solidFill>
                <a:latin typeface="+mn-lt"/>
              </a:rPr>
              <a:t>8,3</a:t>
            </a:r>
            <a:endParaRPr lang="it-IT" b="1" dirty="0">
              <a:solidFill>
                <a:schemeClr val="tx1"/>
              </a:solidFill>
              <a:latin typeface="+mn-lt"/>
            </a:endParaRPr>
          </a:p>
        </p:txBody>
      </p:sp>
      <p:sp>
        <p:nvSpPr>
          <p:cNvPr id="75" name="CasellaDiTesto 74"/>
          <p:cNvSpPr txBox="1"/>
          <p:nvPr/>
        </p:nvSpPr>
        <p:spPr>
          <a:xfrm>
            <a:off x="7927975" y="4297363"/>
            <a:ext cx="433388" cy="307975"/>
          </a:xfrm>
          <a:prstGeom prst="rect">
            <a:avLst/>
          </a:prstGeom>
          <a:noFill/>
        </p:spPr>
        <p:txBody>
          <a:bodyPr wrap="none">
            <a:spAutoFit/>
          </a:bodyPr>
          <a:lstStyle/>
          <a:p>
            <a:pPr>
              <a:defRPr/>
            </a:pPr>
            <a:r>
              <a:rPr lang="it-IT" b="1" dirty="0">
                <a:solidFill>
                  <a:schemeClr val="tx1"/>
                </a:solidFill>
                <a:latin typeface="+mn-lt"/>
              </a:rPr>
              <a:t>7,5</a:t>
            </a:r>
            <a:endParaRPr lang="it-IT" b="1" dirty="0">
              <a:solidFill>
                <a:schemeClr val="tx1"/>
              </a:solidFill>
              <a:latin typeface="+mn-lt"/>
            </a:endParaRPr>
          </a:p>
        </p:txBody>
      </p:sp>
      <p:sp>
        <p:nvSpPr>
          <p:cNvPr id="76" name="CasellaDiTesto 75"/>
          <p:cNvSpPr txBox="1"/>
          <p:nvPr/>
        </p:nvSpPr>
        <p:spPr>
          <a:xfrm>
            <a:off x="7937500" y="5057775"/>
            <a:ext cx="433388" cy="307975"/>
          </a:xfrm>
          <a:prstGeom prst="rect">
            <a:avLst/>
          </a:prstGeom>
          <a:noFill/>
        </p:spPr>
        <p:txBody>
          <a:bodyPr wrap="none">
            <a:spAutoFit/>
          </a:bodyPr>
          <a:lstStyle/>
          <a:p>
            <a:pPr>
              <a:defRPr/>
            </a:pPr>
            <a:r>
              <a:rPr lang="it-IT" b="1" dirty="0">
                <a:solidFill>
                  <a:schemeClr val="tx1"/>
                </a:solidFill>
                <a:latin typeface="+mn-lt"/>
              </a:rPr>
              <a:t>7,4</a:t>
            </a:r>
            <a:endParaRPr lang="it-IT" b="1" dirty="0">
              <a:solidFill>
                <a:schemeClr val="tx1"/>
              </a:solidFill>
              <a:latin typeface="+mn-lt"/>
            </a:endParaRPr>
          </a:p>
        </p:txBody>
      </p:sp>
      <p:sp>
        <p:nvSpPr>
          <p:cNvPr id="214042" name="Freccia in giù 72"/>
          <p:cNvSpPr>
            <a:spLocks noChangeArrowheads="1"/>
          </p:cNvSpPr>
          <p:nvPr/>
        </p:nvSpPr>
        <p:spPr bwMode="auto">
          <a:xfrm flipH="1">
            <a:off x="8680450" y="2162175"/>
            <a:ext cx="360363" cy="258763"/>
          </a:xfrm>
          <a:prstGeom prst="downArrow">
            <a:avLst>
              <a:gd name="adj1" fmla="val 50000"/>
              <a:gd name="adj2" fmla="val 50000"/>
            </a:avLst>
          </a:prstGeom>
          <a:solidFill>
            <a:schemeClr val="tx1"/>
          </a:solidFill>
          <a:ln w="12700" algn="ctr">
            <a:noFill/>
            <a:round/>
            <a:headEnd/>
            <a:tailEnd/>
          </a:ln>
        </p:spPr>
        <p:txBody>
          <a:bodyPr lIns="90000" tIns="46800" rIns="90000" bIns="46800"/>
          <a:lstStyle/>
          <a:p>
            <a:pPr algn="ctr" defTabSz="449263">
              <a:buClr>
                <a:srgbClr val="000000"/>
              </a:buClr>
              <a:buSzPct val="100000"/>
              <a:buFont typeface="Times" pitchFamily="18" charset="0"/>
              <a:buNone/>
            </a:pPr>
            <a:endParaRPr lang="it-IT"/>
          </a:p>
        </p:txBody>
      </p:sp>
      <p:sp>
        <p:nvSpPr>
          <p:cNvPr id="38" name="CasellaDiTesto 37"/>
          <p:cNvSpPr txBox="1"/>
          <p:nvPr/>
        </p:nvSpPr>
        <p:spPr>
          <a:xfrm>
            <a:off x="7154863" y="2870200"/>
            <a:ext cx="433387" cy="307975"/>
          </a:xfrm>
          <a:prstGeom prst="rect">
            <a:avLst/>
          </a:prstGeom>
          <a:noFill/>
        </p:spPr>
        <p:txBody>
          <a:bodyPr wrap="none">
            <a:spAutoFit/>
          </a:bodyPr>
          <a:lstStyle/>
          <a:p>
            <a:pPr>
              <a:defRPr/>
            </a:pPr>
            <a:r>
              <a:rPr lang="it-IT" b="1" dirty="0">
                <a:solidFill>
                  <a:schemeClr val="tx1"/>
                </a:solidFill>
                <a:latin typeface="+mn-lt"/>
              </a:rPr>
              <a:t>7,9</a:t>
            </a:r>
            <a:endParaRPr lang="it-IT" b="1" dirty="0">
              <a:solidFill>
                <a:schemeClr val="tx1"/>
              </a:solidFill>
              <a:latin typeface="+mn-lt"/>
            </a:endParaRPr>
          </a:p>
        </p:txBody>
      </p:sp>
      <p:sp>
        <p:nvSpPr>
          <p:cNvPr id="40" name="CasellaDiTesto 39"/>
          <p:cNvSpPr txBox="1"/>
          <p:nvPr/>
        </p:nvSpPr>
        <p:spPr>
          <a:xfrm>
            <a:off x="7154863" y="2100263"/>
            <a:ext cx="433387" cy="307975"/>
          </a:xfrm>
          <a:prstGeom prst="rect">
            <a:avLst/>
          </a:prstGeom>
          <a:noFill/>
        </p:spPr>
        <p:txBody>
          <a:bodyPr wrap="none">
            <a:spAutoFit/>
          </a:bodyPr>
          <a:lstStyle/>
          <a:p>
            <a:pPr>
              <a:defRPr/>
            </a:pPr>
            <a:r>
              <a:rPr lang="it-IT" b="1" dirty="0">
                <a:solidFill>
                  <a:schemeClr val="tx1"/>
                </a:solidFill>
                <a:latin typeface="+mn-lt"/>
              </a:rPr>
              <a:t>8,6</a:t>
            </a:r>
            <a:endParaRPr lang="it-IT" b="1" dirty="0">
              <a:solidFill>
                <a:schemeClr val="tx1"/>
              </a:solidFill>
              <a:latin typeface="+mn-lt"/>
            </a:endParaRPr>
          </a:p>
        </p:txBody>
      </p:sp>
      <p:sp>
        <p:nvSpPr>
          <p:cNvPr id="47" name="CasellaDiTesto 46"/>
          <p:cNvSpPr txBox="1"/>
          <p:nvPr/>
        </p:nvSpPr>
        <p:spPr>
          <a:xfrm>
            <a:off x="7154863" y="4308475"/>
            <a:ext cx="433387" cy="306388"/>
          </a:xfrm>
          <a:prstGeom prst="rect">
            <a:avLst/>
          </a:prstGeom>
          <a:noFill/>
        </p:spPr>
        <p:txBody>
          <a:bodyPr wrap="none">
            <a:spAutoFit/>
          </a:bodyPr>
          <a:lstStyle/>
          <a:p>
            <a:pPr>
              <a:defRPr/>
            </a:pPr>
            <a:r>
              <a:rPr lang="it-IT" b="1" dirty="0">
                <a:solidFill>
                  <a:schemeClr val="tx1"/>
                </a:solidFill>
                <a:latin typeface="+mn-lt"/>
              </a:rPr>
              <a:t>7,7</a:t>
            </a:r>
            <a:endParaRPr lang="it-IT" b="1" dirty="0">
              <a:solidFill>
                <a:schemeClr val="tx1"/>
              </a:solidFill>
              <a:latin typeface="+mn-lt"/>
            </a:endParaRPr>
          </a:p>
        </p:txBody>
      </p:sp>
      <p:sp>
        <p:nvSpPr>
          <p:cNvPr id="51" name="CasellaDiTesto 50"/>
          <p:cNvSpPr txBox="1"/>
          <p:nvPr/>
        </p:nvSpPr>
        <p:spPr>
          <a:xfrm>
            <a:off x="7154863" y="5072063"/>
            <a:ext cx="433387" cy="307975"/>
          </a:xfrm>
          <a:prstGeom prst="rect">
            <a:avLst/>
          </a:prstGeom>
          <a:noFill/>
        </p:spPr>
        <p:txBody>
          <a:bodyPr wrap="none">
            <a:spAutoFit/>
          </a:bodyPr>
          <a:lstStyle/>
          <a:p>
            <a:pPr>
              <a:defRPr/>
            </a:pPr>
            <a:r>
              <a:rPr lang="it-IT" b="1" dirty="0">
                <a:solidFill>
                  <a:schemeClr val="tx1"/>
                </a:solidFill>
                <a:latin typeface="+mn-lt"/>
              </a:rPr>
              <a:t>7,6</a:t>
            </a:r>
            <a:endParaRPr lang="it-IT" b="1" dirty="0">
              <a:solidFill>
                <a:schemeClr val="tx1"/>
              </a:solidFill>
              <a:latin typeface="+mn-lt"/>
            </a:endParaRPr>
          </a:p>
        </p:txBody>
      </p:sp>
      <p:sp>
        <p:nvSpPr>
          <p:cNvPr id="214047" name="Text Box 10"/>
          <p:cNvSpPr txBox="1">
            <a:spLocks noChangeArrowheads="1"/>
          </p:cNvSpPr>
          <p:nvPr/>
        </p:nvSpPr>
        <p:spPr bwMode="auto">
          <a:xfrm>
            <a:off x="3343275" y="6119813"/>
            <a:ext cx="4086225" cy="509587"/>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pPr>
            <a:r>
              <a:rPr lang="it-IT" sz="900">
                <a:solidFill>
                  <a:schemeClr val="tx1"/>
                </a:solidFill>
                <a:latin typeface="Arial" charset="0"/>
              </a:rPr>
              <a:t>UNIVERSO: 229.490 UTENZE</a:t>
            </a:r>
          </a:p>
          <a:p>
            <a:pPr algn="ctr" defTabSz="449263">
              <a:buClr>
                <a:srgbClr val="000000"/>
              </a:buClr>
              <a:buSzPct val="100000"/>
              <a:buFont typeface="Times" pitchFamily="18" charset="0"/>
              <a:buNone/>
            </a:pPr>
            <a:r>
              <a:rPr lang="it-IT" sz="900">
                <a:solidFill>
                  <a:schemeClr val="tx1"/>
                </a:solidFill>
                <a:latin typeface="Arial" charset="0"/>
              </a:rPr>
              <a:t>BASE: HANNO CONTATTATO IL NUMERO PER LA SEGNALAZIONE DEI GUASTI (150 CASI AD HOC)</a:t>
            </a:r>
          </a:p>
        </p:txBody>
      </p:sp>
      <p:sp>
        <p:nvSpPr>
          <p:cNvPr id="53" name="Ovale 52"/>
          <p:cNvSpPr/>
          <p:nvPr/>
        </p:nvSpPr>
        <p:spPr bwMode="auto">
          <a:xfrm>
            <a:off x="7051675" y="3540125"/>
            <a:ext cx="647700" cy="360363"/>
          </a:xfrm>
          <a:prstGeom prst="ellipse">
            <a:avLst/>
          </a:prstGeom>
          <a:noFill/>
          <a:ln w="38100" cap="flat" cmpd="sng" algn="ctr">
            <a:solidFill>
              <a:srgbClr val="FF000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59" name="CasellaDiTesto 58"/>
          <p:cNvSpPr txBox="1"/>
          <p:nvPr/>
        </p:nvSpPr>
        <p:spPr>
          <a:xfrm>
            <a:off x="7154863" y="3579813"/>
            <a:ext cx="433387" cy="307975"/>
          </a:xfrm>
          <a:prstGeom prst="rect">
            <a:avLst/>
          </a:prstGeom>
          <a:noFill/>
        </p:spPr>
        <p:txBody>
          <a:bodyPr wrap="none">
            <a:spAutoFit/>
          </a:bodyPr>
          <a:lstStyle/>
          <a:p>
            <a:pPr>
              <a:defRPr/>
            </a:pPr>
            <a:r>
              <a:rPr lang="it-IT" b="1" dirty="0">
                <a:solidFill>
                  <a:schemeClr val="tx1"/>
                </a:solidFill>
                <a:latin typeface="+mn-lt"/>
              </a:rPr>
              <a:t>8,3</a:t>
            </a:r>
            <a:endParaRPr lang="it-IT" b="1" dirty="0">
              <a:solidFill>
                <a:schemeClr val="tx1"/>
              </a:solidFill>
              <a:latin typeface="+mn-lt"/>
            </a:endParaRPr>
          </a:p>
        </p:txBody>
      </p:sp>
      <p:sp>
        <p:nvSpPr>
          <p:cNvPr id="50" name="Ovale 52"/>
          <p:cNvSpPr/>
          <p:nvPr/>
        </p:nvSpPr>
        <p:spPr bwMode="auto">
          <a:xfrm>
            <a:off x="7835900" y="3533775"/>
            <a:ext cx="647700" cy="360363"/>
          </a:xfrm>
          <a:prstGeom prst="ellipse">
            <a:avLst/>
          </a:prstGeom>
          <a:noFill/>
          <a:ln w="38100" cap="flat" cmpd="sng" algn="ctr">
            <a:solidFill>
              <a:srgbClr val="00B05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62" name="CasellaDiTesto 58"/>
          <p:cNvSpPr txBox="1"/>
          <p:nvPr/>
        </p:nvSpPr>
        <p:spPr>
          <a:xfrm>
            <a:off x="7942263" y="3573463"/>
            <a:ext cx="433387" cy="307975"/>
          </a:xfrm>
          <a:prstGeom prst="rect">
            <a:avLst/>
          </a:prstGeom>
          <a:noFill/>
        </p:spPr>
        <p:txBody>
          <a:bodyPr wrap="none">
            <a:spAutoFit/>
          </a:bodyPr>
          <a:lstStyle/>
          <a:p>
            <a:pPr>
              <a:defRPr/>
            </a:pPr>
            <a:r>
              <a:rPr lang="it-IT" b="1" dirty="0">
                <a:solidFill>
                  <a:schemeClr val="tx1"/>
                </a:solidFill>
                <a:latin typeface="+mn-lt"/>
              </a:rPr>
              <a:t>8,0</a:t>
            </a:r>
            <a:endParaRPr lang="it-IT" b="1" dirty="0">
              <a:solidFill>
                <a:schemeClr val="tx1"/>
              </a:solidFill>
              <a:latin typeface="+mn-lt"/>
            </a:endParaRPr>
          </a:p>
        </p:txBody>
      </p:sp>
      <p:sp>
        <p:nvSpPr>
          <p:cNvPr id="214052" name="Freccia in giù 72"/>
          <p:cNvSpPr>
            <a:spLocks noChangeArrowheads="1"/>
          </p:cNvSpPr>
          <p:nvPr/>
        </p:nvSpPr>
        <p:spPr bwMode="auto">
          <a:xfrm flipH="1" flipV="1">
            <a:off x="8680450" y="2887663"/>
            <a:ext cx="360363" cy="258762"/>
          </a:xfrm>
          <a:prstGeom prst="downArrow">
            <a:avLst>
              <a:gd name="adj1" fmla="val 50000"/>
              <a:gd name="adj2" fmla="val 50000"/>
            </a:avLst>
          </a:prstGeom>
          <a:solidFill>
            <a:schemeClr val="tx1"/>
          </a:solidFill>
          <a:ln w="12700" algn="ctr">
            <a:noFill/>
            <a:round/>
            <a:headEnd/>
            <a:tailEnd/>
          </a:ln>
        </p:spPr>
        <p:txBody>
          <a:bodyPr lIns="90000" tIns="46800" rIns="90000" bIns="46800"/>
          <a:lstStyle/>
          <a:p>
            <a:pPr algn="ctr" defTabSz="449263">
              <a:buClr>
                <a:srgbClr val="000000"/>
              </a:buClr>
              <a:buSzPct val="100000"/>
              <a:buFont typeface="Times" pitchFamily="18" charset="0"/>
              <a:buNone/>
            </a:pPr>
            <a:endParaRPr lang="it-IT"/>
          </a:p>
        </p:txBody>
      </p:sp>
      <p:sp>
        <p:nvSpPr>
          <p:cNvPr id="214053" name="Freccia in giù 72"/>
          <p:cNvSpPr>
            <a:spLocks noChangeArrowheads="1"/>
          </p:cNvSpPr>
          <p:nvPr/>
        </p:nvSpPr>
        <p:spPr bwMode="auto">
          <a:xfrm flipH="1">
            <a:off x="8680450" y="3584575"/>
            <a:ext cx="360363" cy="258763"/>
          </a:xfrm>
          <a:prstGeom prst="downArrow">
            <a:avLst>
              <a:gd name="adj1" fmla="val 50000"/>
              <a:gd name="adj2" fmla="val 50000"/>
            </a:avLst>
          </a:prstGeom>
          <a:solidFill>
            <a:schemeClr val="tx1"/>
          </a:solidFill>
          <a:ln w="12700" algn="ctr">
            <a:noFill/>
            <a:round/>
            <a:headEnd/>
            <a:tailEnd/>
          </a:ln>
        </p:spPr>
        <p:txBody>
          <a:bodyPr lIns="90000" tIns="46800" rIns="90000" bIns="46800"/>
          <a:lstStyle/>
          <a:p>
            <a:pPr algn="ctr" defTabSz="449263">
              <a:buClr>
                <a:srgbClr val="000000"/>
              </a:buClr>
              <a:buSzPct val="100000"/>
              <a:buFont typeface="Times" pitchFamily="18" charset="0"/>
              <a:buNone/>
            </a:pPr>
            <a:endParaRPr lang="it-IT"/>
          </a:p>
        </p:txBody>
      </p:sp>
      <p:sp>
        <p:nvSpPr>
          <p:cNvPr id="214054" name="Freccia in giù 72"/>
          <p:cNvSpPr>
            <a:spLocks noChangeArrowheads="1"/>
          </p:cNvSpPr>
          <p:nvPr/>
        </p:nvSpPr>
        <p:spPr bwMode="auto">
          <a:xfrm flipH="1">
            <a:off x="8678863" y="4322763"/>
            <a:ext cx="360362" cy="258762"/>
          </a:xfrm>
          <a:prstGeom prst="downArrow">
            <a:avLst>
              <a:gd name="adj1" fmla="val 50000"/>
              <a:gd name="adj2" fmla="val 50000"/>
            </a:avLst>
          </a:prstGeom>
          <a:solidFill>
            <a:schemeClr val="tx1"/>
          </a:solidFill>
          <a:ln w="12700" algn="ctr">
            <a:noFill/>
            <a:round/>
            <a:headEnd/>
            <a:tailEnd/>
          </a:ln>
        </p:spPr>
        <p:txBody>
          <a:bodyPr lIns="90000" tIns="46800" rIns="90000" bIns="46800"/>
          <a:lstStyle/>
          <a:p>
            <a:pPr algn="ctr" defTabSz="449263">
              <a:buClr>
                <a:srgbClr val="000000"/>
              </a:buClr>
              <a:buSzPct val="100000"/>
              <a:buFont typeface="Times" pitchFamily="18" charset="0"/>
              <a:buNone/>
            </a:pPr>
            <a:endParaRPr lang="it-IT"/>
          </a:p>
        </p:txBody>
      </p:sp>
      <p:sp>
        <p:nvSpPr>
          <p:cNvPr id="214055" name="Freccia in giù 72"/>
          <p:cNvSpPr>
            <a:spLocks noChangeArrowheads="1"/>
          </p:cNvSpPr>
          <p:nvPr/>
        </p:nvSpPr>
        <p:spPr bwMode="auto">
          <a:xfrm flipH="1">
            <a:off x="8680450" y="5081588"/>
            <a:ext cx="360363" cy="258762"/>
          </a:xfrm>
          <a:prstGeom prst="downArrow">
            <a:avLst>
              <a:gd name="adj1" fmla="val 50000"/>
              <a:gd name="adj2" fmla="val 50000"/>
            </a:avLst>
          </a:prstGeom>
          <a:solidFill>
            <a:schemeClr val="tx1"/>
          </a:solidFill>
          <a:ln w="12700" algn="ctr">
            <a:noFill/>
            <a:round/>
            <a:headEnd/>
            <a:tailEnd/>
          </a:ln>
        </p:spPr>
        <p:txBody>
          <a:bodyPr lIns="90000" tIns="46800" rIns="90000" bIns="46800"/>
          <a:lstStyle/>
          <a:p>
            <a:pPr algn="ctr" defTabSz="449263">
              <a:buClr>
                <a:srgbClr val="000000"/>
              </a:buClr>
              <a:buSzPct val="100000"/>
              <a:buFont typeface="Times" pitchFamily="18" charset="0"/>
              <a:buNone/>
            </a:pPr>
            <a:endParaRPr lang="it-IT"/>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5"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LA SODDISFAZIONE</a:t>
            </a:r>
          </a:p>
          <a:p>
            <a:pPr>
              <a:spcBef>
                <a:spcPct val="20000"/>
              </a:spcBef>
            </a:pPr>
            <a:r>
              <a:rPr lang="it-IT" sz="2100" i="1">
                <a:solidFill>
                  <a:srgbClr val="3366CC"/>
                </a:solidFill>
                <a:cs typeface="Arial" charset="0"/>
              </a:rPr>
              <a:t>TREND</a:t>
            </a:r>
            <a:endParaRPr lang="it-IT" sz="2100" i="1">
              <a:solidFill>
                <a:srgbClr val="FF0000"/>
              </a:solidFill>
              <a:cs typeface="Arial" charset="0"/>
            </a:endParaRPr>
          </a:p>
        </p:txBody>
      </p:sp>
      <p:sp>
        <p:nvSpPr>
          <p:cNvPr id="601097" name="Text Box 9"/>
          <p:cNvSpPr txBox="1">
            <a:spLocks noChangeArrowheads="1"/>
          </p:cNvSpPr>
          <p:nvPr/>
        </p:nvSpPr>
        <p:spPr bwMode="auto">
          <a:xfrm rot="-5400000">
            <a:off x="-2617788" y="2693988"/>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SEGNALAZIONE GUASTI</a:t>
            </a:r>
            <a:br>
              <a:rPr lang="it-IT" sz="1800" dirty="0">
                <a:solidFill>
                  <a:schemeClr val="bg1"/>
                </a:solidFill>
              </a:rPr>
            </a:br>
            <a:r>
              <a:rPr lang="it-IT" sz="1800" i="1" dirty="0">
                <a:solidFill>
                  <a:schemeClr val="bg1"/>
                </a:solidFill>
              </a:rPr>
              <a:t>% utenti soddisfatti,insoddisfatti  e voto medio</a:t>
            </a:r>
            <a:endParaRPr lang="it-IT" sz="1800" i="1" dirty="0">
              <a:solidFill>
                <a:schemeClr val="bg1"/>
              </a:solidFill>
              <a:effectLst>
                <a:outerShdw blurRad="38100" dist="38100" dir="2700000" algn="tl">
                  <a:srgbClr val="C0C0C0"/>
                </a:outerShdw>
              </a:effectLst>
            </a:endParaRPr>
          </a:p>
        </p:txBody>
      </p:sp>
      <p:sp>
        <p:nvSpPr>
          <p:cNvPr id="14" name="Segnaposto numero diapositiva 13"/>
          <p:cNvSpPr>
            <a:spLocks noGrp="1"/>
          </p:cNvSpPr>
          <p:nvPr>
            <p:ph type="sldNum" sz="quarter" idx="10"/>
          </p:nvPr>
        </p:nvSpPr>
        <p:spPr/>
        <p:txBody>
          <a:bodyPr/>
          <a:lstStyle/>
          <a:p>
            <a:pPr>
              <a:defRPr/>
            </a:pPr>
            <a:fld id="{55886118-E514-4282-A262-F6989F7223FE}" type="slidenum">
              <a:rPr lang="it-IT" smtClean="0"/>
              <a:pPr>
                <a:defRPr/>
              </a:pPr>
              <a:t>41</a:t>
            </a:fld>
            <a:endParaRPr lang="it-IT"/>
          </a:p>
        </p:txBody>
      </p:sp>
      <p:graphicFrame>
        <p:nvGraphicFramePr>
          <p:cNvPr id="21" name="Group 761"/>
          <p:cNvGraphicFramePr>
            <a:graphicFrameLocks noGrp="1"/>
          </p:cNvGraphicFramePr>
          <p:nvPr/>
        </p:nvGraphicFramePr>
        <p:xfrm>
          <a:off x="827088" y="896938"/>
          <a:ext cx="8137525" cy="5191125"/>
        </p:xfrm>
        <a:graphic>
          <a:graphicData uri="http://schemas.openxmlformats.org/drawingml/2006/table">
            <a:tbl>
              <a:tblPr>
                <a:tableStyleId>{EB344D84-9AFB-497E-A393-DC336BA19D2E}</a:tableStyleId>
              </a:tblPr>
              <a:tblGrid>
                <a:gridCol w="1152127"/>
                <a:gridCol w="576064"/>
                <a:gridCol w="576064"/>
                <a:gridCol w="648072"/>
                <a:gridCol w="432048"/>
                <a:gridCol w="648072"/>
                <a:gridCol w="576064"/>
                <a:gridCol w="648072"/>
                <a:gridCol w="504056"/>
                <a:gridCol w="720080"/>
                <a:gridCol w="576064"/>
                <a:gridCol w="634261"/>
                <a:gridCol w="445858"/>
              </a:tblGrid>
              <a:tr h="373546">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200" b="1" u="none" strike="noStrike" cap="none" normalizeH="0" baseline="0" dirty="0" smtClean="0">
                          <a:ln>
                            <a:noFill/>
                          </a:ln>
                          <a:solidFill>
                            <a:schemeClr val="tx1"/>
                          </a:solidFill>
                          <a:effectLst/>
                        </a:rPr>
                        <a:t>ASPETTI SEGNALAZIONE GUASTI</a:t>
                      </a: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tc gridSpan="4">
                  <a:txBody>
                    <a:bodyPr/>
                    <a:lstStyle/>
                    <a:p>
                      <a:pPr algn="ctr"/>
                      <a:r>
                        <a:rPr lang="it-IT" sz="1400" b="1" dirty="0" smtClean="0"/>
                        <a:t>II</a:t>
                      </a:r>
                      <a:r>
                        <a:rPr lang="it-IT" sz="1400" b="1" baseline="0" dirty="0" smtClean="0"/>
                        <a:t> </a:t>
                      </a:r>
                      <a:r>
                        <a:rPr lang="it-IT" sz="1400" b="1" dirty="0" smtClean="0"/>
                        <a:t>SEMESTRE 2013</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tc hMerge="1">
                  <a:txBody>
                    <a:bodyPr/>
                    <a:lstStyle/>
                    <a:p>
                      <a:endParaRPr lang="it-IT"/>
                    </a:p>
                  </a:txBody>
                  <a:tcPr/>
                </a:tc>
                <a:tc hMerge="1">
                  <a:txBody>
                    <a:bodyPr/>
                    <a:lstStyle/>
                    <a:p>
                      <a:endParaRPr lang="it-IT"/>
                    </a:p>
                  </a:txBody>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tc>
                <a:tc gridSpan="4">
                  <a:txBody>
                    <a:bodyPr/>
                    <a:lstStyle/>
                    <a:p>
                      <a:pPr algn="ctr"/>
                      <a:r>
                        <a:rPr lang="it-IT" sz="1400" b="1" dirty="0" smtClean="0"/>
                        <a:t>I</a:t>
                      </a:r>
                      <a:r>
                        <a:rPr lang="it-IT" sz="1400" b="1" baseline="0" dirty="0" smtClean="0"/>
                        <a:t> </a:t>
                      </a:r>
                      <a:r>
                        <a:rPr lang="it-IT" sz="1400" b="1" dirty="0" smtClean="0"/>
                        <a:t>SEMESTRE 2014</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tc hMerge="1">
                  <a:txBody>
                    <a:bodyPr/>
                    <a:lstStyle/>
                    <a:p>
                      <a:endParaRPr lang="it-IT"/>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tc hMerge="1">
                  <a:txBody>
                    <a:bodyPr/>
                    <a:lstStyle/>
                    <a:p>
                      <a:endParaRPr lang="it-IT"/>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tc gridSpan="4">
                  <a:txBody>
                    <a:bodyPr/>
                    <a:lstStyle/>
                    <a:p>
                      <a:pPr algn="ctr"/>
                      <a:r>
                        <a:rPr lang="it-IT" sz="1400" b="1" dirty="0" smtClean="0"/>
                        <a:t>II</a:t>
                      </a:r>
                      <a:r>
                        <a:rPr lang="it-IT" sz="1400" b="1" baseline="0" dirty="0" smtClean="0"/>
                        <a:t> </a:t>
                      </a:r>
                      <a:r>
                        <a:rPr lang="it-IT" sz="1400" b="1" dirty="0" smtClean="0"/>
                        <a:t>SEMESTRE 2014</a:t>
                      </a:r>
                    </a:p>
                  </a:txBody>
                  <a:tcPr marL="90000" marR="90000" marT="46800" marB="46800" anchor="ctr" horzOverflow="overflow">
                    <a:lnL w="127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solidFill>
                      <a:srgbClr val="FFFFCC"/>
                    </a:solidFill>
                  </a:tcPr>
                </a:tc>
                <a:tc hMerge="1">
                  <a:txBody>
                    <a:bodyPr/>
                    <a:lstStyle/>
                    <a:p>
                      <a:endParaRPr lang="it-IT"/>
                    </a:p>
                  </a:txBody>
                  <a:tcPr/>
                </a:tc>
                <a:tc hMerge="1">
                  <a:txBody>
                    <a:bodyPr/>
                    <a:lstStyle/>
                    <a:p>
                      <a:endParaRPr lang="it-IT"/>
                    </a:p>
                  </a:txBody>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tc>
              </a:tr>
              <a:tr h="823581">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200" b="0"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err="1" smtClean="0">
                          <a:ln>
                            <a:noFill/>
                          </a:ln>
                          <a:effectLst/>
                        </a:rPr>
                        <a:t>Grav</a:t>
                      </a:r>
                      <a:r>
                        <a:rPr kumimoji="0" lang="it-IT" sz="1000" i="1" u="none" strike="noStrike" cap="none" normalizeH="0" baseline="0" dirty="0" smtClean="0">
                          <a:ln>
                            <a:noFill/>
                          </a:ln>
                          <a:effectLst/>
                        </a:rPr>
                        <a:t>. Insoddisfatti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Insoddisfatti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Valore Medio</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err="1" smtClean="0">
                          <a:ln>
                            <a:noFill/>
                          </a:ln>
                          <a:effectLst/>
                        </a:rPr>
                        <a:t>Grav</a:t>
                      </a:r>
                      <a:r>
                        <a:rPr kumimoji="0" lang="it-IT" sz="1000" i="1" u="none" strike="noStrike" cap="none" normalizeH="0" baseline="0" dirty="0" smtClean="0">
                          <a:ln>
                            <a:noFill/>
                          </a:ln>
                          <a:effectLst/>
                        </a:rPr>
                        <a:t>. Insoddisfatti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Insoddisfatti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Valore Medio</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err="1" smtClean="0">
                          <a:ln>
                            <a:noFill/>
                          </a:ln>
                          <a:effectLst/>
                        </a:rPr>
                        <a:t>Grav</a:t>
                      </a:r>
                      <a:r>
                        <a:rPr kumimoji="0" lang="it-IT" sz="1000" i="1" u="none" strike="noStrike" cap="none" normalizeH="0" baseline="0" dirty="0" smtClean="0">
                          <a:ln>
                            <a:noFill/>
                          </a:ln>
                          <a:effectLst/>
                        </a:rPr>
                        <a:t>. Insoddisfatti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Insoddisfatti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Valore Medio</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r>
              <a:tr h="467637">
                <a:tc>
                  <a:txBody>
                    <a:bodyPr/>
                    <a:lstStyle/>
                    <a:p>
                      <a:pPr algn="l" rtl="0" fontAlgn="ctr"/>
                      <a:r>
                        <a:rPr lang="it-IT" sz="1200" b="0" i="1" u="none" strike="noStrike" dirty="0">
                          <a:solidFill>
                            <a:srgbClr val="000000"/>
                          </a:solidFill>
                          <a:latin typeface="Arial"/>
                        </a:rPr>
                        <a:t>Cortesia dell’operatore</a:t>
                      </a:r>
                    </a:p>
                  </a:txBody>
                  <a:tcPr marL="9525" marR="9525" marT="9525" marB="0" anchor="ctr">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solidFill>
                      <a:srgbClr val="FFFFCC"/>
                    </a:solidFill>
                  </a:tcPr>
                </a:tc>
                <a:tc>
                  <a:txBody>
                    <a:bodyPr/>
                    <a:lstStyle/>
                    <a:p>
                      <a:pPr algn="ctr" rtl="0" fontAlgn="ctr"/>
                      <a:r>
                        <a:rPr lang="it-IT" sz="1400" b="0" i="0" u="none" strike="noStrike" dirty="0">
                          <a:solidFill>
                            <a:srgbClr val="000000"/>
                          </a:solidFill>
                          <a:effectLst/>
                          <a:latin typeface="Arial"/>
                        </a:rPr>
                        <a:t>1%</a:t>
                      </a:r>
                    </a:p>
                  </a:txBody>
                  <a:tcPr marL="9525" marR="9525" marT="9525" marB="0" anchor="ctr">
                    <a:lnL w="127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rtl="0" fontAlgn="ctr"/>
                      <a:r>
                        <a:rPr lang="it-IT" sz="1400" b="0" i="0" u="none" strike="noStrike">
                          <a:solidFill>
                            <a:srgbClr val="000000"/>
                          </a:solidFill>
                          <a:effectLst/>
                          <a:latin typeface="Arial"/>
                        </a:rPr>
                        <a:t>4%</a:t>
                      </a:r>
                    </a:p>
                  </a:txBody>
                  <a:tcPr marL="9525" marR="9525" marT="9525" marB="0" anchor="ct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rtl="0" fontAlgn="ctr"/>
                      <a:r>
                        <a:rPr lang="it-IT" sz="1400" b="0" i="0" u="none" strike="noStrike">
                          <a:solidFill>
                            <a:srgbClr val="000000"/>
                          </a:solidFill>
                          <a:effectLst/>
                          <a:latin typeface="Arial"/>
                        </a:rPr>
                        <a:t>95%</a:t>
                      </a:r>
                    </a:p>
                  </a:txBody>
                  <a:tcPr marL="9525" marR="9525" marT="9525" marB="0" anchor="ct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rtl="0" fontAlgn="ctr"/>
                      <a:r>
                        <a:rPr lang="it-IT" sz="1400" b="0" i="0" u="none" strike="noStrike">
                          <a:solidFill>
                            <a:srgbClr val="000000"/>
                          </a:solidFill>
                          <a:effectLst/>
                          <a:latin typeface="Arial"/>
                        </a:rPr>
                        <a:t>8,1</a:t>
                      </a:r>
                    </a:p>
                  </a:txBody>
                  <a:tcPr marL="9525" marR="9525" marT="9525" marB="0" anchor="ctr">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dirty="0">
                          <a:latin typeface="Arial"/>
                        </a:rPr>
                        <a:t>0%</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a:latin typeface="Arial"/>
                        </a:rPr>
                        <a:t>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a:latin typeface="Arial"/>
                        </a:rPr>
                        <a:t>99%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dirty="0">
                          <a:latin typeface="Arial"/>
                        </a:rPr>
                        <a:t>8,6</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1" i="0" u="none" strike="noStrike">
                          <a:effectLst/>
                          <a:latin typeface="Arial"/>
                        </a:rPr>
                        <a:t>1%</a:t>
                      </a:r>
                    </a:p>
                  </a:txBody>
                  <a:tcPr marL="9525" marR="9525" marT="9525" marB="0" anchor="ctr">
                    <a:lnL w="127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1" i="0" u="none" strike="noStrike">
                          <a:effectLst/>
                          <a:latin typeface="Arial"/>
                        </a:rPr>
                        <a:t>1%</a:t>
                      </a:r>
                    </a:p>
                  </a:txBody>
                  <a:tcPr marL="9525" marR="9525" marT="9525" marB="0" anchor="ct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1" i="0" u="none" strike="noStrike">
                          <a:effectLst/>
                          <a:latin typeface="Arial"/>
                        </a:rPr>
                        <a:t>98%</a:t>
                      </a:r>
                    </a:p>
                  </a:txBody>
                  <a:tcPr marL="9525" marR="9525" marT="9525" marB="0" anchor="ct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1" i="0" u="none" strike="noStrike" dirty="0">
                          <a:effectLst/>
                          <a:latin typeface="Arial"/>
                        </a:rPr>
                        <a:t>8,3</a:t>
                      </a:r>
                    </a:p>
                  </a:txBody>
                  <a:tcPr marL="9525" marR="9525" marT="9525" marB="0" anchor="ct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r>
              <a:tr h="936832">
                <a:tc>
                  <a:txBody>
                    <a:bodyPr/>
                    <a:lstStyle/>
                    <a:p>
                      <a:pPr algn="l" fontAlgn="ctr"/>
                      <a:r>
                        <a:rPr lang="it-IT" sz="1200" b="0" i="1" u="none" strike="noStrike" dirty="0" smtClean="0">
                          <a:solidFill>
                            <a:srgbClr val="000000"/>
                          </a:solidFill>
                          <a:latin typeface="+mn-lt"/>
                        </a:rPr>
                        <a:t>Facilità di seguire le indicazioni date dal risponditore automatico</a:t>
                      </a:r>
                      <a:endParaRPr lang="it-IT" sz="1200" b="0" i="1" u="none" strike="noStrike" dirty="0">
                        <a:solidFill>
                          <a:srgbClr val="000000"/>
                        </a:solidFill>
                        <a:latin typeface="+mn-lt"/>
                      </a:endParaRP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solidFill>
                      <a:srgbClr val="FFFFCC"/>
                    </a:solidFill>
                  </a:tcPr>
                </a:tc>
                <a:tc>
                  <a:txBody>
                    <a:bodyPr/>
                    <a:lstStyle/>
                    <a:p>
                      <a:pPr algn="ctr" rtl="0" fontAlgn="ctr"/>
                      <a:r>
                        <a:rPr lang="it-IT" sz="1400" b="0" i="0" u="none" strike="noStrike" dirty="0">
                          <a:solidFill>
                            <a:srgbClr val="000000"/>
                          </a:solidFill>
                          <a:effectLst/>
                          <a:latin typeface="Arial"/>
                        </a:rPr>
                        <a:t>0%</a:t>
                      </a: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rtl="0" fontAlgn="ctr"/>
                      <a:r>
                        <a:rPr lang="it-IT" sz="1400" b="0" i="0" u="none" strike="noStrike" dirty="0">
                          <a:solidFill>
                            <a:srgbClr val="000000"/>
                          </a:solidFill>
                          <a:effectLst/>
                          <a:latin typeface="Arial"/>
                        </a:rPr>
                        <a:t>5%</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rtl="0" fontAlgn="ctr"/>
                      <a:r>
                        <a:rPr lang="it-IT" sz="1400" b="0" i="0" u="none" strike="noStrike" dirty="0">
                          <a:solidFill>
                            <a:srgbClr val="000000"/>
                          </a:solidFill>
                          <a:effectLst/>
                          <a:latin typeface="Arial"/>
                        </a:rPr>
                        <a:t>95%</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rtl="0" fontAlgn="ctr"/>
                      <a:r>
                        <a:rPr lang="it-IT" sz="1400" b="0" i="0" u="none" strike="noStrike" dirty="0">
                          <a:solidFill>
                            <a:srgbClr val="000000"/>
                          </a:solidFill>
                          <a:effectLst/>
                          <a:latin typeface="Arial"/>
                        </a:rPr>
                        <a:t>7,5</a:t>
                      </a: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a:latin typeface="Arial"/>
                        </a:rPr>
                        <a:t>2%</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dirty="0">
                          <a:latin typeface="Arial"/>
                        </a:rPr>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dirty="0">
                          <a:latin typeface="Arial"/>
                        </a:rPr>
                        <a:t>96%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dirty="0">
                          <a:latin typeface="Arial"/>
                        </a:rPr>
                        <a:t>7,9</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1" i="0" u="none" strike="noStrike" dirty="0">
                          <a:effectLst/>
                          <a:latin typeface="Arial"/>
                        </a:rPr>
                        <a:t>1%</a:t>
                      </a: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1" i="0" u="none" strike="noStrike" dirty="0">
                          <a:effectLst/>
                          <a:latin typeface="Arial"/>
                        </a:rPr>
                        <a:t>1%</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1" i="0" u="none" strike="noStrike" dirty="0">
                          <a:effectLst/>
                          <a:latin typeface="Arial"/>
                        </a:rPr>
                        <a:t>97%</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1" i="0" u="none" strike="noStrike" dirty="0">
                          <a:solidFill>
                            <a:schemeClr val="tx1"/>
                          </a:solidFill>
                          <a:effectLst/>
                          <a:latin typeface="Arial"/>
                        </a:rPr>
                        <a:t>7,8</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r>
              <a:tr h="936832">
                <a:tc>
                  <a:txBody>
                    <a:bodyPr/>
                    <a:lstStyle/>
                    <a:p>
                      <a:pPr algn="l" rtl="0" fontAlgn="ctr"/>
                      <a:r>
                        <a:rPr lang="it-IT" sz="1200" b="0" i="1" u="none" strike="noStrike" dirty="0" smtClean="0">
                          <a:solidFill>
                            <a:srgbClr val="000000"/>
                          </a:solidFill>
                          <a:latin typeface="+mn-lt"/>
                        </a:rPr>
                        <a:t>Chiarezza e le correttezza delle informazioni fornite dall’addetto che le ha risposto al telefono</a:t>
                      </a:r>
                      <a:endParaRPr lang="it-IT" sz="1200" b="0" i="1" u="none" strike="noStrike" dirty="0">
                        <a:solidFill>
                          <a:srgbClr val="000000"/>
                        </a:solidFill>
                        <a:latin typeface="Arial"/>
                      </a:endParaRP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solidFill>
                      <a:srgbClr val="FFFFCC"/>
                    </a:solidFill>
                  </a:tcPr>
                </a:tc>
                <a:tc>
                  <a:txBody>
                    <a:bodyPr/>
                    <a:lstStyle/>
                    <a:p>
                      <a:pPr algn="ctr" rtl="0" fontAlgn="ctr"/>
                      <a:r>
                        <a:rPr lang="it-IT" sz="1400" b="0" i="0" u="none" strike="noStrike" dirty="0">
                          <a:solidFill>
                            <a:srgbClr val="000000"/>
                          </a:solidFill>
                          <a:effectLst/>
                          <a:latin typeface="Arial"/>
                        </a:rPr>
                        <a:t>3%</a:t>
                      </a: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rtl="0" fontAlgn="ctr"/>
                      <a:r>
                        <a:rPr lang="it-IT" sz="1400" b="0" i="0" u="none" strike="noStrike" dirty="0">
                          <a:solidFill>
                            <a:srgbClr val="000000"/>
                          </a:solidFill>
                          <a:effectLst/>
                          <a:latin typeface="Arial"/>
                        </a:rPr>
                        <a:t>4%</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rtl="0" fontAlgn="ctr"/>
                      <a:r>
                        <a:rPr lang="it-IT" sz="1400" b="0" i="0" u="none" strike="noStrike" dirty="0">
                          <a:solidFill>
                            <a:srgbClr val="000000"/>
                          </a:solidFill>
                          <a:effectLst/>
                          <a:latin typeface="Arial"/>
                        </a:rPr>
                        <a:t>93%</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rtl="0" fontAlgn="ctr"/>
                      <a:r>
                        <a:rPr lang="it-IT" sz="1400" b="0" i="0" u="none" strike="noStrike" dirty="0">
                          <a:solidFill>
                            <a:srgbClr val="000000"/>
                          </a:solidFill>
                          <a:effectLst/>
                          <a:latin typeface="Arial"/>
                        </a:rPr>
                        <a:t>7,8</a:t>
                      </a: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dirty="0">
                          <a:latin typeface="Arial"/>
                        </a:rPr>
                        <a:t>2%</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dirty="0">
                          <a:latin typeface="Arial"/>
                        </a:rPr>
                        <a:t>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dirty="0">
                          <a:latin typeface="Arial"/>
                        </a:rPr>
                        <a:t>97%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dirty="0">
                          <a:latin typeface="Arial"/>
                        </a:rPr>
                        <a:t>8,3</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1" i="0" u="none" strike="noStrike">
                          <a:effectLst/>
                          <a:latin typeface="Arial"/>
                        </a:rPr>
                        <a:t>4%</a:t>
                      </a: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1" i="0" u="none" strike="noStrike">
                          <a:effectLst/>
                          <a:latin typeface="Arial"/>
                        </a:rPr>
                        <a:t>1%</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1" i="0" u="none" strike="noStrike">
                          <a:effectLst/>
                          <a:latin typeface="Arial"/>
                        </a:rPr>
                        <a:t>95%</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1" i="0" u="none" strike="noStrike" dirty="0">
                          <a:effectLst/>
                          <a:latin typeface="Arial"/>
                        </a:rPr>
                        <a:t>8,0</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r>
              <a:tr h="152531">
                <a:tc>
                  <a:txBody>
                    <a:bodyPr/>
                    <a:lstStyle/>
                    <a:p>
                      <a:pPr algn="l" rtl="0" fontAlgn="ctr"/>
                      <a:r>
                        <a:rPr lang="it-IT" sz="1200" b="0" i="1" u="none" strike="noStrike" dirty="0">
                          <a:solidFill>
                            <a:srgbClr val="000000"/>
                          </a:solidFill>
                          <a:latin typeface="Arial"/>
                        </a:rPr>
                        <a:t>Tempi di attesa al telefono</a:t>
                      </a: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solidFill>
                      <a:srgbClr val="FFFFCC"/>
                    </a:solidFill>
                  </a:tcPr>
                </a:tc>
                <a:tc>
                  <a:txBody>
                    <a:bodyPr/>
                    <a:lstStyle/>
                    <a:p>
                      <a:pPr algn="ctr" rtl="0" fontAlgn="ctr"/>
                      <a:r>
                        <a:rPr lang="it-IT" sz="1400" b="0" i="0" u="none" strike="noStrike" dirty="0">
                          <a:solidFill>
                            <a:srgbClr val="000000"/>
                          </a:solidFill>
                          <a:effectLst/>
                          <a:latin typeface="Arial"/>
                        </a:rPr>
                        <a:t>3%</a:t>
                      </a: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rtl="0" fontAlgn="ctr"/>
                      <a:r>
                        <a:rPr lang="it-IT" sz="1400" b="0" i="0" u="none" strike="noStrike" dirty="0">
                          <a:solidFill>
                            <a:srgbClr val="000000"/>
                          </a:solidFill>
                          <a:effectLst/>
                          <a:latin typeface="Arial"/>
                        </a:rPr>
                        <a:t>11%</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rtl="0" fontAlgn="ctr"/>
                      <a:r>
                        <a:rPr lang="it-IT" sz="1400" b="0" i="0" u="none" strike="noStrike" dirty="0">
                          <a:solidFill>
                            <a:srgbClr val="000000"/>
                          </a:solidFill>
                          <a:effectLst/>
                          <a:latin typeface="Arial"/>
                        </a:rPr>
                        <a:t>86%</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rtl="0" fontAlgn="ctr"/>
                      <a:r>
                        <a:rPr lang="it-IT" sz="1400" b="0" i="0" u="none" strike="noStrike" dirty="0">
                          <a:solidFill>
                            <a:srgbClr val="000000"/>
                          </a:solidFill>
                          <a:effectLst/>
                          <a:latin typeface="Arial"/>
                        </a:rPr>
                        <a:t>7,1</a:t>
                      </a: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a:latin typeface="Arial"/>
                        </a:rPr>
                        <a:t>2%</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dirty="0">
                          <a:latin typeface="Arial"/>
                        </a:rPr>
                        <a:t>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dirty="0">
                          <a:latin typeface="Arial"/>
                        </a:rPr>
                        <a:t>92%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dirty="0">
                          <a:latin typeface="Arial"/>
                        </a:rPr>
                        <a:t>7,7</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1" i="0" u="none" strike="noStrike" dirty="0">
                          <a:effectLst/>
                          <a:latin typeface="Arial"/>
                        </a:rPr>
                        <a:t>1%</a:t>
                      </a: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1" i="0" u="none" strike="noStrike" dirty="0">
                          <a:effectLst/>
                          <a:latin typeface="Arial"/>
                        </a:rPr>
                        <a:t>6%</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1" i="0" u="none" strike="noStrike" dirty="0">
                          <a:effectLst/>
                          <a:latin typeface="Arial"/>
                        </a:rPr>
                        <a:t>93%</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1" i="0" u="none" strike="noStrike" dirty="0">
                          <a:effectLst/>
                          <a:latin typeface="Arial"/>
                        </a:rPr>
                        <a:t>7,5</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r>
              <a:tr h="380527">
                <a:tc>
                  <a:txBody>
                    <a:bodyPr/>
                    <a:lstStyle/>
                    <a:p>
                      <a:pPr algn="l" rtl="0" fontAlgn="ctr"/>
                      <a:r>
                        <a:rPr lang="it-IT" sz="1200" b="0" i="1" u="none" strike="noStrike" dirty="0">
                          <a:solidFill>
                            <a:srgbClr val="000000"/>
                          </a:solidFill>
                          <a:latin typeface="Arial"/>
                        </a:rPr>
                        <a:t>Facilità </a:t>
                      </a:r>
                      <a:r>
                        <a:rPr lang="it-IT" sz="1200" b="0" i="1" u="none" strike="noStrike" dirty="0" smtClean="0">
                          <a:solidFill>
                            <a:srgbClr val="000000"/>
                          </a:solidFill>
                          <a:latin typeface="Arial"/>
                        </a:rPr>
                        <a:t>di</a:t>
                      </a:r>
                      <a:r>
                        <a:rPr lang="it-IT" sz="1200" b="0" i="1" u="none" strike="noStrike" baseline="0" dirty="0" smtClean="0">
                          <a:solidFill>
                            <a:srgbClr val="000000"/>
                          </a:solidFill>
                          <a:latin typeface="+mn-lt"/>
                        </a:rPr>
                        <a:t> accedere al servizio prima di parlare con l’operatore</a:t>
                      </a:r>
                      <a:endParaRPr lang="it-IT" sz="1200" b="0" i="1" u="none" strike="noStrike" dirty="0">
                        <a:solidFill>
                          <a:srgbClr val="000000"/>
                        </a:solidFill>
                        <a:latin typeface="Arial"/>
                      </a:endParaRP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solidFill>
                      <a:srgbClr val="FFFFCC"/>
                    </a:solidFill>
                  </a:tcPr>
                </a:tc>
                <a:tc>
                  <a:txBody>
                    <a:bodyPr/>
                    <a:lstStyle/>
                    <a:p>
                      <a:pPr algn="ctr" rtl="0" fontAlgn="ctr"/>
                      <a:r>
                        <a:rPr lang="it-IT" sz="1400" b="0" i="0" u="none" strike="noStrike" dirty="0">
                          <a:solidFill>
                            <a:srgbClr val="000000"/>
                          </a:solidFill>
                          <a:effectLst/>
                          <a:latin typeface="Arial"/>
                        </a:rPr>
                        <a:t>3%</a:t>
                      </a: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rtl="0" fontAlgn="ctr"/>
                      <a:r>
                        <a:rPr lang="it-IT" sz="1400" b="0" i="0" u="none" strike="noStrike" dirty="0">
                          <a:solidFill>
                            <a:srgbClr val="000000"/>
                          </a:solidFill>
                          <a:effectLst/>
                          <a:latin typeface="Arial"/>
                        </a:rPr>
                        <a:t>8%</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rtl="0" fontAlgn="ctr"/>
                      <a:r>
                        <a:rPr lang="it-IT" sz="1400" b="0" i="0" u="none" strike="noStrike" dirty="0">
                          <a:solidFill>
                            <a:srgbClr val="000000"/>
                          </a:solidFill>
                          <a:effectLst/>
                          <a:latin typeface="Arial"/>
                        </a:rPr>
                        <a:t>89%</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rtl="0" fontAlgn="ctr"/>
                      <a:r>
                        <a:rPr lang="it-IT" sz="1400" b="0" i="0" u="none" strike="noStrike" dirty="0">
                          <a:solidFill>
                            <a:srgbClr val="000000"/>
                          </a:solidFill>
                          <a:effectLst/>
                          <a:latin typeface="Arial"/>
                        </a:rPr>
                        <a:t>7,2</a:t>
                      </a: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a:latin typeface="Arial"/>
                        </a:rPr>
                        <a:t>5%</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dirty="0">
                          <a:latin typeface="Arial"/>
                        </a:rPr>
                        <a:t>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dirty="0">
                          <a:latin typeface="Arial"/>
                        </a:rPr>
                        <a:t>94%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dirty="0">
                          <a:latin typeface="Arial"/>
                        </a:rPr>
                        <a:t>7,6</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1" i="0" u="none" strike="noStrike" dirty="0">
                          <a:effectLst/>
                          <a:latin typeface="Arial"/>
                        </a:rPr>
                        <a:t>7%</a:t>
                      </a: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1" i="0" u="none" strike="noStrike" dirty="0">
                          <a:effectLst/>
                          <a:latin typeface="Arial"/>
                        </a:rPr>
                        <a:t>3%</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1" i="0" u="none" strike="noStrike" dirty="0">
                          <a:effectLst/>
                          <a:latin typeface="Arial"/>
                        </a:rPr>
                        <a:t>90%</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1" i="0" u="none" strike="noStrike" dirty="0">
                          <a:effectLst/>
                          <a:latin typeface="Arial"/>
                        </a:rPr>
                        <a:t>7,4</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r>
            </a:tbl>
          </a:graphicData>
        </a:graphic>
      </p:graphicFrame>
      <p:sp>
        <p:nvSpPr>
          <p:cNvPr id="216171" name="CasellaDiTesto 21"/>
          <p:cNvSpPr txBox="1">
            <a:spLocks noChangeArrowheads="1"/>
          </p:cNvSpPr>
          <p:nvPr/>
        </p:nvSpPr>
        <p:spPr bwMode="auto">
          <a:xfrm>
            <a:off x="1898650" y="1836738"/>
            <a:ext cx="561975"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(1-4)</a:t>
            </a:r>
          </a:p>
        </p:txBody>
      </p:sp>
      <p:sp>
        <p:nvSpPr>
          <p:cNvPr id="216172" name="CasellaDiTesto 22"/>
          <p:cNvSpPr txBox="1">
            <a:spLocks noChangeArrowheads="1"/>
          </p:cNvSpPr>
          <p:nvPr/>
        </p:nvSpPr>
        <p:spPr bwMode="auto">
          <a:xfrm>
            <a:off x="2574925" y="1817688"/>
            <a:ext cx="401638"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(5)</a:t>
            </a:r>
          </a:p>
        </p:txBody>
      </p:sp>
      <p:sp>
        <p:nvSpPr>
          <p:cNvPr id="216173" name="CasellaDiTesto 24"/>
          <p:cNvSpPr txBox="1">
            <a:spLocks noChangeArrowheads="1"/>
          </p:cNvSpPr>
          <p:nvPr/>
        </p:nvSpPr>
        <p:spPr bwMode="auto">
          <a:xfrm>
            <a:off x="3078163" y="1817688"/>
            <a:ext cx="660400"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(6-10)</a:t>
            </a:r>
          </a:p>
        </p:txBody>
      </p:sp>
      <p:sp>
        <p:nvSpPr>
          <p:cNvPr id="216174" name="CasellaDiTesto 28"/>
          <p:cNvSpPr txBox="1">
            <a:spLocks noChangeArrowheads="1"/>
          </p:cNvSpPr>
          <p:nvPr/>
        </p:nvSpPr>
        <p:spPr bwMode="auto">
          <a:xfrm>
            <a:off x="4203700" y="1817688"/>
            <a:ext cx="560388"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(1-4)</a:t>
            </a:r>
          </a:p>
        </p:txBody>
      </p:sp>
      <p:sp>
        <p:nvSpPr>
          <p:cNvPr id="216175" name="CasellaDiTesto 29"/>
          <p:cNvSpPr txBox="1">
            <a:spLocks noChangeArrowheads="1"/>
          </p:cNvSpPr>
          <p:nvPr/>
        </p:nvSpPr>
        <p:spPr bwMode="auto">
          <a:xfrm>
            <a:off x="4910138" y="1819275"/>
            <a:ext cx="403225"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(5)</a:t>
            </a:r>
          </a:p>
        </p:txBody>
      </p:sp>
      <p:sp>
        <p:nvSpPr>
          <p:cNvPr id="216176" name="CasellaDiTesto 30"/>
          <p:cNvSpPr txBox="1">
            <a:spLocks noChangeArrowheads="1"/>
          </p:cNvSpPr>
          <p:nvPr/>
        </p:nvSpPr>
        <p:spPr bwMode="auto">
          <a:xfrm>
            <a:off x="5414963" y="1819275"/>
            <a:ext cx="660400"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(6-10)</a:t>
            </a:r>
          </a:p>
        </p:txBody>
      </p:sp>
      <p:sp>
        <p:nvSpPr>
          <p:cNvPr id="216177" name="CasellaDiTesto 34"/>
          <p:cNvSpPr txBox="1">
            <a:spLocks noChangeArrowheads="1"/>
          </p:cNvSpPr>
          <p:nvPr/>
        </p:nvSpPr>
        <p:spPr bwMode="auto">
          <a:xfrm>
            <a:off x="6619875" y="1843088"/>
            <a:ext cx="561975"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(1-4)</a:t>
            </a:r>
          </a:p>
        </p:txBody>
      </p:sp>
      <p:sp>
        <p:nvSpPr>
          <p:cNvPr id="216178" name="CasellaDiTesto 35"/>
          <p:cNvSpPr txBox="1">
            <a:spLocks noChangeArrowheads="1"/>
          </p:cNvSpPr>
          <p:nvPr/>
        </p:nvSpPr>
        <p:spPr bwMode="auto">
          <a:xfrm>
            <a:off x="7296150" y="1824038"/>
            <a:ext cx="401638"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(5)</a:t>
            </a:r>
          </a:p>
        </p:txBody>
      </p:sp>
      <p:sp>
        <p:nvSpPr>
          <p:cNvPr id="216179" name="CasellaDiTesto 36"/>
          <p:cNvSpPr txBox="1">
            <a:spLocks noChangeArrowheads="1"/>
          </p:cNvSpPr>
          <p:nvPr/>
        </p:nvSpPr>
        <p:spPr bwMode="auto">
          <a:xfrm>
            <a:off x="7799388" y="1824038"/>
            <a:ext cx="660400"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(6-10)</a:t>
            </a:r>
          </a:p>
        </p:txBody>
      </p:sp>
      <p:sp>
        <p:nvSpPr>
          <p:cNvPr id="216180" name="Text Box 10"/>
          <p:cNvSpPr txBox="1">
            <a:spLocks noChangeArrowheads="1"/>
          </p:cNvSpPr>
          <p:nvPr/>
        </p:nvSpPr>
        <p:spPr bwMode="auto">
          <a:xfrm>
            <a:off x="3343275" y="6119813"/>
            <a:ext cx="4086225" cy="509587"/>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pPr>
            <a:r>
              <a:rPr lang="it-IT" sz="900">
                <a:solidFill>
                  <a:schemeClr val="tx1"/>
                </a:solidFill>
                <a:latin typeface="Arial" charset="0"/>
              </a:rPr>
              <a:t>UNIVERSO: 229.490 UTENZE</a:t>
            </a:r>
          </a:p>
          <a:p>
            <a:pPr algn="ctr" defTabSz="449263">
              <a:buClr>
                <a:srgbClr val="000000"/>
              </a:buClr>
              <a:buSzPct val="100000"/>
              <a:buFont typeface="Times" pitchFamily="18" charset="0"/>
              <a:buNone/>
            </a:pPr>
            <a:r>
              <a:rPr lang="it-IT" sz="900">
                <a:solidFill>
                  <a:schemeClr val="tx1"/>
                </a:solidFill>
                <a:latin typeface="Arial" charset="0"/>
              </a:rPr>
              <a:t>BASE: HANNO CONTATTATO IL NUMERO PER LA SEGNALAZIONE DEI GUASTI (150 CASI AD HOC)</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7090"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IL LIVELLO DI IMPORTANZA DEGLI ASPETTI DI SEGNALAZIONE GUASTI - </a:t>
            </a:r>
            <a:r>
              <a:rPr lang="it-IT" sz="2100" i="1">
                <a:solidFill>
                  <a:srgbClr val="3366CC"/>
                </a:solidFill>
                <a:cs typeface="Arial" charset="0"/>
              </a:rPr>
              <a:t>2° SEMESTRE 2014</a:t>
            </a:r>
          </a:p>
        </p:txBody>
      </p:sp>
      <p:sp>
        <p:nvSpPr>
          <p:cNvPr id="514054" name="Text Box 3"/>
          <p:cNvSpPr txBox="1">
            <a:spLocks noChangeArrowheads="1"/>
          </p:cNvSpPr>
          <p:nvPr/>
        </p:nvSpPr>
        <p:spPr bwMode="auto">
          <a:xfrm>
            <a:off x="755650" y="1077913"/>
            <a:ext cx="8245475" cy="436562"/>
          </a:xfrm>
          <a:prstGeom prst="rect">
            <a:avLst/>
          </a:prstGeom>
          <a:noFill/>
          <a:ln w="9525">
            <a:noFill/>
            <a:miter lim="800000"/>
            <a:headEnd/>
            <a:tailEnd/>
          </a:ln>
        </p:spPr>
        <p:txBody>
          <a:bodyPr lIns="169695" tIns="124443" rIns="169695" bIns="124443" anchor="ctr">
            <a:spAutoFit/>
          </a:bodyPr>
          <a:lstStyle/>
          <a:p>
            <a:pPr marL="266700" indent="-266700" defTabSz="957263">
              <a:buClr>
                <a:srgbClr val="000000"/>
              </a:buClr>
              <a:buSzPct val="100000"/>
              <a:buFont typeface="Times" pitchFamily="18" charset="0"/>
              <a:buBlip>
                <a:blip r:embed="rId3"/>
              </a:buBlip>
              <a:defRPr/>
            </a:pPr>
            <a:r>
              <a:rPr lang="it-IT" sz="1200" dirty="0">
                <a:solidFill>
                  <a:schemeClr val="tx1"/>
                </a:solidFill>
                <a:latin typeface="+mn-lt"/>
                <a:cs typeface="Arial" pitchFamily="34" charset="0"/>
              </a:rPr>
              <a:t>Quale dei seguenti aspetti sono per Lei i due più importanti?</a:t>
            </a:r>
            <a:endParaRPr lang="it-IT" sz="1200" dirty="0">
              <a:solidFill>
                <a:schemeClr val="tx1"/>
              </a:solidFill>
              <a:latin typeface="+mn-lt"/>
              <a:cs typeface="Arial" pitchFamily="34" charset="0"/>
            </a:endParaRPr>
          </a:p>
        </p:txBody>
      </p:sp>
      <p:sp>
        <p:nvSpPr>
          <p:cNvPr id="601097" name="Text Box 9"/>
          <p:cNvSpPr txBox="1">
            <a:spLocks noChangeArrowheads="1"/>
          </p:cNvSpPr>
          <p:nvPr/>
        </p:nvSpPr>
        <p:spPr bwMode="auto">
          <a:xfrm rot="-5400000">
            <a:off x="-2630488" y="2727326"/>
            <a:ext cx="5946775" cy="64135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SEGNALAZIONE GUASTI</a:t>
            </a:r>
            <a:br>
              <a:rPr lang="it-IT" sz="1800" dirty="0">
                <a:solidFill>
                  <a:schemeClr val="bg1"/>
                </a:solidFill>
              </a:rPr>
            </a:br>
            <a:r>
              <a:rPr lang="it-IT" sz="1800" i="1" dirty="0">
                <a:solidFill>
                  <a:schemeClr val="bg1"/>
                </a:solidFill>
              </a:rPr>
              <a:t>Importanza</a:t>
            </a:r>
            <a:endParaRPr lang="it-IT" sz="1800" i="1" dirty="0">
              <a:solidFill>
                <a:schemeClr val="bg1"/>
              </a:solidFill>
              <a:effectLst>
                <a:outerShdw blurRad="38100" dist="38100" dir="2700000" algn="tl">
                  <a:srgbClr val="C0C0C0"/>
                </a:outerShdw>
              </a:effectLst>
            </a:endParaRPr>
          </a:p>
        </p:txBody>
      </p:sp>
      <p:sp>
        <p:nvSpPr>
          <p:cNvPr id="8" name="Segnaposto numero diapositiva 7"/>
          <p:cNvSpPr>
            <a:spLocks noGrp="1"/>
          </p:cNvSpPr>
          <p:nvPr>
            <p:ph type="sldNum" sz="quarter" idx="10"/>
          </p:nvPr>
        </p:nvSpPr>
        <p:spPr/>
        <p:txBody>
          <a:bodyPr/>
          <a:lstStyle/>
          <a:p>
            <a:pPr>
              <a:defRPr/>
            </a:pPr>
            <a:fld id="{E543CD45-E1C4-4A2D-9D5E-BE27DC115DDB}" type="slidenum">
              <a:rPr lang="it-IT" smtClean="0"/>
              <a:pPr>
                <a:defRPr/>
              </a:pPr>
              <a:t>42</a:t>
            </a:fld>
            <a:endParaRPr lang="it-IT"/>
          </a:p>
        </p:txBody>
      </p:sp>
      <p:sp>
        <p:nvSpPr>
          <p:cNvPr id="217094" name="Text Box 10"/>
          <p:cNvSpPr txBox="1">
            <a:spLocks noChangeArrowheads="1"/>
          </p:cNvSpPr>
          <p:nvPr/>
        </p:nvSpPr>
        <p:spPr bwMode="auto">
          <a:xfrm>
            <a:off x="3343275" y="6119813"/>
            <a:ext cx="4086225" cy="509587"/>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pPr>
            <a:r>
              <a:rPr lang="it-IT" sz="900">
                <a:solidFill>
                  <a:schemeClr val="tx1"/>
                </a:solidFill>
                <a:latin typeface="Arial" charset="0"/>
              </a:rPr>
              <a:t>UNIVERSO: 229.490 UTENZE</a:t>
            </a:r>
          </a:p>
          <a:p>
            <a:pPr algn="ctr" defTabSz="449263">
              <a:buClr>
                <a:srgbClr val="000000"/>
              </a:buClr>
              <a:buSzPct val="100000"/>
              <a:buFont typeface="Times" pitchFamily="18" charset="0"/>
              <a:buNone/>
            </a:pPr>
            <a:r>
              <a:rPr lang="it-IT" sz="900">
                <a:solidFill>
                  <a:schemeClr val="tx1"/>
                </a:solidFill>
                <a:latin typeface="Arial" charset="0"/>
              </a:rPr>
              <a:t>BASE: HANNO CONTATTATO IL NUMERO PER LA SEGNALAZIONE DEI GUASTI (150 CASI AD HOC)</a:t>
            </a:r>
          </a:p>
        </p:txBody>
      </p:sp>
      <p:graphicFrame>
        <p:nvGraphicFramePr>
          <p:cNvPr id="217095" name="Object 3"/>
          <p:cNvGraphicFramePr>
            <a:graphicFrameLocks noChangeAspect="1"/>
          </p:cNvGraphicFramePr>
          <p:nvPr/>
        </p:nvGraphicFramePr>
        <p:xfrm>
          <a:off x="1281113" y="1649413"/>
          <a:ext cx="7223125" cy="4664075"/>
        </p:xfrm>
        <a:graphic>
          <a:graphicData uri="http://schemas.openxmlformats.org/presentationml/2006/ole">
            <p:oleObj spid="_x0000_s217095" r:id="rId4" imgW="7224386" imgH="4663844" progId="Excel.Chart.8">
              <p:embed/>
            </p:oleObj>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8113" name="Grafico 31"/>
          <p:cNvGraphicFramePr>
            <a:graphicFrameLocks/>
          </p:cNvGraphicFramePr>
          <p:nvPr/>
        </p:nvGraphicFramePr>
        <p:xfrm>
          <a:off x="1758950" y="1339850"/>
          <a:ext cx="6532563" cy="4232275"/>
        </p:xfrm>
        <a:graphic>
          <a:graphicData uri="http://schemas.openxmlformats.org/presentationml/2006/ole">
            <p:oleObj spid="_x0000_s218113" r:id="rId3" imgW="6529382" imgH="4230991" progId="Excel.Chart.8">
              <p:embed/>
            </p:oleObj>
          </a:graphicData>
        </a:graphic>
      </p:graphicFrame>
      <p:sp>
        <p:nvSpPr>
          <p:cNvPr id="218114"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buFont typeface="Times" pitchFamily="18" charset="0"/>
              <a:buNone/>
            </a:pPr>
            <a:r>
              <a:rPr lang="it-IT" sz="2100">
                <a:solidFill>
                  <a:srgbClr val="3366CC"/>
                </a:solidFill>
                <a:cs typeface="Arial" charset="0"/>
              </a:rPr>
              <a:t>LA MAPPA DELLE PRIORITÀ </a:t>
            </a:r>
            <a:r>
              <a:rPr lang="it-IT" sz="1600" i="1">
                <a:solidFill>
                  <a:srgbClr val="3366CC"/>
                </a:solidFill>
                <a:cs typeface="Arial" charset="0"/>
              </a:rPr>
              <a:t>– CONTATTO CON LA CLIENTELA</a:t>
            </a:r>
          </a:p>
          <a:p>
            <a:pPr>
              <a:spcBef>
                <a:spcPct val="20000"/>
              </a:spcBef>
              <a:buFont typeface="Times" pitchFamily="18" charset="0"/>
              <a:buNone/>
            </a:pPr>
            <a:r>
              <a:rPr lang="it-IT" sz="1600" i="1">
                <a:solidFill>
                  <a:srgbClr val="3366CC"/>
                </a:solidFill>
                <a:cs typeface="Arial" charset="0"/>
              </a:rPr>
              <a:t>SEGNALAZIONE GUASTI</a:t>
            </a:r>
          </a:p>
        </p:txBody>
      </p:sp>
      <p:sp>
        <p:nvSpPr>
          <p:cNvPr id="52" name="Text Box 9"/>
          <p:cNvSpPr txBox="1">
            <a:spLocks noChangeArrowheads="1"/>
          </p:cNvSpPr>
          <p:nvPr/>
        </p:nvSpPr>
        <p:spPr bwMode="auto">
          <a:xfrm rot="16200000">
            <a:off x="-2682081" y="2864644"/>
            <a:ext cx="5946775" cy="366713"/>
          </a:xfrm>
          <a:prstGeom prst="rect">
            <a:avLst/>
          </a:prstGeom>
          <a:noFill/>
          <a:ln w="12700" algn="ctr">
            <a:noFill/>
            <a:miter lim="800000"/>
            <a:headEnd/>
            <a:tailEnd/>
          </a:ln>
          <a:effectLst/>
        </p:spPr>
        <p:txBody>
          <a:bodyPr lIns="90000" tIns="46800" rIns="90000" bIns="46800">
            <a:spAutoFit/>
          </a:bodyPr>
          <a:lstStyle/>
          <a:p>
            <a:pPr defTabSz="449263">
              <a:spcBef>
                <a:spcPct val="50000"/>
              </a:spcBef>
              <a:buClr>
                <a:srgbClr val="000000"/>
              </a:buClr>
              <a:buSzPct val="100000"/>
              <a:buFont typeface="Times" pitchFamily="18" charset="0"/>
              <a:buNone/>
              <a:defRPr/>
            </a:pPr>
            <a:r>
              <a:rPr lang="it-IT" sz="1800" dirty="0">
                <a:solidFill>
                  <a:schemeClr val="bg1"/>
                </a:solidFill>
              </a:rPr>
              <a:t>LE PRIORITÀ </a:t>
            </a:r>
            <a:r>
              <a:rPr lang="it-IT" sz="1800" dirty="0" err="1">
                <a:solidFill>
                  <a:schemeClr val="bg1"/>
                </a:solidFill>
              </a:rPr>
              <a:t>DI</a:t>
            </a:r>
            <a:r>
              <a:rPr lang="it-IT" sz="1800" dirty="0">
                <a:solidFill>
                  <a:schemeClr val="bg1"/>
                </a:solidFill>
              </a:rPr>
              <a:t> INTERVENTO</a:t>
            </a:r>
            <a:endParaRPr lang="it-IT" sz="1800" dirty="0">
              <a:solidFill>
                <a:schemeClr val="bg1"/>
              </a:solidFill>
              <a:effectLst>
                <a:outerShdw blurRad="38100" dist="38100" dir="2700000" algn="tl">
                  <a:srgbClr val="C0C0C0"/>
                </a:outerShdw>
              </a:effectLst>
            </a:endParaRPr>
          </a:p>
        </p:txBody>
      </p:sp>
      <p:grpSp>
        <p:nvGrpSpPr>
          <p:cNvPr id="218116" name="Gruppo 26"/>
          <p:cNvGrpSpPr>
            <a:grpSpLocks/>
          </p:cNvGrpSpPr>
          <p:nvPr/>
        </p:nvGrpSpPr>
        <p:grpSpPr bwMode="auto">
          <a:xfrm>
            <a:off x="1258888" y="747713"/>
            <a:ext cx="7527925" cy="5472112"/>
            <a:chOff x="721470" y="692696"/>
            <a:chExt cx="7527180" cy="5472608"/>
          </a:xfrm>
        </p:grpSpPr>
        <p:sp>
          <p:nvSpPr>
            <p:cNvPr id="307203" name="Text Box 4"/>
            <p:cNvSpPr txBox="1">
              <a:spLocks noChangeArrowheads="1"/>
            </p:cNvSpPr>
            <p:nvPr/>
          </p:nvSpPr>
          <p:spPr bwMode="auto">
            <a:xfrm>
              <a:off x="1351645" y="999111"/>
              <a:ext cx="1230191" cy="249261"/>
            </a:xfrm>
            <a:prstGeom prst="rect">
              <a:avLst/>
            </a:prstGeom>
            <a:solidFill>
              <a:schemeClr val="accent1"/>
            </a:solidFill>
            <a:ln w="9525" algn="ctr">
              <a:solidFill>
                <a:schemeClr val="accent1"/>
              </a:solid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000" b="1" dirty="0">
                  <a:solidFill>
                    <a:schemeClr val="bg1"/>
                  </a:solidFill>
                  <a:latin typeface="+mn-lt"/>
                  <a:cs typeface="Arial" pitchFamily="34" charset="0"/>
                </a:rPr>
                <a:t>SORVEGLIARE</a:t>
              </a:r>
            </a:p>
          </p:txBody>
        </p:sp>
        <p:sp>
          <p:nvSpPr>
            <p:cNvPr id="307204" name="Text Box 5"/>
            <p:cNvSpPr txBox="1">
              <a:spLocks noChangeArrowheads="1"/>
            </p:cNvSpPr>
            <p:nvPr/>
          </p:nvSpPr>
          <p:spPr bwMode="auto">
            <a:xfrm>
              <a:off x="6297805" y="1037214"/>
              <a:ext cx="1231778" cy="249261"/>
            </a:xfrm>
            <a:prstGeom prst="rect">
              <a:avLst/>
            </a:prstGeom>
            <a:solidFill>
              <a:schemeClr val="folHlink"/>
            </a:solidFill>
            <a:ln w="9525" algn="ctr">
              <a:solidFill>
                <a:schemeClr val="folHlink"/>
              </a:solid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000" b="1" dirty="0">
                  <a:solidFill>
                    <a:schemeClr val="bg1"/>
                  </a:solidFill>
                  <a:latin typeface="+mn-lt"/>
                  <a:cs typeface="Arial" pitchFamily="34" charset="0"/>
                </a:rPr>
                <a:t>COMUNICARE</a:t>
              </a:r>
            </a:p>
          </p:txBody>
        </p:sp>
        <p:sp>
          <p:nvSpPr>
            <p:cNvPr id="307205" name="Text Box 6"/>
            <p:cNvSpPr txBox="1">
              <a:spLocks noChangeArrowheads="1"/>
            </p:cNvSpPr>
            <p:nvPr/>
          </p:nvSpPr>
          <p:spPr bwMode="auto">
            <a:xfrm>
              <a:off x="6286694" y="5535010"/>
              <a:ext cx="1184158" cy="230208"/>
            </a:xfrm>
            <a:prstGeom prst="rect">
              <a:avLst/>
            </a:prstGeom>
            <a:solidFill>
              <a:srgbClr val="CC3300"/>
            </a:solidFill>
            <a:ln w="9525" algn="ctr">
              <a:solidFill>
                <a:srgbClr val="CC3300"/>
              </a:solidFill>
              <a:miter lim="800000"/>
              <a:headEnd/>
              <a:tailEnd/>
            </a:ln>
          </p:spPr>
          <p:txBody>
            <a:bodyPr lIns="90000" tIns="46800" rIns="90000" bIns="46800"/>
            <a:lstStyle/>
            <a:p>
              <a:pPr algn="ctr" defTabSz="449263">
                <a:spcBef>
                  <a:spcPct val="50000"/>
                </a:spcBef>
                <a:buClr>
                  <a:srgbClr val="000000"/>
                </a:buClr>
                <a:buSzPct val="100000"/>
                <a:buFont typeface="Times" pitchFamily="18" charset="0"/>
                <a:buNone/>
                <a:defRPr/>
              </a:pPr>
              <a:r>
                <a:rPr lang="it-IT" sz="1000" b="1" dirty="0">
                  <a:solidFill>
                    <a:schemeClr val="bg1"/>
                  </a:solidFill>
                  <a:latin typeface="+mn-lt"/>
                  <a:cs typeface="Arial" pitchFamily="34" charset="0"/>
                </a:rPr>
                <a:t>MIGLIORARE</a:t>
              </a:r>
            </a:p>
          </p:txBody>
        </p:sp>
        <p:sp>
          <p:nvSpPr>
            <p:cNvPr id="307206" name="Text Box 7"/>
            <p:cNvSpPr txBox="1">
              <a:spLocks noChangeArrowheads="1"/>
            </p:cNvSpPr>
            <p:nvPr/>
          </p:nvSpPr>
          <p:spPr bwMode="auto">
            <a:xfrm>
              <a:off x="1383391" y="5522309"/>
              <a:ext cx="1182571" cy="230208"/>
            </a:xfrm>
            <a:prstGeom prst="rect">
              <a:avLst/>
            </a:prstGeom>
            <a:solidFill>
              <a:srgbClr val="FF66CC"/>
            </a:solidFill>
            <a:ln w="9525" algn="ctr">
              <a:solidFill>
                <a:srgbClr val="FF66CC"/>
              </a:solidFill>
              <a:miter lim="800000"/>
              <a:headEnd/>
              <a:tailEnd/>
            </a:ln>
          </p:spPr>
          <p:txBody>
            <a:bodyPr lIns="90000" tIns="46800" rIns="90000" bIns="46800"/>
            <a:lstStyle/>
            <a:p>
              <a:pPr algn="ctr" defTabSz="449263">
                <a:spcBef>
                  <a:spcPct val="50000"/>
                </a:spcBef>
                <a:buClr>
                  <a:srgbClr val="000000"/>
                </a:buClr>
                <a:buSzPct val="100000"/>
                <a:buFont typeface="Times" pitchFamily="18" charset="0"/>
                <a:buNone/>
                <a:defRPr/>
              </a:pPr>
              <a:r>
                <a:rPr lang="it-IT" sz="1000" b="1" dirty="0">
                  <a:solidFill>
                    <a:schemeClr val="bg1"/>
                  </a:solidFill>
                  <a:latin typeface="+mn-lt"/>
                  <a:cs typeface="Arial" pitchFamily="34" charset="0"/>
                </a:rPr>
                <a:t>PERFEZIONARE</a:t>
              </a:r>
            </a:p>
          </p:txBody>
        </p:sp>
        <p:sp>
          <p:nvSpPr>
            <p:cNvPr id="307207" name="Text Box 8"/>
            <p:cNvSpPr txBox="1">
              <a:spLocks noChangeArrowheads="1"/>
            </p:cNvSpPr>
            <p:nvPr/>
          </p:nvSpPr>
          <p:spPr bwMode="auto">
            <a:xfrm>
              <a:off x="1357994" y="5749341"/>
              <a:ext cx="6071587" cy="371509"/>
            </a:xfrm>
            <a:prstGeom prst="rect">
              <a:avLst/>
            </a:prstGeom>
            <a:noFill/>
            <a:ln w="9525" algn="ctr">
              <a:no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800" dirty="0">
                  <a:solidFill>
                    <a:schemeClr val="tx1"/>
                  </a:solidFill>
                  <a:latin typeface="+mn-lt"/>
                  <a:cs typeface="Arial" pitchFamily="34" charset="0"/>
                </a:rPr>
                <a:t>IMPORTANZA</a:t>
              </a:r>
            </a:p>
          </p:txBody>
        </p:sp>
        <p:sp>
          <p:nvSpPr>
            <p:cNvPr id="307208" name="Text Box 9"/>
            <p:cNvSpPr txBox="1">
              <a:spLocks noChangeArrowheads="1"/>
            </p:cNvSpPr>
            <p:nvPr/>
          </p:nvSpPr>
          <p:spPr bwMode="auto">
            <a:xfrm rot="-5400000">
              <a:off x="-1013105" y="3159136"/>
              <a:ext cx="4246948" cy="371438"/>
            </a:xfrm>
            <a:prstGeom prst="rect">
              <a:avLst/>
            </a:prstGeom>
            <a:noFill/>
            <a:ln w="9525" algn="ctr">
              <a:no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800" dirty="0">
                  <a:solidFill>
                    <a:schemeClr val="tx1"/>
                  </a:solidFill>
                  <a:latin typeface="+mn-lt"/>
                  <a:cs typeface="Arial" pitchFamily="34" charset="0"/>
                </a:rPr>
                <a:t>SODDISFAZIONE</a:t>
              </a:r>
            </a:p>
          </p:txBody>
        </p:sp>
        <p:sp>
          <p:nvSpPr>
            <p:cNvPr id="307211" name="Text Box 36"/>
            <p:cNvSpPr txBox="1">
              <a:spLocks noChangeArrowheads="1"/>
            </p:cNvSpPr>
            <p:nvPr/>
          </p:nvSpPr>
          <p:spPr bwMode="auto">
            <a:xfrm rot="-5400000">
              <a:off x="752348" y="4873780"/>
              <a:ext cx="790647" cy="249212"/>
            </a:xfrm>
            <a:prstGeom prst="rect">
              <a:avLst/>
            </a:prstGeom>
            <a:noFill/>
            <a:ln w="9525" algn="ctr">
              <a:no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000" i="1">
                  <a:solidFill>
                    <a:schemeClr val="tx1"/>
                  </a:solidFill>
                  <a:latin typeface="+mn-lt"/>
                  <a:cs typeface="Arial" pitchFamily="34" charset="0"/>
                </a:rPr>
                <a:t>BASSA</a:t>
              </a:r>
            </a:p>
          </p:txBody>
        </p:sp>
        <p:pic>
          <p:nvPicPr>
            <p:cNvPr id="218125" name="Picture 40" descr="AEN_159"/>
            <p:cNvPicPr>
              <a:picLocks noChangeAspect="1" noChangeArrowheads="1"/>
            </p:cNvPicPr>
            <p:nvPr/>
          </p:nvPicPr>
          <p:blipFill>
            <a:blip r:embed="rId4"/>
            <a:srcRect/>
            <a:stretch>
              <a:fillRect/>
            </a:stretch>
          </p:blipFill>
          <p:spPr bwMode="auto">
            <a:xfrm>
              <a:off x="7555681" y="692696"/>
              <a:ext cx="582612" cy="595313"/>
            </a:xfrm>
            <a:prstGeom prst="rect">
              <a:avLst/>
            </a:prstGeom>
            <a:solidFill>
              <a:schemeClr val="bg1"/>
            </a:solidFill>
            <a:ln w="28575">
              <a:noFill/>
              <a:miter lim="800000"/>
              <a:headEnd/>
              <a:tailEnd/>
            </a:ln>
          </p:spPr>
        </p:pic>
        <p:pic>
          <p:nvPicPr>
            <p:cNvPr id="218126" name="Picture 41" descr="lente"/>
            <p:cNvPicPr>
              <a:picLocks noChangeAspect="1" noChangeArrowheads="1"/>
            </p:cNvPicPr>
            <p:nvPr/>
          </p:nvPicPr>
          <p:blipFill>
            <a:blip r:embed="rId5"/>
            <a:srcRect/>
            <a:stretch>
              <a:fillRect/>
            </a:stretch>
          </p:blipFill>
          <p:spPr bwMode="auto">
            <a:xfrm>
              <a:off x="721470" y="692696"/>
              <a:ext cx="639762" cy="642938"/>
            </a:xfrm>
            <a:prstGeom prst="rect">
              <a:avLst/>
            </a:prstGeom>
            <a:solidFill>
              <a:schemeClr val="bg1"/>
            </a:solidFill>
            <a:ln w="28575">
              <a:noFill/>
              <a:miter lim="800000"/>
              <a:headEnd/>
              <a:tailEnd/>
            </a:ln>
          </p:spPr>
        </p:pic>
        <p:pic>
          <p:nvPicPr>
            <p:cNvPr id="218127" name="Picture 45" descr="marketing_usability_main">
              <a:hlinkClick r:id="rId6"/>
            </p:cNvPr>
            <p:cNvPicPr>
              <a:picLocks noChangeAspect="1" noChangeArrowheads="1"/>
            </p:cNvPicPr>
            <p:nvPr/>
          </p:nvPicPr>
          <p:blipFill>
            <a:blip r:embed="rId7"/>
            <a:srcRect/>
            <a:stretch>
              <a:fillRect/>
            </a:stretch>
          </p:blipFill>
          <p:spPr bwMode="auto">
            <a:xfrm>
              <a:off x="7500938" y="5484266"/>
              <a:ext cx="747712" cy="592138"/>
            </a:xfrm>
            <a:prstGeom prst="rect">
              <a:avLst/>
            </a:prstGeom>
            <a:solidFill>
              <a:schemeClr val="bg1"/>
            </a:solidFill>
            <a:ln w="28575">
              <a:noFill/>
              <a:miter lim="800000"/>
              <a:headEnd/>
              <a:tailEnd/>
            </a:ln>
          </p:spPr>
        </p:pic>
        <p:pic>
          <p:nvPicPr>
            <p:cNvPr id="218128" name="Picture 46" descr="BWBW0157"/>
            <p:cNvPicPr>
              <a:picLocks noChangeAspect="1" noChangeArrowheads="1"/>
            </p:cNvPicPr>
            <p:nvPr/>
          </p:nvPicPr>
          <p:blipFill>
            <a:blip r:embed="rId8"/>
            <a:srcRect/>
            <a:stretch>
              <a:fillRect/>
            </a:stretch>
          </p:blipFill>
          <p:spPr bwMode="auto">
            <a:xfrm>
              <a:off x="860425" y="5476329"/>
              <a:ext cx="450850" cy="514350"/>
            </a:xfrm>
            <a:prstGeom prst="rect">
              <a:avLst/>
            </a:prstGeom>
            <a:noFill/>
            <a:ln w="9525">
              <a:noFill/>
              <a:miter lim="800000"/>
              <a:headEnd/>
              <a:tailEnd/>
            </a:ln>
          </p:spPr>
        </p:pic>
        <p:sp>
          <p:nvSpPr>
            <p:cNvPr id="37" name="Rectangle 23"/>
            <p:cNvSpPr>
              <a:spLocks noChangeArrowheads="1"/>
            </p:cNvSpPr>
            <p:nvPr/>
          </p:nvSpPr>
          <p:spPr bwMode="auto">
            <a:xfrm rot="16200000">
              <a:off x="3675337" y="4283967"/>
              <a:ext cx="1871833" cy="211116"/>
            </a:xfrm>
            <a:prstGeom prst="rect">
              <a:avLst/>
            </a:prstGeom>
            <a:noFill/>
            <a:ln w="12700" algn="ctr">
              <a:noFill/>
              <a:miter lim="800000"/>
              <a:headEnd/>
              <a:tailEnd/>
            </a:ln>
          </p:spPr>
          <p:txBody>
            <a:bodyPr lIns="90000" tIns="46800" rIns="90000" bIns="46800" anchor="ctr"/>
            <a:lstStyle/>
            <a:p>
              <a:pPr defTabSz="449263">
                <a:buClr>
                  <a:srgbClr val="000000"/>
                </a:buClr>
                <a:buSzPct val="100000"/>
                <a:buFont typeface="Times" pitchFamily="18" charset="0"/>
                <a:buNone/>
                <a:defRPr/>
              </a:pPr>
              <a:r>
                <a:rPr lang="it-IT" sz="900" dirty="0">
                  <a:solidFill>
                    <a:schemeClr val="tx1"/>
                  </a:solidFill>
                  <a:latin typeface="+mn-lt"/>
                </a:rPr>
                <a:t>Importanza media</a:t>
              </a:r>
              <a:r>
                <a:rPr lang="it-IT" sz="900" dirty="0">
                  <a:solidFill>
                    <a:schemeClr val="tx1"/>
                  </a:solidFill>
                  <a:latin typeface="+mn-lt"/>
                </a:rPr>
                <a:t>: 20% </a:t>
              </a:r>
            </a:p>
          </p:txBody>
        </p:sp>
        <p:sp>
          <p:nvSpPr>
            <p:cNvPr id="38" name="Text Box 36"/>
            <p:cNvSpPr txBox="1">
              <a:spLocks noChangeArrowheads="1"/>
            </p:cNvSpPr>
            <p:nvPr/>
          </p:nvSpPr>
          <p:spPr bwMode="auto">
            <a:xfrm rot="16200000">
              <a:off x="685680" y="1338097"/>
              <a:ext cx="790647" cy="249212"/>
            </a:xfrm>
            <a:prstGeom prst="rect">
              <a:avLst/>
            </a:prstGeom>
            <a:noFill/>
            <a:ln w="9525" algn="ctr">
              <a:no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000" i="1" dirty="0">
                  <a:solidFill>
                    <a:schemeClr val="tx1"/>
                  </a:solidFill>
                  <a:latin typeface="+mn-lt"/>
                  <a:cs typeface="Arial" pitchFamily="34" charset="0"/>
                </a:rPr>
                <a:t>ALTA</a:t>
              </a:r>
            </a:p>
          </p:txBody>
        </p:sp>
        <p:sp>
          <p:nvSpPr>
            <p:cNvPr id="22" name="Text Box 36"/>
            <p:cNvSpPr txBox="1">
              <a:spLocks noChangeArrowheads="1"/>
            </p:cNvSpPr>
            <p:nvPr/>
          </p:nvSpPr>
          <p:spPr bwMode="auto">
            <a:xfrm>
              <a:off x="1215133" y="5917632"/>
              <a:ext cx="790497" cy="247672"/>
            </a:xfrm>
            <a:prstGeom prst="rect">
              <a:avLst/>
            </a:prstGeom>
            <a:noFill/>
            <a:ln w="9525" algn="ctr">
              <a:no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000" i="1" dirty="0">
                  <a:solidFill>
                    <a:schemeClr val="tx1"/>
                  </a:solidFill>
                  <a:latin typeface="+mn-lt"/>
                  <a:cs typeface="Arial" pitchFamily="34" charset="0"/>
                </a:rPr>
                <a:t>BASSA</a:t>
              </a:r>
            </a:p>
          </p:txBody>
        </p:sp>
        <p:sp>
          <p:nvSpPr>
            <p:cNvPr id="23" name="Text Box 36"/>
            <p:cNvSpPr txBox="1">
              <a:spLocks noChangeArrowheads="1"/>
            </p:cNvSpPr>
            <p:nvPr/>
          </p:nvSpPr>
          <p:spPr bwMode="auto">
            <a:xfrm>
              <a:off x="6912107" y="5916044"/>
              <a:ext cx="790497" cy="249260"/>
            </a:xfrm>
            <a:prstGeom prst="rect">
              <a:avLst/>
            </a:prstGeom>
            <a:noFill/>
            <a:ln w="9525" algn="ctr">
              <a:no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000" i="1" dirty="0">
                  <a:solidFill>
                    <a:schemeClr val="tx1"/>
                  </a:solidFill>
                  <a:latin typeface="+mn-lt"/>
                  <a:cs typeface="Arial" pitchFamily="34" charset="0"/>
                </a:rPr>
                <a:t>ALTA</a:t>
              </a:r>
            </a:p>
          </p:txBody>
        </p:sp>
        <p:sp>
          <p:nvSpPr>
            <p:cNvPr id="83" name="Rectangle 22"/>
            <p:cNvSpPr>
              <a:spLocks noChangeArrowheads="1"/>
            </p:cNvSpPr>
            <p:nvPr/>
          </p:nvSpPr>
          <p:spPr bwMode="auto">
            <a:xfrm>
              <a:off x="3213598" y="3750498"/>
              <a:ext cx="1214317" cy="428664"/>
            </a:xfrm>
            <a:prstGeom prst="rect">
              <a:avLst/>
            </a:prstGeom>
            <a:noFill/>
            <a:ln w="12700" algn="ctr">
              <a:noFill/>
              <a:miter lim="800000"/>
              <a:headEnd/>
              <a:tailEnd/>
            </a:ln>
          </p:spPr>
          <p:txBody>
            <a:bodyPr lIns="90000" tIns="46800" rIns="90000" bIns="46800" anchor="ctr"/>
            <a:lstStyle/>
            <a:p>
              <a:pPr algn="r" defTabSz="449263">
                <a:buClr>
                  <a:srgbClr val="000000"/>
                </a:buClr>
                <a:buSzPct val="100000"/>
                <a:buFont typeface="Times" pitchFamily="18" charset="0"/>
                <a:buNone/>
                <a:defRPr/>
              </a:pPr>
              <a:r>
                <a:rPr lang="it-IT" sz="900" dirty="0">
                  <a:solidFill>
                    <a:schemeClr val="tx1"/>
                  </a:solidFill>
                  <a:latin typeface="+mn-lt"/>
                </a:rPr>
                <a:t>TEMPI ATTESA</a:t>
              </a:r>
              <a:br>
                <a:rPr lang="it-IT" sz="900" dirty="0">
                  <a:solidFill>
                    <a:schemeClr val="tx1"/>
                  </a:solidFill>
                  <a:latin typeface="+mn-lt"/>
                </a:rPr>
              </a:br>
              <a:r>
                <a:rPr lang="it-IT" sz="900" dirty="0">
                  <a:solidFill>
                    <a:schemeClr val="tx1"/>
                  </a:solidFill>
                  <a:latin typeface="+mn-lt"/>
                </a:rPr>
                <a:t>PER PARLARE CON OPERATORE</a:t>
              </a:r>
            </a:p>
          </p:txBody>
        </p:sp>
        <p:sp>
          <p:nvSpPr>
            <p:cNvPr id="84" name="Rectangle 22"/>
            <p:cNvSpPr>
              <a:spLocks noChangeArrowheads="1"/>
            </p:cNvSpPr>
            <p:nvPr/>
          </p:nvSpPr>
          <p:spPr bwMode="auto">
            <a:xfrm>
              <a:off x="2954861" y="2615332"/>
              <a:ext cx="1530199" cy="544562"/>
            </a:xfrm>
            <a:prstGeom prst="rect">
              <a:avLst/>
            </a:prstGeom>
            <a:noFill/>
            <a:ln w="12700" algn="ctr">
              <a:noFill/>
              <a:miter lim="800000"/>
              <a:headEnd/>
              <a:tailEnd/>
            </a:ln>
          </p:spPr>
          <p:txBody>
            <a:bodyPr lIns="90000" tIns="46800" rIns="90000" bIns="46800" anchor="ctr"/>
            <a:lstStyle/>
            <a:p>
              <a:pPr algn="r" defTabSz="449263">
                <a:buClr>
                  <a:srgbClr val="000000"/>
                </a:buClr>
                <a:buSzPct val="100000"/>
                <a:buFont typeface="Times" pitchFamily="18" charset="0"/>
                <a:buNone/>
                <a:defRPr/>
              </a:pPr>
              <a:r>
                <a:rPr lang="it-IT" sz="900" dirty="0">
                  <a:solidFill>
                    <a:schemeClr val="tx1"/>
                  </a:solidFill>
                  <a:latin typeface="+mn-lt"/>
                </a:rPr>
                <a:t>FACILITÀ </a:t>
              </a:r>
              <a:r>
                <a:rPr lang="it-IT" sz="900" dirty="0" err="1">
                  <a:solidFill>
                    <a:schemeClr val="tx1"/>
                  </a:solidFill>
                  <a:latin typeface="+mn-lt"/>
                </a:rPr>
                <a:t>DI</a:t>
              </a:r>
              <a:r>
                <a:rPr lang="it-IT" sz="900" dirty="0">
                  <a:solidFill>
                    <a:schemeClr val="tx1"/>
                  </a:solidFill>
                  <a:latin typeface="+mn-lt"/>
                </a:rPr>
                <a:t> SEGUIRE LE INDICAZIONI DATE DAL RISPONDITORE AUTOMATICO</a:t>
              </a:r>
            </a:p>
          </p:txBody>
        </p:sp>
        <p:sp>
          <p:nvSpPr>
            <p:cNvPr id="86" name="Rectangle 22"/>
            <p:cNvSpPr>
              <a:spLocks noChangeArrowheads="1"/>
            </p:cNvSpPr>
            <p:nvPr/>
          </p:nvSpPr>
          <p:spPr bwMode="auto">
            <a:xfrm>
              <a:off x="2051663" y="4745950"/>
              <a:ext cx="1152411" cy="428664"/>
            </a:xfrm>
            <a:prstGeom prst="rect">
              <a:avLst/>
            </a:prstGeom>
            <a:noFill/>
            <a:ln w="12700" algn="ctr">
              <a:noFill/>
              <a:miter lim="800000"/>
              <a:headEnd/>
              <a:tailEnd/>
            </a:ln>
          </p:spPr>
          <p:txBody>
            <a:bodyPr lIns="90000" tIns="46800" rIns="90000" bIns="46800" anchor="ctr"/>
            <a:lstStyle/>
            <a:p>
              <a:pPr algn="r" defTabSz="449263">
                <a:buClr>
                  <a:srgbClr val="000000"/>
                </a:buClr>
                <a:buSzPct val="100000"/>
                <a:buFont typeface="Times" pitchFamily="18" charset="0"/>
                <a:buNone/>
                <a:defRPr/>
              </a:pPr>
              <a:r>
                <a:rPr lang="it-IT" sz="900" cap="all" dirty="0">
                  <a:solidFill>
                    <a:schemeClr val="tx1"/>
                  </a:solidFill>
                  <a:latin typeface="+mn-lt"/>
                </a:rPr>
                <a:t>Facilità di ACCEDERE AL SERVIZIO PRIMA </a:t>
              </a:r>
              <a:r>
                <a:rPr lang="it-IT" sz="900" cap="all" dirty="0" err="1">
                  <a:solidFill>
                    <a:schemeClr val="tx1"/>
                  </a:solidFill>
                  <a:latin typeface="+mn-lt"/>
                </a:rPr>
                <a:t>DI</a:t>
              </a:r>
              <a:r>
                <a:rPr lang="it-IT" sz="900" cap="all" dirty="0">
                  <a:solidFill>
                    <a:schemeClr val="tx1"/>
                  </a:solidFill>
                  <a:latin typeface="+mn-lt"/>
                </a:rPr>
                <a:t> PARLARE CON  L’OPERATORE</a:t>
              </a:r>
              <a:endParaRPr lang="it-IT" sz="900" cap="all" dirty="0">
                <a:solidFill>
                  <a:schemeClr val="tx1"/>
                </a:solidFill>
                <a:latin typeface="+mn-lt"/>
              </a:endParaRPr>
            </a:p>
          </p:txBody>
        </p:sp>
        <p:sp>
          <p:nvSpPr>
            <p:cNvPr id="87" name="Rectangle 22"/>
            <p:cNvSpPr>
              <a:spLocks noChangeArrowheads="1"/>
            </p:cNvSpPr>
            <p:nvPr/>
          </p:nvSpPr>
          <p:spPr bwMode="auto">
            <a:xfrm>
              <a:off x="3178677" y="1900893"/>
              <a:ext cx="1142887" cy="428664"/>
            </a:xfrm>
            <a:prstGeom prst="rect">
              <a:avLst/>
            </a:prstGeom>
            <a:noFill/>
            <a:ln w="12700" algn="ctr">
              <a:noFill/>
              <a:miter lim="800000"/>
              <a:headEnd/>
              <a:tailEnd/>
            </a:ln>
          </p:spPr>
          <p:txBody>
            <a:bodyPr lIns="90000" tIns="46800" rIns="90000" bIns="46800" anchor="ctr"/>
            <a:lstStyle/>
            <a:p>
              <a:pPr defTabSz="449263">
                <a:buClr>
                  <a:srgbClr val="000000"/>
                </a:buClr>
                <a:buSzPct val="100000"/>
                <a:buFont typeface="Times" pitchFamily="18" charset="0"/>
                <a:buNone/>
                <a:defRPr/>
              </a:pPr>
              <a:r>
                <a:rPr lang="it-IT" sz="900" dirty="0">
                  <a:solidFill>
                    <a:schemeClr val="tx1"/>
                  </a:solidFill>
                  <a:latin typeface="+mn-lt"/>
                </a:rPr>
                <a:t>CORTESIA OPERATORE</a:t>
              </a:r>
            </a:p>
          </p:txBody>
        </p:sp>
        <p:sp>
          <p:nvSpPr>
            <p:cNvPr id="54" name="Rectangle 23"/>
            <p:cNvSpPr>
              <a:spLocks noChangeArrowheads="1"/>
            </p:cNvSpPr>
            <p:nvPr/>
          </p:nvSpPr>
          <p:spPr bwMode="auto">
            <a:xfrm>
              <a:off x="1383391" y="3199585"/>
              <a:ext cx="2285774" cy="146063"/>
            </a:xfrm>
            <a:prstGeom prst="rect">
              <a:avLst/>
            </a:prstGeom>
            <a:noFill/>
            <a:ln w="12700" algn="ctr">
              <a:noFill/>
              <a:miter lim="800000"/>
              <a:headEnd/>
              <a:tailEnd/>
            </a:ln>
          </p:spPr>
          <p:txBody>
            <a:bodyPr lIns="90000" tIns="46800" rIns="90000" bIns="46800" anchor="ctr"/>
            <a:lstStyle/>
            <a:p>
              <a:pPr defTabSz="449263">
                <a:buClr>
                  <a:srgbClr val="000000"/>
                </a:buClr>
                <a:buSzPct val="100000"/>
                <a:buFont typeface="Times" pitchFamily="18" charset="0"/>
                <a:buNone/>
                <a:defRPr/>
              </a:pPr>
              <a:r>
                <a:rPr lang="it-IT" sz="900" dirty="0">
                  <a:solidFill>
                    <a:schemeClr val="tx1"/>
                  </a:solidFill>
                  <a:latin typeface="+mn-lt"/>
                </a:rPr>
                <a:t>Soddisfazione complessiva:</a:t>
              </a:r>
              <a:r>
                <a:rPr lang="it-IT" sz="900" dirty="0">
                  <a:solidFill>
                    <a:schemeClr val="tx1"/>
                  </a:solidFill>
                  <a:latin typeface="+mn-lt"/>
                </a:rPr>
                <a:t> 94,67</a:t>
              </a:r>
              <a:r>
                <a:rPr lang="it-IT" sz="900" b="1" dirty="0">
                  <a:solidFill>
                    <a:schemeClr val="tx1"/>
                  </a:solidFill>
                  <a:latin typeface="+mn-lt"/>
                </a:rPr>
                <a:t>%</a:t>
              </a:r>
              <a:endParaRPr lang="it-IT" sz="900" b="1" dirty="0">
                <a:solidFill>
                  <a:schemeClr val="tx1"/>
                </a:solidFill>
                <a:latin typeface="+mn-lt"/>
              </a:endParaRPr>
            </a:p>
          </p:txBody>
        </p:sp>
      </p:grpSp>
      <p:sp>
        <p:nvSpPr>
          <p:cNvPr id="29" name="Rectangle 22"/>
          <p:cNvSpPr>
            <a:spLocks noChangeArrowheads="1"/>
          </p:cNvSpPr>
          <p:nvPr/>
        </p:nvSpPr>
        <p:spPr bwMode="auto">
          <a:xfrm>
            <a:off x="6011863" y="2636838"/>
            <a:ext cx="2089150" cy="428625"/>
          </a:xfrm>
          <a:prstGeom prst="rect">
            <a:avLst/>
          </a:prstGeom>
          <a:noFill/>
          <a:ln w="12700" algn="ctr">
            <a:noFill/>
            <a:miter lim="800000"/>
            <a:headEnd/>
            <a:tailEnd/>
          </a:ln>
        </p:spPr>
        <p:txBody>
          <a:bodyPr lIns="90000" tIns="46800" rIns="90000" bIns="46800" anchor="ctr"/>
          <a:lstStyle/>
          <a:p>
            <a:pPr algn="r" defTabSz="449263">
              <a:buClr>
                <a:srgbClr val="000000"/>
              </a:buClr>
              <a:buSzPct val="100000"/>
              <a:buFont typeface="Times" pitchFamily="18" charset="0"/>
              <a:buNone/>
              <a:defRPr/>
            </a:pPr>
            <a:r>
              <a:rPr lang="it-IT" sz="900" dirty="0">
                <a:solidFill>
                  <a:schemeClr val="tx1"/>
                </a:solidFill>
                <a:latin typeface="+mn-lt"/>
              </a:rPr>
              <a:t>CHIAREZZA E LE CORRETTEZZA DELLE INFORMAZIONI FORNITE DALL’ADDETTO CHE LE HA RISPOSTO AL TELEFONO </a:t>
            </a:r>
            <a:endParaRPr lang="it-IT" sz="900" dirty="0">
              <a:solidFill>
                <a:schemeClr val="tx1"/>
              </a:solidFill>
              <a:latin typeface="+mn-lt"/>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9137" name="Object 71"/>
          <p:cNvGraphicFramePr>
            <a:graphicFrameLocks noChangeAspect="1"/>
          </p:cNvGraphicFramePr>
          <p:nvPr/>
        </p:nvGraphicFramePr>
        <p:xfrm>
          <a:off x="612775" y="1130300"/>
          <a:ext cx="6457950" cy="4797425"/>
        </p:xfrm>
        <a:graphic>
          <a:graphicData uri="http://schemas.openxmlformats.org/presentationml/2006/ole">
            <p:oleObj spid="_x0000_s219137" r:id="rId3" imgW="6456224" imgH="4797968" progId="Excel.Chart.8">
              <p:embed/>
            </p:oleObj>
          </a:graphicData>
        </a:graphic>
      </p:graphicFrame>
      <p:sp>
        <p:nvSpPr>
          <p:cNvPr id="219138" name="Rectangle 3"/>
          <p:cNvSpPr>
            <a:spLocks noChangeArrowheads="1"/>
          </p:cNvSpPr>
          <p:nvPr/>
        </p:nvSpPr>
        <p:spPr bwMode="auto">
          <a:xfrm>
            <a:off x="6845300" y="1700213"/>
            <a:ext cx="1758950" cy="431800"/>
          </a:xfrm>
          <a:prstGeom prst="rect">
            <a:avLst/>
          </a:prstGeom>
          <a:noFill/>
          <a:ln w="12700" algn="ctr">
            <a:solidFill>
              <a:srgbClr val="339966"/>
            </a:solidFill>
            <a:miter lim="800000"/>
            <a:headEnd/>
            <a:tailEnd/>
          </a:ln>
        </p:spPr>
        <p:txBody>
          <a:bodyPr lIns="90000" tIns="46800" rIns="90000" bIns="46800" anchor="ctr"/>
          <a:lstStyle/>
          <a:p>
            <a:pPr algn="ctr" defTabSz="449263">
              <a:buClr>
                <a:srgbClr val="000000"/>
              </a:buClr>
              <a:buSzPct val="100000"/>
              <a:buFont typeface="Times" pitchFamily="18" charset="0"/>
              <a:buNone/>
            </a:pPr>
            <a:r>
              <a:rPr lang="it-IT" sz="1200" b="1">
                <a:solidFill>
                  <a:schemeClr val="tx1"/>
                </a:solidFill>
                <a:latin typeface="Arial" charset="0"/>
              </a:rPr>
              <a:t>SUPERA LE ASPETTATIVE</a:t>
            </a:r>
          </a:p>
        </p:txBody>
      </p:sp>
      <p:sp>
        <p:nvSpPr>
          <p:cNvPr id="219139" name="Rectangle 4"/>
          <p:cNvSpPr>
            <a:spLocks noChangeArrowheads="1"/>
          </p:cNvSpPr>
          <p:nvPr/>
        </p:nvSpPr>
        <p:spPr bwMode="auto">
          <a:xfrm>
            <a:off x="6858000" y="3354388"/>
            <a:ext cx="1728788" cy="431800"/>
          </a:xfrm>
          <a:prstGeom prst="rect">
            <a:avLst/>
          </a:prstGeom>
          <a:noFill/>
          <a:ln w="12700" algn="ctr">
            <a:solidFill>
              <a:srgbClr val="808080"/>
            </a:solidFill>
            <a:miter lim="800000"/>
            <a:headEnd/>
            <a:tailEnd/>
          </a:ln>
        </p:spPr>
        <p:txBody>
          <a:bodyPr lIns="90000" tIns="46800" rIns="90000" bIns="46800" anchor="ctr"/>
          <a:lstStyle/>
          <a:p>
            <a:pPr algn="ctr" defTabSz="449263">
              <a:buClr>
                <a:srgbClr val="000000"/>
              </a:buClr>
              <a:buSzPct val="100000"/>
              <a:buFont typeface="Times" pitchFamily="18" charset="0"/>
              <a:buNone/>
            </a:pPr>
            <a:r>
              <a:rPr lang="it-IT" sz="1200" b="1">
                <a:solidFill>
                  <a:schemeClr val="tx1"/>
                </a:solidFill>
                <a:latin typeface="Arial" charset="0"/>
              </a:rPr>
              <a:t>IN LINEA CON LE ASPETTATIVE</a:t>
            </a:r>
          </a:p>
        </p:txBody>
      </p:sp>
      <p:sp>
        <p:nvSpPr>
          <p:cNvPr id="219140" name="Rectangle 5"/>
          <p:cNvSpPr>
            <a:spLocks noChangeArrowheads="1"/>
          </p:cNvSpPr>
          <p:nvPr/>
        </p:nvSpPr>
        <p:spPr bwMode="auto">
          <a:xfrm>
            <a:off x="6858000" y="4976813"/>
            <a:ext cx="1728788" cy="431800"/>
          </a:xfrm>
          <a:prstGeom prst="rect">
            <a:avLst/>
          </a:prstGeom>
          <a:noFill/>
          <a:ln w="12700" algn="ctr">
            <a:solidFill>
              <a:srgbClr val="CC0000"/>
            </a:solidFill>
            <a:miter lim="800000"/>
            <a:headEnd/>
            <a:tailEnd/>
          </a:ln>
        </p:spPr>
        <p:txBody>
          <a:bodyPr lIns="90000" tIns="46800" rIns="90000" bIns="46800" anchor="ctr"/>
          <a:lstStyle/>
          <a:p>
            <a:pPr algn="ctr" defTabSz="449263">
              <a:buClr>
                <a:srgbClr val="000000"/>
              </a:buClr>
              <a:buSzPct val="100000"/>
              <a:buFont typeface="Times" pitchFamily="18" charset="0"/>
              <a:buNone/>
            </a:pPr>
            <a:r>
              <a:rPr lang="it-IT" sz="1200" b="1">
                <a:solidFill>
                  <a:schemeClr val="tx1"/>
                </a:solidFill>
                <a:latin typeface="Arial" charset="0"/>
              </a:rPr>
              <a:t>DELUDE LE ASPETTATIVE</a:t>
            </a:r>
          </a:p>
        </p:txBody>
      </p:sp>
      <p:sp>
        <p:nvSpPr>
          <p:cNvPr id="219141" name="Rectangle 2"/>
          <p:cNvSpPr>
            <a:spLocks noChangeArrowheads="1"/>
          </p:cNvSpPr>
          <p:nvPr/>
        </p:nvSpPr>
        <p:spPr bwMode="auto">
          <a:xfrm>
            <a:off x="760413" y="130175"/>
            <a:ext cx="8313737"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LE ASPETTATIVE SUL SERVIZIO DI SEGNALAZIONE GUASTI</a:t>
            </a:r>
            <a:br>
              <a:rPr lang="it-IT" sz="2100">
                <a:solidFill>
                  <a:srgbClr val="3366CC"/>
                </a:solidFill>
                <a:cs typeface="Arial" charset="0"/>
              </a:rPr>
            </a:br>
            <a:r>
              <a:rPr lang="it-IT" sz="2100" i="1">
                <a:solidFill>
                  <a:srgbClr val="3366CC"/>
                </a:solidFill>
                <a:cs typeface="Arial" charset="0"/>
              </a:rPr>
              <a:t>2° SEMESTRE 2014</a:t>
            </a:r>
          </a:p>
          <a:p>
            <a:pPr>
              <a:spcBef>
                <a:spcPct val="20000"/>
              </a:spcBef>
            </a:pPr>
            <a:endParaRPr lang="it-IT" sz="2100" i="1">
              <a:solidFill>
                <a:srgbClr val="3366CC"/>
              </a:solidFill>
              <a:cs typeface="Arial" charset="0"/>
            </a:endParaRPr>
          </a:p>
        </p:txBody>
      </p:sp>
      <p:sp>
        <p:nvSpPr>
          <p:cNvPr id="601097" name="Text Box 9"/>
          <p:cNvSpPr txBox="1">
            <a:spLocks noChangeArrowheads="1"/>
          </p:cNvSpPr>
          <p:nvPr/>
        </p:nvSpPr>
        <p:spPr bwMode="auto">
          <a:xfrm rot="-5400000">
            <a:off x="-2630488" y="2727326"/>
            <a:ext cx="5946775" cy="64135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SEGNALAZIONE GUASTI</a:t>
            </a:r>
            <a:br>
              <a:rPr lang="it-IT" sz="1800" dirty="0">
                <a:solidFill>
                  <a:schemeClr val="bg1"/>
                </a:solidFill>
              </a:rPr>
            </a:br>
            <a:r>
              <a:rPr lang="it-IT" sz="1800" i="1" dirty="0">
                <a:solidFill>
                  <a:schemeClr val="bg1"/>
                </a:solidFill>
              </a:rPr>
              <a:t>Aspettative</a:t>
            </a:r>
            <a:endParaRPr lang="it-IT" sz="1800" i="1" dirty="0">
              <a:solidFill>
                <a:schemeClr val="bg1"/>
              </a:solidFill>
              <a:effectLst>
                <a:outerShdw blurRad="38100" dist="38100" dir="2700000" algn="tl">
                  <a:srgbClr val="C0C0C0"/>
                </a:outerShdw>
              </a:effectLst>
            </a:endParaRPr>
          </a:p>
        </p:txBody>
      </p:sp>
      <p:sp>
        <p:nvSpPr>
          <p:cNvPr id="462856" name="Text Box 3"/>
          <p:cNvSpPr txBox="1">
            <a:spLocks noChangeArrowheads="1"/>
          </p:cNvSpPr>
          <p:nvPr/>
        </p:nvSpPr>
        <p:spPr bwMode="auto">
          <a:xfrm>
            <a:off x="847725" y="812800"/>
            <a:ext cx="8137525" cy="436563"/>
          </a:xfrm>
          <a:prstGeom prst="rect">
            <a:avLst/>
          </a:prstGeom>
          <a:noFill/>
          <a:ln w="9525">
            <a:noFill/>
            <a:miter lim="800000"/>
            <a:headEnd/>
            <a:tailEnd/>
          </a:ln>
        </p:spPr>
        <p:txBody>
          <a:bodyPr lIns="169695" tIns="124443" rIns="169695" bIns="124443" anchor="ctr">
            <a:spAutoFit/>
          </a:bodyPr>
          <a:lstStyle/>
          <a:p>
            <a:pPr marL="266700" indent="-266700" defTabSz="957263">
              <a:buClr>
                <a:srgbClr val="000000"/>
              </a:buClr>
              <a:buSzPct val="100000"/>
              <a:buFont typeface="Times" pitchFamily="18" charset="0"/>
              <a:buBlip>
                <a:blip r:embed="rId4"/>
              </a:buBlip>
              <a:defRPr/>
            </a:pPr>
            <a:r>
              <a:rPr lang="it-IT" sz="1200" dirty="0">
                <a:solidFill>
                  <a:schemeClr val="tx1"/>
                </a:solidFill>
                <a:latin typeface="+mn-lt"/>
                <a:cs typeface="Arial" pitchFamily="34" charset="0"/>
              </a:rPr>
              <a:t>Sempre considerando gli aspetti di relazione telefonica per la segnalazione guasti, ritiene che il </a:t>
            </a:r>
            <a:r>
              <a:rPr lang="it-IT" sz="1200" dirty="0" err="1">
                <a:solidFill>
                  <a:schemeClr val="tx1"/>
                </a:solidFill>
                <a:latin typeface="+mn-lt"/>
                <a:cs typeface="Arial" pitchFamily="34" charset="0"/>
              </a:rPr>
              <a:t>servizio…</a:t>
            </a:r>
            <a:endParaRPr lang="it-IT" sz="1200" dirty="0">
              <a:solidFill>
                <a:schemeClr val="tx1"/>
              </a:solidFill>
              <a:latin typeface="+mn-lt"/>
              <a:cs typeface="Arial" pitchFamily="34" charset="0"/>
            </a:endParaRPr>
          </a:p>
        </p:txBody>
      </p:sp>
      <p:sp>
        <p:nvSpPr>
          <p:cNvPr id="11" name="Segnaposto numero diapositiva 10"/>
          <p:cNvSpPr>
            <a:spLocks noGrp="1"/>
          </p:cNvSpPr>
          <p:nvPr>
            <p:ph type="sldNum" sz="quarter" idx="10"/>
          </p:nvPr>
        </p:nvSpPr>
        <p:spPr/>
        <p:txBody>
          <a:bodyPr/>
          <a:lstStyle/>
          <a:p>
            <a:pPr>
              <a:defRPr/>
            </a:pPr>
            <a:fld id="{39D14CD7-F1C4-4BE9-B7C1-D182B4579425}" type="slidenum">
              <a:rPr lang="it-IT" smtClean="0"/>
              <a:pPr>
                <a:defRPr/>
              </a:pPr>
              <a:t>44</a:t>
            </a:fld>
            <a:endParaRPr lang="it-IT"/>
          </a:p>
        </p:txBody>
      </p:sp>
      <p:sp>
        <p:nvSpPr>
          <p:cNvPr id="219145" name="Text Box 10"/>
          <p:cNvSpPr txBox="1">
            <a:spLocks noChangeArrowheads="1"/>
          </p:cNvSpPr>
          <p:nvPr/>
        </p:nvSpPr>
        <p:spPr bwMode="auto">
          <a:xfrm>
            <a:off x="3343275" y="6119813"/>
            <a:ext cx="4086225" cy="509587"/>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pPr>
            <a:r>
              <a:rPr lang="it-IT" sz="900">
                <a:solidFill>
                  <a:schemeClr val="tx1"/>
                </a:solidFill>
                <a:latin typeface="Arial" charset="0"/>
              </a:rPr>
              <a:t>UNIVERSO: 229.490 UTENZE</a:t>
            </a:r>
          </a:p>
          <a:p>
            <a:pPr algn="ctr" defTabSz="449263">
              <a:buClr>
                <a:srgbClr val="000000"/>
              </a:buClr>
              <a:buSzPct val="100000"/>
              <a:buFont typeface="Times" pitchFamily="18" charset="0"/>
              <a:buNone/>
            </a:pPr>
            <a:r>
              <a:rPr lang="it-IT" sz="900">
                <a:solidFill>
                  <a:schemeClr val="tx1"/>
                </a:solidFill>
                <a:latin typeface="Arial" charset="0"/>
              </a:rPr>
              <a:t>BASE: HANNO CONTATTATO IL NUMERO PER LA SEGNALAZIONE DEI GUASTI (150 CASI AD HOC)</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1" name="Rectangle 2"/>
          <p:cNvSpPr>
            <a:spLocks noGrp="1" noChangeArrowheads="1"/>
          </p:cNvSpPr>
          <p:nvPr>
            <p:ph type="title" idx="4294967295"/>
          </p:nvPr>
        </p:nvSpPr>
        <p:spPr/>
        <p:txBody>
          <a:bodyPr/>
          <a:lstStyle/>
          <a:p>
            <a:pPr eaLnBrk="1" hangingPunct="1"/>
            <a:r>
              <a:rPr lang="it-IT" smtClean="0"/>
              <a:t>IL SERVIZIO DI FATTURAZIONE</a:t>
            </a:r>
          </a:p>
        </p:txBody>
      </p:sp>
      <p:sp>
        <p:nvSpPr>
          <p:cNvPr id="220162" name="Rectangle 7"/>
          <p:cNvSpPr>
            <a:spLocks noChangeArrowheads="1"/>
          </p:cNvSpPr>
          <p:nvPr/>
        </p:nvSpPr>
        <p:spPr bwMode="auto">
          <a:xfrm>
            <a:off x="1547813" y="2492375"/>
            <a:ext cx="6696075" cy="1873250"/>
          </a:xfrm>
          <a:prstGeom prst="rect">
            <a:avLst/>
          </a:prstGeom>
          <a:noFill/>
          <a:ln w="31750" algn="ctr">
            <a:solidFill>
              <a:srgbClr val="FF0000"/>
            </a:solidFill>
            <a:miter lim="800000"/>
            <a:headEnd/>
            <a:tailEnd/>
          </a:ln>
        </p:spPr>
        <p:txBody>
          <a:bodyPr lIns="90000" tIns="82800" rIns="90000" bIns="46800"/>
          <a:lstStyle/>
          <a:p>
            <a:pPr marL="355600" indent="-266700" algn="ctr" defTabSz="266700" eaLnBrk="0" fontAlgn="b" hangingPunct="0"/>
            <a:r>
              <a:rPr lang="it-IT" sz="1600" b="1">
                <a:solidFill>
                  <a:srgbClr val="FF0000"/>
                </a:solidFill>
                <a:latin typeface="Arial" charset="0"/>
              </a:rPr>
              <a:t>FATTURAZIONE</a:t>
            </a:r>
          </a:p>
          <a:p>
            <a:pPr marL="355600" indent="-266700" algn="ctr" defTabSz="266700" eaLnBrk="0" fontAlgn="b" hangingPunct="0"/>
            <a:endParaRPr lang="it-IT" sz="1200" b="1">
              <a:solidFill>
                <a:srgbClr val="660066"/>
              </a:solidFill>
              <a:latin typeface="Arial" charset="0"/>
            </a:endParaRPr>
          </a:p>
          <a:p>
            <a:pPr marL="355600" indent="-266700" algn="ctr" defTabSz="266700" eaLnBrk="0" fontAlgn="b" hangingPunct="0"/>
            <a:endParaRPr lang="it-IT" sz="1200" b="1">
              <a:solidFill>
                <a:srgbClr val="CC3300"/>
              </a:solidFill>
              <a:latin typeface="Arial" charset="0"/>
            </a:endParaRPr>
          </a:p>
          <a:p>
            <a:pPr marL="355600" indent="-266700" defTabSz="266700">
              <a:lnSpc>
                <a:spcPct val="140000"/>
              </a:lnSpc>
              <a:buClr>
                <a:schemeClr val="tx1"/>
              </a:buClr>
              <a:buSzPct val="100000"/>
              <a:buFont typeface="Wingdings" pitchFamily="2" charset="2"/>
              <a:buChar char="§"/>
            </a:pPr>
            <a:r>
              <a:rPr lang="it-IT">
                <a:solidFill>
                  <a:schemeClr val="tx1"/>
                </a:solidFill>
                <a:latin typeface="Arial" charset="0"/>
                <a:cs typeface="Arial" charset="0"/>
              </a:rPr>
              <a:t>La regolarità nelle lettura dei contatori da parte del personale incaricato</a:t>
            </a:r>
          </a:p>
          <a:p>
            <a:pPr marL="355600" indent="-266700" defTabSz="266700">
              <a:lnSpc>
                <a:spcPct val="140000"/>
              </a:lnSpc>
              <a:buClr>
                <a:schemeClr val="tx1"/>
              </a:buClr>
              <a:buSzPct val="100000"/>
              <a:buFont typeface="Wingdings" pitchFamily="2" charset="2"/>
              <a:buChar char="§"/>
            </a:pPr>
            <a:r>
              <a:rPr lang="it-IT">
                <a:solidFill>
                  <a:schemeClr val="tx1"/>
                </a:solidFill>
                <a:latin typeface="Arial" charset="0"/>
                <a:cs typeface="Arial" charset="0"/>
              </a:rPr>
              <a:t>La chiarezza e la facilità di lettura delle bollette</a:t>
            </a:r>
          </a:p>
          <a:p>
            <a:pPr marL="355600" indent="-266700" defTabSz="266700">
              <a:lnSpc>
                <a:spcPct val="140000"/>
              </a:lnSpc>
              <a:buClr>
                <a:schemeClr val="tx1"/>
              </a:buClr>
              <a:buSzPct val="100000"/>
              <a:buFont typeface="Wingdings" pitchFamily="2" charset="2"/>
              <a:buChar char="§"/>
            </a:pPr>
            <a:r>
              <a:rPr lang="it-IT">
                <a:solidFill>
                  <a:schemeClr val="tx1"/>
                </a:solidFill>
                <a:latin typeface="Arial" charset="0"/>
                <a:cs typeface="Arial" charset="0"/>
              </a:rPr>
              <a:t>I consumi fatturati in bolletta rispecchiano quelli reali  </a:t>
            </a:r>
          </a:p>
        </p:txBody>
      </p:sp>
      <p:sp>
        <p:nvSpPr>
          <p:cNvPr id="220163" name="Rectangle 4"/>
          <p:cNvSpPr>
            <a:spLocks noChangeArrowheads="1"/>
          </p:cNvSpPr>
          <p:nvPr/>
        </p:nvSpPr>
        <p:spPr bwMode="auto">
          <a:xfrm>
            <a:off x="4130675" y="1778000"/>
            <a:ext cx="1512888" cy="304800"/>
          </a:xfrm>
          <a:prstGeom prst="rect">
            <a:avLst/>
          </a:prstGeom>
          <a:noFill/>
          <a:ln w="12700" algn="ctr">
            <a:noFill/>
            <a:miter lim="800000"/>
            <a:headEnd/>
            <a:tailEnd/>
          </a:ln>
        </p:spPr>
        <p:txBody>
          <a:bodyPr wrap="none" lIns="90000" tIns="46800" rIns="90000" bIns="46800">
            <a:spAutoFit/>
          </a:bodyPr>
          <a:lstStyle/>
          <a:p>
            <a:pPr algn="ctr" defTabSz="449263">
              <a:buClr>
                <a:srgbClr val="000000"/>
              </a:buClr>
              <a:buSzPct val="100000"/>
              <a:buFont typeface="Times" pitchFamily="18" charset="0"/>
              <a:buNone/>
            </a:pPr>
            <a:r>
              <a:rPr lang="it-IT" b="1">
                <a:solidFill>
                  <a:schemeClr val="tx1"/>
                </a:solidFill>
                <a:latin typeface="Arial" charset="0"/>
              </a:rPr>
              <a:t>ITEM INDAGATI</a:t>
            </a:r>
          </a:p>
        </p:txBody>
      </p:sp>
      <p:sp>
        <p:nvSpPr>
          <p:cNvPr id="601097" name="Text Box 9"/>
          <p:cNvSpPr txBox="1">
            <a:spLocks noChangeArrowheads="1"/>
          </p:cNvSpPr>
          <p:nvPr/>
        </p:nvSpPr>
        <p:spPr bwMode="auto">
          <a:xfrm rot="-5400000">
            <a:off x="-2630488" y="2727326"/>
            <a:ext cx="5946775" cy="64135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FATTURAZIONE</a:t>
            </a:r>
            <a:br>
              <a:rPr lang="it-IT" sz="1800" dirty="0">
                <a:solidFill>
                  <a:schemeClr val="bg1"/>
                </a:solidFill>
              </a:rPr>
            </a:br>
            <a:r>
              <a:rPr lang="it-IT" sz="1800" i="1" dirty="0">
                <a:solidFill>
                  <a:schemeClr val="bg1"/>
                </a:solidFill>
              </a:rPr>
              <a:t>Item indagati</a:t>
            </a:r>
            <a:endParaRPr lang="it-IT" sz="1800" i="1" dirty="0">
              <a:solidFill>
                <a:schemeClr val="bg1"/>
              </a:solidFill>
              <a:effectLst>
                <a:outerShdw blurRad="38100" dist="38100" dir="2700000" algn="tl">
                  <a:srgbClr val="C0C0C0"/>
                </a:outerShdw>
              </a:effectLst>
            </a:endParaRPr>
          </a:p>
        </p:txBody>
      </p:sp>
      <p:sp>
        <p:nvSpPr>
          <p:cNvPr id="6" name="Segnaposto numero diapositiva 5"/>
          <p:cNvSpPr>
            <a:spLocks noGrp="1"/>
          </p:cNvSpPr>
          <p:nvPr>
            <p:ph type="sldNum" sz="quarter" idx="10"/>
          </p:nvPr>
        </p:nvSpPr>
        <p:spPr/>
        <p:txBody>
          <a:bodyPr/>
          <a:lstStyle/>
          <a:p>
            <a:pPr>
              <a:defRPr/>
            </a:pPr>
            <a:fld id="{614F4317-8919-4449-AC26-F874764576D2}" type="slidenum">
              <a:rPr lang="it-IT" smtClean="0"/>
              <a:pPr>
                <a:defRPr/>
              </a:pPr>
              <a:t>45</a:t>
            </a:fld>
            <a:endParaRPr lang="it-IT"/>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097"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FATTURAZIONE</a:t>
            </a:r>
            <a:br>
              <a:rPr lang="it-IT" sz="1800" dirty="0">
                <a:solidFill>
                  <a:schemeClr val="bg1"/>
                </a:solidFill>
              </a:rPr>
            </a:br>
            <a:r>
              <a:rPr lang="it-IT" sz="1800" i="1" dirty="0">
                <a:solidFill>
                  <a:schemeClr val="bg1"/>
                </a:solidFill>
              </a:rPr>
              <a:t>Soddisfazione sub-overall</a:t>
            </a:r>
            <a:endParaRPr lang="it-IT" sz="1800" i="1" dirty="0">
              <a:solidFill>
                <a:schemeClr val="bg1"/>
              </a:solidFill>
              <a:effectLst>
                <a:outerShdw blurRad="38100" dist="38100" dir="2700000" algn="tl">
                  <a:srgbClr val="C0C0C0"/>
                </a:outerShdw>
              </a:effectLst>
            </a:endParaRPr>
          </a:p>
        </p:txBody>
      </p:sp>
      <p:sp>
        <p:nvSpPr>
          <p:cNvPr id="221186"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IL GIUDIZIO SUL SERVIZIO DI FATTURAZIONE</a:t>
            </a:r>
            <a:br>
              <a:rPr lang="it-IT" sz="2100">
                <a:solidFill>
                  <a:srgbClr val="3366CC"/>
                </a:solidFill>
                <a:cs typeface="Arial" charset="0"/>
              </a:rPr>
            </a:br>
            <a:r>
              <a:rPr lang="it-IT" sz="2100" i="1">
                <a:solidFill>
                  <a:srgbClr val="3366CC"/>
                </a:solidFill>
                <a:cs typeface="Arial" charset="0"/>
              </a:rPr>
              <a:t>TREND</a:t>
            </a:r>
          </a:p>
        </p:txBody>
      </p:sp>
      <p:graphicFrame>
        <p:nvGraphicFramePr>
          <p:cNvPr id="221187" name="Object 71"/>
          <p:cNvGraphicFramePr>
            <a:graphicFrameLocks noChangeAspect="1"/>
          </p:cNvGraphicFramePr>
          <p:nvPr/>
        </p:nvGraphicFramePr>
        <p:xfrm>
          <a:off x="633413" y="1649413"/>
          <a:ext cx="8453437" cy="4389437"/>
        </p:xfrm>
        <a:graphic>
          <a:graphicData uri="http://schemas.openxmlformats.org/presentationml/2006/ole">
            <p:oleObj spid="_x0000_s221187" r:id="rId3" imgW="8455885" imgH="4389500" progId="Excel.Chart.8">
              <p:embed/>
            </p:oleObj>
          </a:graphicData>
        </a:graphic>
      </p:graphicFrame>
      <p:sp>
        <p:nvSpPr>
          <p:cNvPr id="468997" name="Text Box 3"/>
          <p:cNvSpPr txBox="1">
            <a:spLocks noChangeArrowheads="1"/>
          </p:cNvSpPr>
          <p:nvPr/>
        </p:nvSpPr>
        <p:spPr bwMode="auto">
          <a:xfrm>
            <a:off x="755650" y="1000125"/>
            <a:ext cx="8137525" cy="620713"/>
          </a:xfrm>
          <a:prstGeom prst="rect">
            <a:avLst/>
          </a:prstGeom>
          <a:noFill/>
          <a:ln w="9525">
            <a:noFill/>
            <a:miter lim="800000"/>
            <a:headEnd/>
            <a:tailEnd/>
          </a:ln>
        </p:spPr>
        <p:txBody>
          <a:bodyPr lIns="169695" tIns="124443" rIns="169695" bIns="124443" anchor="ctr">
            <a:spAutoFit/>
          </a:bodyPr>
          <a:lstStyle/>
          <a:p>
            <a:pPr marL="266700" indent="-266700" algn="just" defTabSz="957263">
              <a:buClr>
                <a:srgbClr val="000000"/>
              </a:buClr>
              <a:buSzPct val="100000"/>
              <a:buFontTx/>
              <a:buBlip>
                <a:blip r:embed="rId4"/>
              </a:buBlip>
              <a:defRPr/>
            </a:pPr>
            <a:r>
              <a:rPr lang="it-IT" sz="1200" dirty="0">
                <a:solidFill>
                  <a:schemeClr val="tx1"/>
                </a:solidFill>
                <a:latin typeface="+mn-lt"/>
                <a:cs typeface="Arial" pitchFamily="34" charset="0"/>
              </a:rPr>
              <a:t>Considerando complessivamente gli aspetti relativi alla fatturazione, negli ultimi 6 mesi, che voto dà ad Acquedotto del Fiora spa su una scala da 1 a 10, dove 1 è il minimo della qualità e 10 il massimo?</a:t>
            </a:r>
          </a:p>
        </p:txBody>
      </p:sp>
      <p:sp>
        <p:nvSpPr>
          <p:cNvPr id="221189" name="Rectangle 6"/>
          <p:cNvSpPr>
            <a:spLocks noChangeArrowheads="1"/>
          </p:cNvSpPr>
          <p:nvPr/>
        </p:nvSpPr>
        <p:spPr bwMode="auto">
          <a:xfrm>
            <a:off x="4122738" y="1811338"/>
            <a:ext cx="1655762" cy="249237"/>
          </a:xfrm>
          <a:prstGeom prst="rect">
            <a:avLst/>
          </a:prstGeom>
          <a:noFill/>
          <a:ln w="12700" algn="ctr">
            <a:solidFill>
              <a:srgbClr val="660066"/>
            </a:solidFill>
            <a:miter lim="800000"/>
            <a:headEnd/>
            <a:tailEnd/>
          </a:ln>
        </p:spPr>
        <p:txBody>
          <a:bodyPr wrap="none" lIns="90000" tIns="46800" rIns="90000" bIns="46800" anchor="ctr"/>
          <a:lstStyle/>
          <a:p>
            <a:pPr algn="ctr" defTabSz="449263">
              <a:buClr>
                <a:srgbClr val="000000"/>
              </a:buClr>
              <a:buSzPct val="100000"/>
              <a:buFont typeface="Times" pitchFamily="18" charset="0"/>
              <a:buNone/>
            </a:pPr>
            <a:r>
              <a:rPr lang="it-IT" sz="1200" b="1">
                <a:solidFill>
                  <a:srgbClr val="660066"/>
                </a:solidFill>
                <a:latin typeface="Arial" charset="0"/>
                <a:cs typeface="Arial" charset="0"/>
              </a:rPr>
              <a:t>VALORI MEDI</a:t>
            </a:r>
          </a:p>
        </p:txBody>
      </p:sp>
      <p:sp>
        <p:nvSpPr>
          <p:cNvPr id="9" name="Segnaposto numero diapositiva 8"/>
          <p:cNvSpPr>
            <a:spLocks noGrp="1"/>
          </p:cNvSpPr>
          <p:nvPr>
            <p:ph type="sldNum" sz="quarter" idx="10"/>
          </p:nvPr>
        </p:nvSpPr>
        <p:spPr/>
        <p:txBody>
          <a:bodyPr/>
          <a:lstStyle/>
          <a:p>
            <a:pPr>
              <a:defRPr/>
            </a:pPr>
            <a:fld id="{70C9A818-51B2-40B9-8CD4-7AC178A8B051}" type="slidenum">
              <a:rPr lang="it-IT" smtClean="0"/>
              <a:pPr>
                <a:defRPr/>
              </a:pPr>
              <a:t>46</a:t>
            </a:fld>
            <a:endParaRPr lang="it-IT"/>
          </a:p>
        </p:txBody>
      </p:sp>
      <p:sp>
        <p:nvSpPr>
          <p:cNvPr id="221191" name="Text Box 10"/>
          <p:cNvSpPr txBox="1">
            <a:spLocks noChangeArrowheads="1"/>
          </p:cNvSpPr>
          <p:nvPr/>
        </p:nvSpPr>
        <p:spPr bwMode="auto">
          <a:xfrm>
            <a:off x="3635375" y="6237288"/>
            <a:ext cx="3168650" cy="371475"/>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pPr>
            <a:r>
              <a:rPr lang="it-IT" sz="900">
                <a:solidFill>
                  <a:schemeClr val="tx1"/>
                </a:solidFill>
                <a:latin typeface="Arial" charset="0"/>
              </a:rPr>
              <a:t>UNIVERSO: 229.490 UTENZE</a:t>
            </a:r>
          </a:p>
          <a:p>
            <a:pPr algn="ctr" defTabSz="449263">
              <a:buClr>
                <a:srgbClr val="000000"/>
              </a:buClr>
              <a:buSzPct val="100000"/>
              <a:buFont typeface="Times" pitchFamily="18" charset="0"/>
              <a:buNone/>
            </a:pPr>
            <a:r>
              <a:rPr lang="it-IT" sz="900">
                <a:solidFill>
                  <a:schemeClr val="tx1"/>
                </a:solidFill>
                <a:latin typeface="Arial" charset="0"/>
              </a:rPr>
              <a:t>BASE: TOTALE CAMPIONE</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097" name="Text Box 9"/>
          <p:cNvSpPr txBox="1">
            <a:spLocks noChangeArrowheads="1"/>
          </p:cNvSpPr>
          <p:nvPr/>
        </p:nvSpPr>
        <p:spPr bwMode="auto">
          <a:xfrm rot="-5400000">
            <a:off x="-2630488" y="2727326"/>
            <a:ext cx="5946775" cy="64135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FATTURAZIONE</a:t>
            </a:r>
            <a:br>
              <a:rPr lang="it-IT" sz="1800" dirty="0">
                <a:solidFill>
                  <a:schemeClr val="bg1"/>
                </a:solidFill>
              </a:rPr>
            </a:br>
            <a:r>
              <a:rPr lang="it-IT" sz="1800" i="1" dirty="0">
                <a:solidFill>
                  <a:schemeClr val="bg1"/>
                </a:solidFill>
              </a:rPr>
              <a:t>Soddisfazione sub-overall</a:t>
            </a:r>
            <a:endParaRPr lang="it-IT" sz="1800" i="1" dirty="0">
              <a:solidFill>
                <a:schemeClr val="bg1"/>
              </a:solidFill>
              <a:effectLst>
                <a:outerShdw blurRad="38100" dist="38100" dir="2700000" algn="tl">
                  <a:srgbClr val="C0C0C0"/>
                </a:outerShdw>
              </a:effectLst>
            </a:endParaRPr>
          </a:p>
        </p:txBody>
      </p:sp>
      <p:sp>
        <p:nvSpPr>
          <p:cNvPr id="222210"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IL GIUDIZIO SUL SERVIZIO DI FATTURAZIONE</a:t>
            </a:r>
            <a:br>
              <a:rPr lang="it-IT" sz="2100">
                <a:solidFill>
                  <a:srgbClr val="3366CC"/>
                </a:solidFill>
                <a:cs typeface="Arial" charset="0"/>
              </a:rPr>
            </a:br>
            <a:r>
              <a:rPr lang="it-IT" sz="2100" i="1">
                <a:solidFill>
                  <a:srgbClr val="3366CC"/>
                </a:solidFill>
                <a:cs typeface="Arial" charset="0"/>
              </a:rPr>
              <a:t>TREND</a:t>
            </a:r>
          </a:p>
        </p:txBody>
      </p:sp>
      <p:sp>
        <p:nvSpPr>
          <p:cNvPr id="7" name="Segnaposto numero diapositiva 6"/>
          <p:cNvSpPr>
            <a:spLocks noGrp="1"/>
          </p:cNvSpPr>
          <p:nvPr>
            <p:ph type="sldNum" sz="quarter" idx="10"/>
          </p:nvPr>
        </p:nvSpPr>
        <p:spPr/>
        <p:txBody>
          <a:bodyPr/>
          <a:lstStyle/>
          <a:p>
            <a:pPr>
              <a:defRPr/>
            </a:pPr>
            <a:fld id="{370689D7-1577-4AFA-A8AB-18BCC56C8791}" type="slidenum">
              <a:rPr lang="it-IT" smtClean="0"/>
              <a:pPr>
                <a:defRPr/>
              </a:pPr>
              <a:t>47</a:t>
            </a:fld>
            <a:endParaRPr lang="it-IT"/>
          </a:p>
        </p:txBody>
      </p:sp>
      <p:sp>
        <p:nvSpPr>
          <p:cNvPr id="222212" name="Text Box 10"/>
          <p:cNvSpPr txBox="1">
            <a:spLocks noChangeArrowheads="1"/>
          </p:cNvSpPr>
          <p:nvPr/>
        </p:nvSpPr>
        <p:spPr bwMode="auto">
          <a:xfrm>
            <a:off x="3635375" y="6237288"/>
            <a:ext cx="3168650" cy="371475"/>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pPr>
            <a:r>
              <a:rPr lang="it-IT" sz="900">
                <a:solidFill>
                  <a:schemeClr val="tx1"/>
                </a:solidFill>
                <a:latin typeface="Arial" charset="0"/>
              </a:rPr>
              <a:t>UNIVERSO: 229.490 UTENZE</a:t>
            </a:r>
          </a:p>
          <a:p>
            <a:pPr algn="ctr" defTabSz="449263">
              <a:buClr>
                <a:srgbClr val="000000"/>
              </a:buClr>
              <a:buSzPct val="100000"/>
              <a:buFont typeface="Times" pitchFamily="18" charset="0"/>
              <a:buNone/>
            </a:pPr>
            <a:r>
              <a:rPr lang="it-IT" sz="900">
                <a:solidFill>
                  <a:schemeClr val="tx1"/>
                </a:solidFill>
                <a:latin typeface="Arial" charset="0"/>
              </a:rPr>
              <a:t>BASE: TOTALE CAMPIONE</a:t>
            </a:r>
          </a:p>
        </p:txBody>
      </p:sp>
      <p:graphicFrame>
        <p:nvGraphicFramePr>
          <p:cNvPr id="11" name="Group 107"/>
          <p:cNvGraphicFramePr>
            <a:graphicFrameLocks noGrp="1"/>
          </p:cNvGraphicFramePr>
          <p:nvPr/>
        </p:nvGraphicFramePr>
        <p:xfrm>
          <a:off x="1331913" y="1885950"/>
          <a:ext cx="7416800" cy="3775075"/>
        </p:xfrm>
        <a:graphic>
          <a:graphicData uri="http://schemas.openxmlformats.org/drawingml/2006/table">
            <a:tbl>
              <a:tblPr/>
              <a:tblGrid>
                <a:gridCol w="1106711"/>
                <a:gridCol w="901445"/>
                <a:gridCol w="901445"/>
                <a:gridCol w="901445"/>
                <a:gridCol w="901445"/>
                <a:gridCol w="901445"/>
                <a:gridCol w="901445"/>
                <a:gridCol w="901445"/>
              </a:tblGrid>
              <a:tr h="644029">
                <a:tc gridSpan="8">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dirty="0" smtClean="0">
                          <a:ln>
                            <a:noFill/>
                          </a:ln>
                          <a:solidFill>
                            <a:schemeClr val="tx1"/>
                          </a:solidFill>
                          <a:effectLst/>
                          <a:latin typeface="Arial" pitchFamily="34" charset="0"/>
                        </a:rPr>
                        <a:t>Totale universo utenze domestiche (229.490)</a:t>
                      </a:r>
                    </a:p>
                  </a:txBody>
                  <a:tcPr marL="90000" marR="90000" marT="46800" marB="46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DDDDD"/>
                    </a:solidFill>
                  </a:tcPr>
                </a:tc>
                <a:tc hMerge="1">
                  <a:txBody>
                    <a:bodyPr/>
                    <a:lstStyle/>
                    <a:p>
                      <a:endParaRPr lang="it-IT"/>
                    </a:p>
                  </a:txBody>
                  <a:tcPr/>
                </a:tc>
                <a:tc hMerge="1">
                  <a:txBody>
                    <a:bodyPr/>
                    <a:lstStyle/>
                    <a:p>
                      <a:endParaRPr lang="it-IT"/>
                    </a:p>
                  </a:txBody>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DDDDD"/>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DDDDD"/>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DDDDD"/>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DDDDD"/>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DDDDD"/>
                    </a:solidFill>
                  </a:tcPr>
                </a:tc>
              </a:tr>
              <a:tr h="5397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200" b="0"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 SEM.</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2011</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1° SEM.</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2012</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 SEM.</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2012</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1° SEM.</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2013</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 SEM.</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2013</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1° SEM.</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2014</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1" i="0" u="none" strike="noStrike" cap="none" normalizeH="0" baseline="0" dirty="0" smtClean="0">
                          <a:ln>
                            <a:noFill/>
                          </a:ln>
                          <a:solidFill>
                            <a:schemeClr val="tx1"/>
                          </a:solidFill>
                          <a:effectLst/>
                          <a:latin typeface="Arial" pitchFamily="34" charset="0"/>
                        </a:rPr>
                        <a:t>2° SEM.</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1" i="0" u="none" strike="noStrike" cap="none" normalizeH="0" baseline="0" dirty="0" smtClean="0">
                          <a:ln>
                            <a:noFill/>
                          </a:ln>
                          <a:solidFill>
                            <a:schemeClr val="tx1"/>
                          </a:solidFill>
                          <a:effectLst/>
                          <a:latin typeface="Arial" pitchFamily="34" charset="0"/>
                        </a:rPr>
                        <a:t>2014</a:t>
                      </a:r>
                    </a:p>
                  </a:txBody>
                  <a:tcPr marL="90000" marR="90000" marT="46800" marB="46800" anchor="ctr" horzOverflow="overflow">
                    <a:lnL w="57150" cap="flat" cmpd="sng" algn="ctr">
                      <a:solidFill>
                        <a:schemeClr val="bg1"/>
                      </a:solidFill>
                      <a:prstDash val="solid"/>
                      <a:round/>
                      <a:headEnd type="none" w="med" len="med"/>
                      <a:tailEnd type="none" w="med" len="med"/>
                    </a:lnL>
                    <a:lnR>
                      <a:noFill/>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r>
              <a:tr h="5191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rPr>
                        <a:t>Eccellenza</a:t>
                      </a:r>
                      <a:r>
                        <a:rPr kumimoji="0" lang="it-IT" sz="1200" b="0" i="0" u="none" strike="noStrike" cap="none" normalizeH="0" baseline="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rPr>
                        <a:t>(voti 9 e 10)</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rtl="0" fontAlgn="ctr"/>
                      <a:r>
                        <a:rPr lang="it-IT" sz="1400" b="0" i="0" u="none" strike="noStrike" dirty="0" smtClean="0">
                          <a:solidFill>
                            <a:srgbClr val="000000"/>
                          </a:solidFill>
                          <a:latin typeface="Arial"/>
                        </a:rPr>
                        <a:t>15%</a:t>
                      </a:r>
                      <a:endParaRPr lang="it-IT" sz="1400" b="0" i="0" u="none" strike="noStrike" dirty="0">
                        <a:solidFill>
                          <a:srgbClr val="000000"/>
                        </a:solidFill>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fontAlgn="ctr"/>
                      <a:r>
                        <a:rPr lang="it-IT" sz="1400" b="0" i="0" u="none" strike="noStrike" dirty="0">
                          <a:latin typeface="Arial"/>
                        </a:rPr>
                        <a:t>5%</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rtl="0" fontAlgn="ctr"/>
                      <a:r>
                        <a:rPr lang="en-US" sz="1400" b="0" u="none" strike="noStrike" dirty="0">
                          <a:effectLst/>
                        </a:rPr>
                        <a:t>8%</a:t>
                      </a:r>
                      <a:endParaRPr lang="en-US" sz="1400" b="0"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rtl="0" fontAlgn="ctr"/>
                      <a:r>
                        <a:rPr lang="it-IT" sz="1400" b="0" i="0" u="none" strike="noStrike" dirty="0">
                          <a:solidFill>
                            <a:srgbClr val="000000"/>
                          </a:solidFill>
                          <a:effectLst/>
                          <a:latin typeface="Arial"/>
                        </a:rPr>
                        <a:t>8%</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rtl="0" fontAlgn="ctr"/>
                      <a:r>
                        <a:rPr lang="it-IT" sz="1400" b="0" i="0" u="none" strike="noStrike" dirty="0">
                          <a:solidFill>
                            <a:srgbClr val="000000"/>
                          </a:solidFill>
                          <a:effectLst/>
                          <a:latin typeface="Arial"/>
                        </a:rPr>
                        <a:t>5%</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rtl="0" fontAlgn="ctr"/>
                      <a:r>
                        <a:rPr lang="it-IT" sz="1400" b="0" i="0" u="none" strike="noStrike" dirty="0" smtClean="0">
                          <a:solidFill>
                            <a:srgbClr val="000000"/>
                          </a:solidFill>
                          <a:latin typeface="Arial"/>
                        </a:rPr>
                        <a:t>5%</a:t>
                      </a:r>
                      <a:endParaRPr lang="it-IT" sz="1400" b="0" i="0" u="none" strike="noStrike" dirty="0">
                        <a:solidFill>
                          <a:srgbClr val="000000"/>
                        </a:solidFill>
                        <a:latin typeface="Arial"/>
                      </a:endParaRPr>
                    </a:p>
                  </a:txBody>
                  <a:tcPr marL="0" marR="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rtl="0" fontAlgn="ctr"/>
                      <a:r>
                        <a:rPr lang="it-IT" sz="1400" b="1" i="0" u="none" strike="noStrike" dirty="0">
                          <a:solidFill>
                            <a:srgbClr val="000000"/>
                          </a:solidFill>
                          <a:effectLst/>
                          <a:latin typeface="Arial"/>
                        </a:rPr>
                        <a:t>5%</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rPr>
                        <a:t>Bontà</a:t>
                      </a:r>
                      <a:r>
                        <a:rPr kumimoji="0" lang="it-IT" sz="1200" b="0" i="0" u="none" strike="noStrike" cap="none" normalizeH="0" baseline="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rPr>
                        <a:t>(Voto 8)</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rtl="0" fontAlgn="ctr"/>
                      <a:r>
                        <a:rPr lang="it-IT" sz="1400" b="0" i="0" u="none" strike="noStrike" dirty="0">
                          <a:solidFill>
                            <a:srgbClr val="000000"/>
                          </a:solidFill>
                          <a:latin typeface="Arial"/>
                        </a:rPr>
                        <a:t>36%</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fontAlgn="ctr"/>
                      <a:r>
                        <a:rPr lang="it-IT" sz="1400" b="0" i="0" u="none" strike="noStrike" dirty="0">
                          <a:latin typeface="Arial"/>
                        </a:rPr>
                        <a:t>29%</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rtl="0" fontAlgn="ctr"/>
                      <a:r>
                        <a:rPr lang="en-US" sz="1400" b="0" u="none" strike="noStrike" dirty="0">
                          <a:effectLst/>
                        </a:rPr>
                        <a:t>26%</a:t>
                      </a:r>
                      <a:endParaRPr lang="en-US" sz="1400" b="0"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rtl="0" fontAlgn="ctr"/>
                      <a:r>
                        <a:rPr lang="it-IT" sz="1400" b="0" i="0" u="none" strike="noStrike" dirty="0">
                          <a:solidFill>
                            <a:srgbClr val="000000"/>
                          </a:solidFill>
                          <a:effectLst/>
                          <a:latin typeface="Arial"/>
                        </a:rPr>
                        <a:t>23%</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rtl="0" fontAlgn="ctr"/>
                      <a:r>
                        <a:rPr lang="it-IT" sz="1400" b="0" i="0" u="none" strike="noStrike" dirty="0">
                          <a:solidFill>
                            <a:srgbClr val="000000"/>
                          </a:solidFill>
                          <a:effectLst/>
                          <a:latin typeface="Arial"/>
                        </a:rPr>
                        <a:t>34%</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rtl="0" fontAlgn="ctr"/>
                      <a:r>
                        <a:rPr lang="it-IT" sz="1400" b="0" i="0" u="none" strike="noStrike" dirty="0">
                          <a:solidFill>
                            <a:srgbClr val="000000"/>
                          </a:solidFill>
                          <a:latin typeface="Arial"/>
                        </a:rPr>
                        <a:t>29%</a:t>
                      </a:r>
                    </a:p>
                  </a:txBody>
                  <a:tcPr marL="0" marR="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rtl="0" fontAlgn="ctr"/>
                      <a:r>
                        <a:rPr lang="it-IT" sz="1400" b="1" i="0" u="none" strike="noStrike" dirty="0" smtClean="0">
                          <a:solidFill>
                            <a:srgbClr val="000000"/>
                          </a:solidFill>
                          <a:effectLst/>
                          <a:latin typeface="Arial"/>
                        </a:rPr>
                        <a:t>30%</a:t>
                      </a:r>
                      <a:endParaRPr lang="it-IT" sz="1400" b="1" i="0" u="none" strike="noStrike" dirty="0">
                        <a:solidFill>
                          <a:srgbClr val="000000"/>
                        </a:solidFill>
                        <a:effectLst/>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rPr>
                        <a:t>Sufficienza</a:t>
                      </a:r>
                      <a:r>
                        <a:rPr kumimoji="0" lang="it-IT" sz="1200" b="0" i="0" u="none" strike="noStrike" cap="none" normalizeH="0" baseline="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rPr>
                        <a:t>(Voti 6 e 7)</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rtl="0" fontAlgn="ctr"/>
                      <a:r>
                        <a:rPr lang="it-IT" sz="1400" b="0" i="0" u="none" strike="noStrike">
                          <a:solidFill>
                            <a:srgbClr val="000000"/>
                          </a:solidFill>
                          <a:latin typeface="Arial"/>
                        </a:rPr>
                        <a:t>42%</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fontAlgn="ctr"/>
                      <a:r>
                        <a:rPr lang="it-IT" sz="1400" b="0" i="0" u="none" strike="noStrike" dirty="0">
                          <a:latin typeface="Arial"/>
                        </a:rPr>
                        <a:t>58%</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rtl="0" fontAlgn="ctr"/>
                      <a:r>
                        <a:rPr lang="en-US" sz="1400" b="0" u="none" strike="noStrike" dirty="0">
                          <a:effectLst/>
                        </a:rPr>
                        <a:t>58%</a:t>
                      </a:r>
                      <a:endParaRPr lang="en-US" sz="1400" b="0"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rtl="0" fontAlgn="ctr"/>
                      <a:r>
                        <a:rPr lang="it-IT" sz="1400" b="0" i="0" u="none" strike="noStrike" dirty="0">
                          <a:solidFill>
                            <a:srgbClr val="000000"/>
                          </a:solidFill>
                          <a:effectLst/>
                          <a:latin typeface="Arial"/>
                        </a:rPr>
                        <a:t>59%</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rtl="0" fontAlgn="ctr"/>
                      <a:r>
                        <a:rPr lang="it-IT" sz="1400" b="0" i="0" u="none" strike="noStrike" dirty="0">
                          <a:solidFill>
                            <a:srgbClr val="000000"/>
                          </a:solidFill>
                          <a:effectLst/>
                          <a:latin typeface="Arial"/>
                        </a:rPr>
                        <a:t>54%</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rtl="0" fontAlgn="ctr"/>
                      <a:r>
                        <a:rPr lang="it-IT" sz="1400" b="0" i="0" u="none" strike="noStrike" dirty="0">
                          <a:solidFill>
                            <a:srgbClr val="000000"/>
                          </a:solidFill>
                          <a:latin typeface="Arial"/>
                        </a:rPr>
                        <a:t>58%</a:t>
                      </a:r>
                    </a:p>
                  </a:txBody>
                  <a:tcPr marL="0" marR="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rtl="0" fontAlgn="ctr"/>
                      <a:r>
                        <a:rPr lang="it-IT" sz="1400" b="1" i="0" u="none" strike="noStrike" dirty="0">
                          <a:solidFill>
                            <a:srgbClr val="000000"/>
                          </a:solidFill>
                          <a:effectLst/>
                          <a:latin typeface="Arial"/>
                        </a:rPr>
                        <a:t>57%</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rPr>
                        <a:t>Insufficienza</a:t>
                      </a:r>
                      <a:r>
                        <a:rPr kumimoji="0" lang="it-IT" sz="1200" b="0" i="0" u="none" strike="noStrike" cap="none" normalizeH="0" baseline="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rPr>
                        <a:t>(Voti 1-5)</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rtl="0" fontAlgn="ctr"/>
                      <a:r>
                        <a:rPr lang="it-IT" sz="1400" b="0" i="0" u="none" strike="noStrike" dirty="0">
                          <a:solidFill>
                            <a:srgbClr val="000000"/>
                          </a:solidFill>
                          <a:latin typeface="Arial"/>
                        </a:rPr>
                        <a:t>7%</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fontAlgn="ctr"/>
                      <a:r>
                        <a:rPr lang="it-IT" sz="1400" b="0" i="0" u="none" strike="noStrike" dirty="0">
                          <a:latin typeface="Arial"/>
                        </a:rPr>
                        <a:t>8%</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rtl="0" fontAlgn="ctr"/>
                      <a:r>
                        <a:rPr lang="en-US" sz="1400" b="0" u="none" strike="noStrike" dirty="0">
                          <a:effectLst/>
                        </a:rPr>
                        <a:t>8%</a:t>
                      </a:r>
                      <a:endParaRPr lang="en-US" sz="1400" b="0"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rtl="0" fontAlgn="ctr"/>
                      <a:r>
                        <a:rPr lang="it-IT" sz="1400" b="0" i="0" u="none" strike="noStrike" dirty="0">
                          <a:solidFill>
                            <a:srgbClr val="000000"/>
                          </a:solidFill>
                          <a:effectLst/>
                          <a:latin typeface="Arial"/>
                        </a:rPr>
                        <a:t>10%</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rtl="0" fontAlgn="ctr"/>
                      <a:r>
                        <a:rPr lang="it-IT" sz="1400" b="0" i="0" u="none" strike="noStrike" dirty="0">
                          <a:solidFill>
                            <a:srgbClr val="000000"/>
                          </a:solidFill>
                          <a:effectLst/>
                          <a:latin typeface="Arial"/>
                        </a:rPr>
                        <a:t>7%</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rtl="0" fontAlgn="ctr"/>
                      <a:r>
                        <a:rPr lang="it-IT" sz="1400" b="0" i="0" u="none" strike="noStrike" dirty="0">
                          <a:solidFill>
                            <a:srgbClr val="000000"/>
                          </a:solidFill>
                          <a:latin typeface="Arial"/>
                        </a:rPr>
                        <a:t>8%</a:t>
                      </a:r>
                    </a:p>
                  </a:txBody>
                  <a:tcPr marL="0" marR="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rtl="0" fontAlgn="ctr"/>
                      <a:r>
                        <a:rPr lang="it-IT" sz="1400" b="1" i="0" u="none" strike="noStrike" dirty="0" smtClean="0">
                          <a:solidFill>
                            <a:srgbClr val="000000"/>
                          </a:solidFill>
                          <a:effectLst/>
                          <a:latin typeface="Arial"/>
                        </a:rPr>
                        <a:t>8%</a:t>
                      </a:r>
                      <a:endParaRPr lang="it-IT" sz="1400" b="1" i="0" u="none" strike="noStrike" dirty="0">
                        <a:solidFill>
                          <a:srgbClr val="000000"/>
                        </a:solidFill>
                        <a:effectLst/>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r>
              <a:tr h="5095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400" b="1" i="1" u="none" strike="noStrike" cap="none" normalizeH="0" baseline="0" dirty="0" smtClean="0">
                          <a:ln>
                            <a:noFill/>
                          </a:ln>
                          <a:solidFill>
                            <a:schemeClr val="tx1"/>
                          </a:solidFill>
                          <a:effectLst/>
                          <a:latin typeface="Arial" pitchFamily="34" charset="0"/>
                        </a:rPr>
                        <a:t>Media</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fontAlgn="ctr"/>
                      <a:r>
                        <a:rPr lang="it-IT" sz="1400" b="1" i="0" u="none" strike="noStrike" dirty="0" smtClean="0">
                          <a:solidFill>
                            <a:srgbClr val="000000"/>
                          </a:solidFill>
                          <a:latin typeface="Arial"/>
                        </a:rPr>
                        <a:t>7,4</a:t>
                      </a:r>
                      <a:endParaRPr lang="it-IT" sz="1400" b="1" i="0" u="none" strike="noStrike" dirty="0">
                        <a:solidFill>
                          <a:srgbClr val="000000"/>
                        </a:solidFill>
                        <a:latin typeface="Arial"/>
                      </a:endParaRPr>
                    </a:p>
                  </a:txBody>
                  <a:tcPr marL="12390" marR="12390" marT="1239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fontAlgn="ctr"/>
                      <a:r>
                        <a:rPr lang="it-IT" sz="1400" b="1" i="0" u="none" strike="noStrike" dirty="0">
                          <a:latin typeface="Arial"/>
                        </a:rPr>
                        <a:t>7,0</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fontAlgn="ctr"/>
                      <a:r>
                        <a:rPr lang="it-IT" sz="1400" b="1" i="0" u="none" strike="noStrike" dirty="0" smtClean="0">
                          <a:latin typeface="Arial"/>
                        </a:rPr>
                        <a:t>7,0</a:t>
                      </a:r>
                      <a:endParaRPr lang="it-IT" sz="1400" b="1" i="0" u="none" strike="noStrike" dirty="0">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ctr"/>
                      <a:r>
                        <a:rPr lang="it-IT" sz="1400" b="1" i="0" u="none" strike="noStrike" dirty="0">
                          <a:solidFill>
                            <a:srgbClr val="000000"/>
                          </a:solidFill>
                          <a:effectLst/>
                          <a:latin typeface="Arial"/>
                        </a:rPr>
                        <a:t>6,9</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ctr"/>
                      <a:r>
                        <a:rPr lang="it-IT" sz="1400" b="1" i="0" u="none" strike="noStrike" dirty="0">
                          <a:solidFill>
                            <a:srgbClr val="000000"/>
                          </a:solidFill>
                          <a:effectLst/>
                          <a:latin typeface="Arial"/>
                        </a:rPr>
                        <a:t>7,1</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ctr"/>
                      <a:r>
                        <a:rPr lang="it-IT" sz="1400" b="1" i="0" u="none" strike="noStrike" dirty="0">
                          <a:solidFill>
                            <a:srgbClr val="000000"/>
                          </a:solidFill>
                          <a:latin typeface="Arial"/>
                        </a:rPr>
                        <a:t>7,0</a:t>
                      </a:r>
                    </a:p>
                  </a:txBody>
                  <a:tcPr marL="0" marR="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ctr"/>
                      <a:r>
                        <a:rPr lang="it-IT" sz="1400" b="1" i="0" u="none" strike="noStrike" dirty="0">
                          <a:solidFill>
                            <a:srgbClr val="000000"/>
                          </a:solidFill>
                          <a:effectLst/>
                          <a:latin typeface="Arial"/>
                        </a:rPr>
                        <a:t>7,0</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r>
            </a:tbl>
          </a:graphicData>
        </a:graphic>
      </p:graphicFrame>
      <p:sp>
        <p:nvSpPr>
          <p:cNvPr id="12" name="Text Box 3"/>
          <p:cNvSpPr txBox="1">
            <a:spLocks noChangeArrowheads="1"/>
          </p:cNvSpPr>
          <p:nvPr/>
        </p:nvSpPr>
        <p:spPr bwMode="auto">
          <a:xfrm>
            <a:off x="755650" y="1000125"/>
            <a:ext cx="8137525" cy="620713"/>
          </a:xfrm>
          <a:prstGeom prst="rect">
            <a:avLst/>
          </a:prstGeom>
          <a:noFill/>
          <a:ln w="9525">
            <a:noFill/>
            <a:miter lim="800000"/>
            <a:headEnd/>
            <a:tailEnd/>
          </a:ln>
        </p:spPr>
        <p:txBody>
          <a:bodyPr lIns="169695" tIns="124443" rIns="169695" bIns="124443" anchor="ctr">
            <a:spAutoFit/>
          </a:bodyPr>
          <a:lstStyle/>
          <a:p>
            <a:pPr marL="266700" indent="-266700" algn="just" defTabSz="957263">
              <a:buClr>
                <a:srgbClr val="000000"/>
              </a:buClr>
              <a:buSzPct val="100000"/>
              <a:buFontTx/>
              <a:buBlip>
                <a:blip r:embed="rId2"/>
              </a:buBlip>
              <a:defRPr/>
            </a:pPr>
            <a:r>
              <a:rPr lang="it-IT" sz="1200" dirty="0">
                <a:solidFill>
                  <a:schemeClr val="tx1"/>
                </a:solidFill>
                <a:latin typeface="+mn-lt"/>
                <a:cs typeface="Arial" pitchFamily="34" charset="0"/>
              </a:rPr>
              <a:t>Considerando complessivamente gli aspetti relativi alla fatturazione, negli ultimi 6 mesi, che voto dà ad Acquedotto del Fiora spa su una scala da 1 a 10, dove 1 è il minimo della qualità e 10 il massimo?</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097" name="Text Box 9"/>
          <p:cNvSpPr txBox="1">
            <a:spLocks noChangeArrowheads="1"/>
          </p:cNvSpPr>
          <p:nvPr/>
        </p:nvSpPr>
        <p:spPr bwMode="auto">
          <a:xfrm rot="-5400000">
            <a:off x="-2630488" y="2727326"/>
            <a:ext cx="5946775" cy="64135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FATTURAZIONE</a:t>
            </a:r>
            <a:br>
              <a:rPr lang="it-IT" sz="1800" dirty="0">
                <a:solidFill>
                  <a:schemeClr val="bg1"/>
                </a:solidFill>
              </a:rPr>
            </a:br>
            <a:r>
              <a:rPr lang="it-IT" sz="1800" i="1" dirty="0">
                <a:solidFill>
                  <a:schemeClr val="bg1"/>
                </a:solidFill>
              </a:rPr>
              <a:t>Soddisfazione sub-overall</a:t>
            </a:r>
            <a:endParaRPr lang="it-IT" sz="1800" i="1" dirty="0">
              <a:solidFill>
                <a:schemeClr val="bg1"/>
              </a:solidFill>
              <a:effectLst>
                <a:outerShdw blurRad="38100" dist="38100" dir="2700000" algn="tl">
                  <a:srgbClr val="C0C0C0"/>
                </a:outerShdw>
              </a:effectLst>
            </a:endParaRPr>
          </a:p>
        </p:txBody>
      </p:sp>
      <p:sp>
        <p:nvSpPr>
          <p:cNvPr id="223234"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IL GIUDIZIO SUL SERVIZIO DI FATTURAZIONE</a:t>
            </a:r>
            <a:br>
              <a:rPr lang="it-IT" sz="2100">
                <a:solidFill>
                  <a:srgbClr val="3366CC"/>
                </a:solidFill>
                <a:cs typeface="Arial" charset="0"/>
              </a:rPr>
            </a:br>
            <a:r>
              <a:rPr lang="it-IT" sz="2100" i="1">
                <a:solidFill>
                  <a:srgbClr val="3366CC"/>
                </a:solidFill>
                <a:cs typeface="Arial" charset="0"/>
              </a:rPr>
              <a:t>2° SEMESTRE 2014 – PER ZONA</a:t>
            </a:r>
          </a:p>
        </p:txBody>
      </p:sp>
      <p:sp>
        <p:nvSpPr>
          <p:cNvPr id="7" name="Segnaposto numero diapositiva 6"/>
          <p:cNvSpPr>
            <a:spLocks noGrp="1"/>
          </p:cNvSpPr>
          <p:nvPr>
            <p:ph type="sldNum" sz="quarter" idx="10"/>
          </p:nvPr>
        </p:nvSpPr>
        <p:spPr/>
        <p:txBody>
          <a:bodyPr/>
          <a:lstStyle/>
          <a:p>
            <a:pPr>
              <a:defRPr/>
            </a:pPr>
            <a:fld id="{63882E46-B95C-4F3F-B1EC-1DE4732BA3DD}" type="slidenum">
              <a:rPr lang="it-IT" smtClean="0"/>
              <a:pPr>
                <a:defRPr/>
              </a:pPr>
              <a:t>48</a:t>
            </a:fld>
            <a:endParaRPr lang="it-IT"/>
          </a:p>
        </p:txBody>
      </p:sp>
      <p:sp>
        <p:nvSpPr>
          <p:cNvPr id="223236" name="Text Box 10"/>
          <p:cNvSpPr txBox="1">
            <a:spLocks noChangeArrowheads="1"/>
          </p:cNvSpPr>
          <p:nvPr/>
        </p:nvSpPr>
        <p:spPr bwMode="auto">
          <a:xfrm>
            <a:off x="3635375" y="6237288"/>
            <a:ext cx="3168650" cy="371475"/>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pPr>
            <a:r>
              <a:rPr lang="it-IT" sz="900">
                <a:solidFill>
                  <a:schemeClr val="tx1"/>
                </a:solidFill>
                <a:latin typeface="Arial" charset="0"/>
              </a:rPr>
              <a:t>UNIVERSO: 229.490 UTENZE</a:t>
            </a:r>
          </a:p>
          <a:p>
            <a:pPr algn="ctr" defTabSz="449263">
              <a:buClr>
                <a:srgbClr val="000000"/>
              </a:buClr>
              <a:buSzPct val="100000"/>
              <a:buFont typeface="Times" pitchFamily="18" charset="0"/>
              <a:buNone/>
            </a:pPr>
            <a:r>
              <a:rPr lang="it-IT" sz="900">
                <a:solidFill>
                  <a:schemeClr val="tx1"/>
                </a:solidFill>
                <a:latin typeface="Arial" charset="0"/>
              </a:rPr>
              <a:t>BASE: TOTALE CAMPIONE</a:t>
            </a:r>
          </a:p>
        </p:txBody>
      </p:sp>
      <p:graphicFrame>
        <p:nvGraphicFramePr>
          <p:cNvPr id="11" name="Group 107"/>
          <p:cNvGraphicFramePr>
            <a:graphicFrameLocks noGrp="1"/>
          </p:cNvGraphicFramePr>
          <p:nvPr/>
        </p:nvGraphicFramePr>
        <p:xfrm>
          <a:off x="1403350" y="1920875"/>
          <a:ext cx="6961188" cy="3775075"/>
        </p:xfrm>
        <a:graphic>
          <a:graphicData uri="http://schemas.openxmlformats.org/drawingml/2006/table">
            <a:tbl>
              <a:tblPr/>
              <a:tblGrid>
                <a:gridCol w="1634797"/>
                <a:gridCol w="1331585"/>
                <a:gridCol w="1331585"/>
                <a:gridCol w="1331585"/>
                <a:gridCol w="1331585"/>
              </a:tblGrid>
              <a:tr h="644029">
                <a:tc grid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dirty="0" smtClean="0">
                          <a:ln>
                            <a:noFill/>
                          </a:ln>
                          <a:solidFill>
                            <a:schemeClr val="tx1"/>
                          </a:solidFill>
                          <a:effectLst/>
                          <a:latin typeface="Arial" pitchFamily="34" charset="0"/>
                        </a:rPr>
                        <a:t>Totale universo utenze domestiche (229.490)</a:t>
                      </a:r>
                    </a:p>
                  </a:txBody>
                  <a:tcPr marL="90000" marR="90000" marT="46800" marB="46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DDDDD"/>
                    </a:solidFill>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5397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200" b="0"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1" u="none" strike="noStrike" cap="none" normalizeH="0" baseline="0" dirty="0" smtClean="0">
                          <a:ln>
                            <a:noFill/>
                          </a:ln>
                          <a:solidFill>
                            <a:srgbClr val="000000"/>
                          </a:solidFill>
                          <a:effectLst/>
                          <a:latin typeface="Arial" pitchFamily="34" charset="0"/>
                        </a:rPr>
                        <a:t>TOTALE</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1" u="none" strike="noStrike" cap="none" normalizeH="0" baseline="0" dirty="0" smtClean="0">
                          <a:ln>
                            <a:noFill/>
                          </a:ln>
                          <a:solidFill>
                            <a:srgbClr val="000000"/>
                          </a:solidFill>
                          <a:effectLst/>
                          <a:latin typeface="Arial" pitchFamily="34" charset="0"/>
                        </a:rPr>
                        <a:t>CAMPIONE</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algn="ctr" fontAlgn="b"/>
                      <a:r>
                        <a:rPr kumimoji="0" lang="it-IT" sz="1000" b="0" i="1" u="none" strike="noStrike" kern="1200" cap="none" normalizeH="0" baseline="0" dirty="0" smtClean="0">
                          <a:ln>
                            <a:noFill/>
                          </a:ln>
                          <a:solidFill>
                            <a:srgbClr val="000000"/>
                          </a:solidFill>
                          <a:effectLst/>
                          <a:latin typeface="Arial" pitchFamily="34" charset="0"/>
                          <a:ea typeface="+mn-ea"/>
                          <a:cs typeface="+mn-cs"/>
                        </a:rPr>
                        <a:t>ZONA </a:t>
                      </a:r>
                    </a:p>
                    <a:p>
                      <a:pPr algn="ctr" fontAlgn="b"/>
                      <a:r>
                        <a:rPr kumimoji="0" lang="it-IT" sz="1000" b="0" i="1" u="none" strike="noStrike" kern="1200" cap="none" normalizeH="0" baseline="0" dirty="0" smtClean="0">
                          <a:ln>
                            <a:noFill/>
                          </a:ln>
                          <a:solidFill>
                            <a:srgbClr val="000000"/>
                          </a:solidFill>
                          <a:effectLst/>
                          <a:latin typeface="Arial" pitchFamily="34" charset="0"/>
                          <a:ea typeface="+mn-ea"/>
                          <a:cs typeface="+mn-cs"/>
                        </a:rPr>
                        <a:t>COSTA</a:t>
                      </a:r>
                    </a:p>
                  </a:txBody>
                  <a:tcPr marL="9525" marR="9525" marT="9525" marB="0" anchor="ctr">
                    <a:lnL w="57150" cap="flat" cmpd="sng" algn="ctr">
                      <a:solidFill>
                        <a:schemeClr val="bg1"/>
                      </a:solidFill>
                      <a:prstDash val="solid"/>
                      <a:round/>
                      <a:headEnd type="none" w="med" len="med"/>
                      <a:tailEnd type="none" w="med" len="med"/>
                    </a:lnL>
                    <a:lnR>
                      <a:noFill/>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algn="ctr" fontAlgn="b"/>
                      <a:r>
                        <a:rPr kumimoji="0" lang="it-IT" sz="1000" b="0" i="1" u="none" strike="noStrike" kern="1200" cap="none" normalizeH="0" baseline="0" dirty="0" smtClean="0">
                          <a:ln>
                            <a:noFill/>
                          </a:ln>
                          <a:solidFill>
                            <a:srgbClr val="000000"/>
                          </a:solidFill>
                          <a:effectLst/>
                          <a:latin typeface="Arial" pitchFamily="34" charset="0"/>
                          <a:ea typeface="+mn-ea"/>
                          <a:cs typeface="+mn-cs"/>
                        </a:rPr>
                        <a:t>ZONA  </a:t>
                      </a:r>
                    </a:p>
                    <a:p>
                      <a:pPr algn="ctr" fontAlgn="b"/>
                      <a:r>
                        <a:rPr kumimoji="0" lang="it-IT" sz="1000" b="0" i="1" u="none" strike="noStrike" kern="1200" cap="none" normalizeH="0" baseline="0" dirty="0" smtClean="0">
                          <a:ln>
                            <a:noFill/>
                          </a:ln>
                          <a:solidFill>
                            <a:srgbClr val="000000"/>
                          </a:solidFill>
                          <a:effectLst/>
                          <a:latin typeface="Arial" pitchFamily="34" charset="0"/>
                          <a:ea typeface="+mn-ea"/>
                          <a:cs typeface="+mn-cs"/>
                        </a:rPr>
                        <a:t>MONTAGNA</a:t>
                      </a:r>
                    </a:p>
                  </a:txBody>
                  <a:tcPr marL="9525" marR="9525" marT="9525" marB="0" anchor="ctr">
                    <a:lnL>
                      <a:noFill/>
                    </a:lnL>
                    <a:lnR>
                      <a:noFill/>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algn="ctr" fontAlgn="b"/>
                      <a:r>
                        <a:rPr kumimoji="0" lang="it-IT" sz="1000" b="0" i="1" u="none" strike="noStrike" kern="1200" cap="none" normalizeH="0" baseline="0" dirty="0" smtClean="0">
                          <a:ln>
                            <a:noFill/>
                          </a:ln>
                          <a:solidFill>
                            <a:srgbClr val="000000"/>
                          </a:solidFill>
                          <a:effectLst/>
                          <a:latin typeface="Arial" pitchFamily="34" charset="0"/>
                          <a:ea typeface="+mn-ea"/>
                          <a:cs typeface="+mn-cs"/>
                        </a:rPr>
                        <a:t>ZONA </a:t>
                      </a:r>
                    </a:p>
                    <a:p>
                      <a:pPr algn="ctr" fontAlgn="b"/>
                      <a:r>
                        <a:rPr kumimoji="0" lang="it-IT" sz="1000" b="0" i="1" u="none" strike="noStrike" kern="1200" cap="none" normalizeH="0" baseline="0" dirty="0" smtClean="0">
                          <a:ln>
                            <a:noFill/>
                          </a:ln>
                          <a:solidFill>
                            <a:srgbClr val="000000"/>
                          </a:solidFill>
                          <a:effectLst/>
                          <a:latin typeface="Arial" pitchFamily="34" charset="0"/>
                          <a:ea typeface="+mn-ea"/>
                          <a:cs typeface="+mn-cs"/>
                        </a:rPr>
                        <a:t>SENESE</a:t>
                      </a:r>
                    </a:p>
                  </a:txBody>
                  <a:tcPr marL="9525" marR="9525" marT="9525" marB="0" anchor="ctr">
                    <a:lnL>
                      <a:noFill/>
                    </a:lnL>
                    <a:lnR>
                      <a:noFill/>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r>
              <a:tr h="5191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rPr>
                        <a:t>Eccellenza</a:t>
                      </a:r>
                      <a:r>
                        <a:rPr kumimoji="0" lang="it-IT" sz="1200" b="0" i="0" u="none" strike="noStrike" cap="none" normalizeH="0" baseline="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rPr>
                        <a:t>(voti 9 e 10)</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rtl="0" fontAlgn="ctr"/>
                      <a:r>
                        <a:rPr lang="it-IT" sz="1400" b="1" i="0" u="none" strike="noStrike" dirty="0">
                          <a:solidFill>
                            <a:srgbClr val="000000"/>
                          </a:solidFill>
                          <a:effectLst/>
                          <a:latin typeface="Arial"/>
                        </a:rPr>
                        <a:t>5%</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rtl="0" fontAlgn="ctr"/>
                      <a:r>
                        <a:rPr lang="it-IT" sz="1200" b="0" i="0" u="none" strike="noStrike">
                          <a:solidFill>
                            <a:srgbClr val="000000"/>
                          </a:solidFill>
                          <a:effectLst/>
                          <a:latin typeface="Arial"/>
                        </a:rPr>
                        <a:t>4%</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rtl="0" fontAlgn="ctr"/>
                      <a:r>
                        <a:rPr lang="it-IT" sz="1200" b="0" i="0" u="none" strike="noStrike">
                          <a:solidFill>
                            <a:srgbClr val="000000"/>
                          </a:solidFill>
                          <a:effectLst/>
                          <a:latin typeface="Arial"/>
                        </a:rPr>
                        <a:t>8%</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rtl="0" fontAlgn="ctr"/>
                      <a:r>
                        <a:rPr lang="it-IT" sz="1200" b="0" i="0" u="none" strike="noStrike">
                          <a:solidFill>
                            <a:srgbClr val="000000"/>
                          </a:solidFill>
                          <a:effectLst/>
                          <a:latin typeface="Arial"/>
                        </a:rPr>
                        <a:t>4%</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rPr>
                        <a:t>Bontà</a:t>
                      </a:r>
                      <a:r>
                        <a:rPr kumimoji="0" lang="it-IT" sz="1200" b="0" i="0" u="none" strike="noStrike" cap="none" normalizeH="0" baseline="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rPr>
                        <a:t>(Voto 8)</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rtl="0" fontAlgn="ctr"/>
                      <a:r>
                        <a:rPr lang="it-IT" sz="1400" b="1" i="0" u="none" strike="noStrike" dirty="0" smtClean="0">
                          <a:solidFill>
                            <a:srgbClr val="000000"/>
                          </a:solidFill>
                          <a:effectLst/>
                          <a:latin typeface="Arial"/>
                        </a:rPr>
                        <a:t>30%</a:t>
                      </a:r>
                      <a:endParaRPr lang="it-IT" sz="1400" b="1" i="0" u="none" strike="noStrike" dirty="0">
                        <a:solidFill>
                          <a:srgbClr val="000000"/>
                        </a:solidFill>
                        <a:effectLst/>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rtl="0" fontAlgn="ctr"/>
                      <a:r>
                        <a:rPr lang="it-IT" sz="1200" b="0" i="0" u="none" strike="noStrike">
                          <a:solidFill>
                            <a:srgbClr val="000000"/>
                          </a:solidFill>
                          <a:effectLst/>
                          <a:latin typeface="Arial"/>
                        </a:rPr>
                        <a:t>28%</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rtl="0" fontAlgn="ctr"/>
                      <a:r>
                        <a:rPr lang="it-IT" sz="1200" b="0" i="0" u="none" strike="noStrike">
                          <a:solidFill>
                            <a:srgbClr val="000000"/>
                          </a:solidFill>
                          <a:effectLst/>
                          <a:latin typeface="Arial"/>
                        </a:rPr>
                        <a:t>31%</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rtl="0" fontAlgn="ctr"/>
                      <a:r>
                        <a:rPr lang="it-IT" sz="1200" b="0" i="0" u="none" strike="noStrike">
                          <a:solidFill>
                            <a:srgbClr val="000000"/>
                          </a:solidFill>
                          <a:effectLst/>
                          <a:latin typeface="Arial"/>
                        </a:rPr>
                        <a:t>31%</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rPr>
                        <a:t>Sufficienza</a:t>
                      </a:r>
                      <a:r>
                        <a:rPr kumimoji="0" lang="it-IT" sz="1200" b="0" i="0" u="none" strike="noStrike" cap="none" normalizeH="0" baseline="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rPr>
                        <a:t>(Voti 6 e 7)</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rtl="0" fontAlgn="ctr"/>
                      <a:r>
                        <a:rPr lang="it-IT" sz="1400" b="1" i="0" u="none" strike="noStrike" dirty="0">
                          <a:solidFill>
                            <a:srgbClr val="000000"/>
                          </a:solidFill>
                          <a:effectLst/>
                          <a:latin typeface="Arial"/>
                        </a:rPr>
                        <a:t>57%</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rtl="0" fontAlgn="ctr"/>
                      <a:r>
                        <a:rPr lang="it-IT" sz="1200" b="0" i="0" u="none" strike="noStrike" dirty="0" smtClean="0">
                          <a:solidFill>
                            <a:srgbClr val="000000"/>
                          </a:solidFill>
                          <a:effectLst/>
                          <a:latin typeface="Arial"/>
                        </a:rPr>
                        <a:t>58%</a:t>
                      </a:r>
                      <a:endParaRPr lang="it-IT" sz="1200" b="0" i="0" u="none" strike="noStrike" dirty="0">
                        <a:solidFill>
                          <a:srgbClr val="000000"/>
                        </a:solidFill>
                        <a:effectLst/>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rtl="0" fontAlgn="ctr"/>
                      <a:r>
                        <a:rPr lang="it-IT" sz="1200" b="0" i="0" u="none" strike="noStrike">
                          <a:solidFill>
                            <a:srgbClr val="000000"/>
                          </a:solidFill>
                          <a:effectLst/>
                          <a:latin typeface="Arial"/>
                        </a:rPr>
                        <a:t>55%</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rtl="0" fontAlgn="ctr"/>
                      <a:r>
                        <a:rPr lang="it-IT" sz="1200" b="0" i="0" u="none" strike="noStrike">
                          <a:solidFill>
                            <a:srgbClr val="000000"/>
                          </a:solidFill>
                          <a:effectLst/>
                          <a:latin typeface="Arial"/>
                        </a:rPr>
                        <a:t>58%</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rPr>
                        <a:t>Insufficienza</a:t>
                      </a:r>
                      <a:r>
                        <a:rPr kumimoji="0" lang="it-IT" sz="1200" b="0" i="0" u="none" strike="noStrike" cap="none" normalizeH="0" baseline="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rPr>
                        <a:t>(Voti 1-5)</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rtl="0" fontAlgn="ctr"/>
                      <a:r>
                        <a:rPr lang="it-IT" sz="1400" b="1" i="0" u="none" strike="noStrike" dirty="0" smtClean="0">
                          <a:solidFill>
                            <a:srgbClr val="000000"/>
                          </a:solidFill>
                          <a:effectLst/>
                          <a:latin typeface="Arial"/>
                        </a:rPr>
                        <a:t>8%</a:t>
                      </a:r>
                      <a:endParaRPr lang="it-IT" sz="1400" b="1" i="0" u="none" strike="noStrike" dirty="0">
                        <a:solidFill>
                          <a:srgbClr val="000000"/>
                        </a:solidFill>
                        <a:effectLst/>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rtl="0" fontAlgn="ctr"/>
                      <a:r>
                        <a:rPr lang="it-IT" sz="1200" b="0" i="0" u="none" strike="noStrike">
                          <a:solidFill>
                            <a:srgbClr val="000000"/>
                          </a:solidFill>
                          <a:effectLst/>
                          <a:latin typeface="Arial"/>
                        </a:rPr>
                        <a:t>10%</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rtl="0" fontAlgn="ctr"/>
                      <a:r>
                        <a:rPr lang="it-IT" sz="1200" b="0" i="0" u="none" strike="noStrike">
                          <a:solidFill>
                            <a:srgbClr val="000000"/>
                          </a:solidFill>
                          <a:effectLst/>
                          <a:latin typeface="Arial"/>
                        </a:rPr>
                        <a:t>6%</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rtl="0" fontAlgn="ctr"/>
                      <a:r>
                        <a:rPr lang="it-IT" sz="1200" b="0" i="0" u="none" strike="noStrike" dirty="0" smtClean="0">
                          <a:solidFill>
                            <a:srgbClr val="000000"/>
                          </a:solidFill>
                          <a:effectLst/>
                          <a:latin typeface="Arial"/>
                        </a:rPr>
                        <a:t>7%</a:t>
                      </a:r>
                      <a:endParaRPr lang="it-IT" sz="1200" b="0" i="0" u="none" strike="noStrike" dirty="0">
                        <a:solidFill>
                          <a:srgbClr val="000000"/>
                        </a:solidFill>
                        <a:effectLst/>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r>
              <a:tr h="5095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400" b="1" i="1" u="none" strike="noStrike" cap="none" normalizeH="0" baseline="0" dirty="0" smtClean="0">
                          <a:ln>
                            <a:noFill/>
                          </a:ln>
                          <a:solidFill>
                            <a:schemeClr val="tx1"/>
                          </a:solidFill>
                          <a:effectLst/>
                          <a:latin typeface="Arial" pitchFamily="34" charset="0"/>
                        </a:rPr>
                        <a:t>Media</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ctr"/>
                      <a:r>
                        <a:rPr lang="it-IT" sz="1400" b="1" i="0" u="none" strike="noStrike" dirty="0">
                          <a:solidFill>
                            <a:srgbClr val="000000"/>
                          </a:solidFill>
                          <a:effectLst/>
                          <a:latin typeface="Arial"/>
                        </a:rPr>
                        <a:t>7,0</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ctr"/>
                      <a:r>
                        <a:rPr lang="it-IT" sz="1400" b="1" i="0" u="none" strike="noStrike">
                          <a:effectLst/>
                          <a:latin typeface="Arial"/>
                        </a:rPr>
                        <a:t>6,9</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ctr"/>
                      <a:r>
                        <a:rPr lang="it-IT" sz="1400" b="1" i="0" u="none" strike="noStrike">
                          <a:effectLst/>
                          <a:latin typeface="Arial"/>
                        </a:rPr>
                        <a:t>7,1</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ctr"/>
                      <a:r>
                        <a:rPr lang="it-IT" sz="1400" b="1" i="0" u="none" strike="noStrike" dirty="0">
                          <a:effectLst/>
                          <a:latin typeface="Arial"/>
                        </a:rPr>
                        <a:t>7,0</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r>
            </a:tbl>
          </a:graphicData>
        </a:graphic>
      </p:graphicFrame>
      <p:sp>
        <p:nvSpPr>
          <p:cNvPr id="12" name="Text Box 3"/>
          <p:cNvSpPr txBox="1">
            <a:spLocks noChangeArrowheads="1"/>
          </p:cNvSpPr>
          <p:nvPr/>
        </p:nvSpPr>
        <p:spPr bwMode="auto">
          <a:xfrm>
            <a:off x="755650" y="1000125"/>
            <a:ext cx="8137525" cy="620713"/>
          </a:xfrm>
          <a:prstGeom prst="rect">
            <a:avLst/>
          </a:prstGeom>
          <a:noFill/>
          <a:ln w="9525">
            <a:noFill/>
            <a:miter lim="800000"/>
            <a:headEnd/>
            <a:tailEnd/>
          </a:ln>
        </p:spPr>
        <p:txBody>
          <a:bodyPr lIns="169695" tIns="124443" rIns="169695" bIns="124443" anchor="ctr">
            <a:spAutoFit/>
          </a:bodyPr>
          <a:lstStyle/>
          <a:p>
            <a:pPr marL="266700" indent="-266700" algn="just" defTabSz="957263">
              <a:buClr>
                <a:srgbClr val="000000"/>
              </a:buClr>
              <a:buSzPct val="100000"/>
              <a:buFontTx/>
              <a:buBlip>
                <a:blip r:embed="rId2"/>
              </a:buBlip>
              <a:defRPr/>
            </a:pPr>
            <a:r>
              <a:rPr lang="it-IT" sz="1200" dirty="0">
                <a:solidFill>
                  <a:schemeClr val="tx1"/>
                </a:solidFill>
                <a:latin typeface="+mn-lt"/>
                <a:cs typeface="Arial" pitchFamily="34" charset="0"/>
              </a:rPr>
              <a:t>Considerando complessivamente gli aspetti relativi alla fatturazione, negli ultimi 6 mesi, che voto dà ad Acquedotto del Fiora spa su una scala da 1 a 10, dove 1 è il minimo della qualità e 10 il massimo?</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7"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I </a:t>
            </a:r>
            <a:r>
              <a:rPr lang="it-IT" sz="2100" i="1">
                <a:solidFill>
                  <a:srgbClr val="3366CC"/>
                </a:solidFill>
                <a:cs typeface="Arial" charset="0"/>
              </a:rPr>
              <a:t>CSI</a:t>
            </a:r>
            <a:r>
              <a:rPr lang="it-IT" sz="2100">
                <a:solidFill>
                  <a:srgbClr val="3366CC"/>
                </a:solidFill>
                <a:cs typeface="Arial" charset="0"/>
              </a:rPr>
              <a:t> PARZIALI SUL SERVIZIO DI FATTURAZIONE</a:t>
            </a:r>
            <a:br>
              <a:rPr lang="it-IT" sz="2100">
                <a:solidFill>
                  <a:srgbClr val="3366CC"/>
                </a:solidFill>
                <a:cs typeface="Arial" charset="0"/>
              </a:rPr>
            </a:br>
            <a:r>
              <a:rPr lang="it-IT" sz="2100" i="1">
                <a:solidFill>
                  <a:srgbClr val="3366CC"/>
                </a:solidFill>
                <a:cs typeface="Arial" charset="0"/>
              </a:rPr>
              <a:t>2° SEMESTRE 2014</a:t>
            </a:r>
          </a:p>
        </p:txBody>
      </p:sp>
      <p:sp>
        <p:nvSpPr>
          <p:cNvPr id="601097" name="Text Box 9"/>
          <p:cNvSpPr txBox="1">
            <a:spLocks noChangeArrowheads="1"/>
          </p:cNvSpPr>
          <p:nvPr/>
        </p:nvSpPr>
        <p:spPr bwMode="auto">
          <a:xfrm rot="-5400000">
            <a:off x="-2617788" y="2697163"/>
            <a:ext cx="5946775" cy="64135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FATTURAZIONE</a:t>
            </a:r>
            <a:br>
              <a:rPr lang="it-IT" sz="1800" dirty="0">
                <a:solidFill>
                  <a:schemeClr val="bg1"/>
                </a:solidFill>
              </a:rPr>
            </a:br>
            <a:r>
              <a:rPr lang="it-IT" sz="1800" i="1" dirty="0">
                <a:solidFill>
                  <a:schemeClr val="bg1"/>
                </a:solidFill>
              </a:rPr>
              <a:t>CSI parziali</a:t>
            </a:r>
            <a:endParaRPr lang="it-IT" sz="1800" i="1" dirty="0">
              <a:solidFill>
                <a:schemeClr val="bg1"/>
              </a:solidFill>
              <a:effectLst>
                <a:outerShdw blurRad="38100" dist="38100" dir="2700000" algn="tl">
                  <a:srgbClr val="C0C0C0"/>
                </a:outerShdw>
              </a:effectLst>
            </a:endParaRPr>
          </a:p>
        </p:txBody>
      </p:sp>
      <p:sp>
        <p:nvSpPr>
          <p:cNvPr id="22" name="Segnaposto numero diapositiva 21"/>
          <p:cNvSpPr>
            <a:spLocks noGrp="1"/>
          </p:cNvSpPr>
          <p:nvPr>
            <p:ph type="sldNum" sz="quarter" idx="10"/>
          </p:nvPr>
        </p:nvSpPr>
        <p:spPr/>
        <p:txBody>
          <a:bodyPr/>
          <a:lstStyle/>
          <a:p>
            <a:pPr>
              <a:defRPr/>
            </a:pPr>
            <a:fld id="{4B8AC156-AEA5-4AD0-A8FD-5882329B9BB0}" type="slidenum">
              <a:rPr lang="it-IT" smtClean="0"/>
              <a:pPr>
                <a:defRPr/>
              </a:pPr>
              <a:t>49</a:t>
            </a:fld>
            <a:endParaRPr lang="it-IT"/>
          </a:p>
        </p:txBody>
      </p:sp>
      <p:grpSp>
        <p:nvGrpSpPr>
          <p:cNvPr id="224260" name="Group 3"/>
          <p:cNvGrpSpPr>
            <a:grpSpLocks/>
          </p:cNvGrpSpPr>
          <p:nvPr/>
        </p:nvGrpSpPr>
        <p:grpSpPr bwMode="auto">
          <a:xfrm>
            <a:off x="914400" y="1789113"/>
            <a:ext cx="7983538" cy="3621087"/>
            <a:chOff x="568" y="1146"/>
            <a:chExt cx="5029" cy="2281"/>
          </a:xfrm>
        </p:grpSpPr>
        <p:grpSp>
          <p:nvGrpSpPr>
            <p:cNvPr id="224262" name="Group 4"/>
            <p:cNvGrpSpPr>
              <a:grpSpLocks/>
            </p:cNvGrpSpPr>
            <p:nvPr/>
          </p:nvGrpSpPr>
          <p:grpSpPr bwMode="auto">
            <a:xfrm>
              <a:off x="568" y="1146"/>
              <a:ext cx="2256" cy="2281"/>
              <a:chOff x="568" y="1344"/>
              <a:chExt cx="2256" cy="2281"/>
            </a:xfrm>
          </p:grpSpPr>
          <p:graphicFrame>
            <p:nvGraphicFramePr>
              <p:cNvPr id="224269" name="Object 5"/>
              <p:cNvGraphicFramePr>
                <a:graphicFrameLocks noChangeAspect="1"/>
              </p:cNvGraphicFramePr>
              <p:nvPr/>
            </p:nvGraphicFramePr>
            <p:xfrm>
              <a:off x="536" y="1721"/>
              <a:ext cx="2320" cy="1936"/>
            </p:xfrm>
            <a:graphic>
              <a:graphicData uri="http://schemas.openxmlformats.org/presentationml/2006/ole">
                <p:oleObj spid="_x0000_s224269" r:id="rId3" imgW="3682303" imgH="3072650" progId="Excel.Chart.8">
                  <p:embed/>
                </p:oleObj>
              </a:graphicData>
            </a:graphic>
          </p:graphicFrame>
          <p:sp>
            <p:nvSpPr>
              <p:cNvPr id="31" name="Rettangolo 19"/>
              <p:cNvSpPr/>
              <p:nvPr/>
            </p:nvSpPr>
            <p:spPr bwMode="auto">
              <a:xfrm>
                <a:off x="585" y="1751"/>
                <a:ext cx="2223" cy="1851"/>
              </a:xfrm>
              <a:prstGeom prst="rect">
                <a:avLst/>
              </a:prstGeom>
              <a:noFill/>
              <a:ln w="28575" cap="flat" cmpd="sng" algn="ctr">
                <a:solidFill>
                  <a:schemeClr val="accent3">
                    <a:lumMod val="65000"/>
                  </a:schemeClr>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b="1">
                  <a:effectLst>
                    <a:outerShdw blurRad="38100" dist="38100" dir="2700000" algn="tl">
                      <a:srgbClr val="000000">
                        <a:alpha val="43137"/>
                      </a:srgbClr>
                    </a:outerShdw>
                  </a:effectLst>
                </a:endParaRPr>
              </a:p>
            </p:txBody>
          </p:sp>
          <p:sp>
            <p:nvSpPr>
              <p:cNvPr id="224271" name="Text Box 4"/>
              <p:cNvSpPr txBox="1">
                <a:spLocks noChangeAspect="1" noChangeArrowheads="1"/>
              </p:cNvSpPr>
              <p:nvPr/>
            </p:nvSpPr>
            <p:spPr bwMode="auto">
              <a:xfrm>
                <a:off x="630" y="1504"/>
                <a:ext cx="1769" cy="192"/>
              </a:xfrm>
              <a:prstGeom prst="rect">
                <a:avLst/>
              </a:prstGeom>
              <a:noFill/>
              <a:ln w="9525">
                <a:noFill/>
                <a:miter lim="800000"/>
                <a:headEnd/>
                <a:tailEnd/>
              </a:ln>
            </p:spPr>
            <p:txBody>
              <a:bodyPr anchor="ctr">
                <a:spAutoFit/>
              </a:bodyPr>
              <a:lstStyle/>
              <a:p>
                <a:pPr>
                  <a:spcBef>
                    <a:spcPct val="50000"/>
                  </a:spcBef>
                  <a:buClr>
                    <a:srgbClr val="000000"/>
                  </a:buClr>
                  <a:buSzPct val="100000"/>
                  <a:buFont typeface="Times" pitchFamily="18" charset="0"/>
                  <a:buNone/>
                </a:pPr>
                <a:r>
                  <a:rPr lang="it-IT" b="1">
                    <a:solidFill>
                      <a:schemeClr val="tx1"/>
                    </a:solidFill>
                    <a:latin typeface="Arial" charset="0"/>
                  </a:rPr>
                  <a:t>CSI - UTENTI SODDISFATTI</a:t>
                </a:r>
                <a:endParaRPr lang="it-IT" sz="1000" b="1">
                  <a:solidFill>
                    <a:schemeClr val="tx1"/>
                  </a:solidFill>
                  <a:latin typeface="Arial" charset="0"/>
                </a:endParaRPr>
              </a:p>
            </p:txBody>
          </p:sp>
          <p:sp>
            <p:nvSpPr>
              <p:cNvPr id="224272" name="Rectangle 8"/>
              <p:cNvSpPr>
                <a:spLocks noChangeArrowheads="1"/>
              </p:cNvSpPr>
              <p:nvPr/>
            </p:nvSpPr>
            <p:spPr bwMode="auto">
              <a:xfrm>
                <a:off x="2538" y="1603"/>
                <a:ext cx="204" cy="149"/>
              </a:xfrm>
              <a:prstGeom prst="rect">
                <a:avLst/>
              </a:prstGeom>
              <a:noFill/>
              <a:ln w="12700" algn="ctr">
                <a:noFill/>
                <a:miter lim="800000"/>
                <a:headEnd/>
                <a:tailEnd/>
              </a:ln>
            </p:spPr>
            <p:txBody>
              <a:bodyPr wrap="none" lIns="90000" tIns="46800" rIns="90000" bIns="46800" anchor="ctr"/>
              <a:lstStyle/>
              <a:p>
                <a:pPr algn="ctr" defTabSz="449263">
                  <a:buClr>
                    <a:srgbClr val="000000"/>
                  </a:buClr>
                  <a:buSzPct val="100000"/>
                  <a:buFont typeface="Times" pitchFamily="18" charset="0"/>
                  <a:buNone/>
                </a:pPr>
                <a:r>
                  <a:rPr lang="en-US" sz="700">
                    <a:solidFill>
                      <a:schemeClr val="tx1"/>
                    </a:solidFill>
                  </a:rPr>
                  <a:t>1 MIN</a:t>
                </a:r>
                <a:endParaRPr lang="it-IT" sz="700">
                  <a:solidFill>
                    <a:schemeClr val="tx1"/>
                  </a:solidFill>
                </a:endParaRPr>
              </a:p>
            </p:txBody>
          </p:sp>
          <p:sp>
            <p:nvSpPr>
              <p:cNvPr id="224273" name="Rectangle 9"/>
              <p:cNvSpPr>
                <a:spLocks noChangeArrowheads="1"/>
              </p:cNvSpPr>
              <p:nvPr/>
            </p:nvSpPr>
            <p:spPr bwMode="auto">
              <a:xfrm>
                <a:off x="2570" y="1344"/>
                <a:ext cx="204" cy="149"/>
              </a:xfrm>
              <a:prstGeom prst="rect">
                <a:avLst/>
              </a:prstGeom>
              <a:noFill/>
              <a:ln w="12700" algn="ctr">
                <a:noFill/>
                <a:miter lim="800000"/>
                <a:headEnd/>
                <a:tailEnd/>
              </a:ln>
            </p:spPr>
            <p:txBody>
              <a:bodyPr wrap="none" lIns="90000" tIns="46800" rIns="90000" bIns="46800" anchor="ctr"/>
              <a:lstStyle/>
              <a:p>
                <a:pPr algn="ctr" defTabSz="449263">
                  <a:buClr>
                    <a:srgbClr val="000000"/>
                  </a:buClr>
                  <a:buSzPct val="100000"/>
                  <a:buFont typeface="Times" pitchFamily="18" charset="0"/>
                  <a:buNone/>
                </a:pPr>
                <a:r>
                  <a:rPr lang="en-US" sz="700">
                    <a:solidFill>
                      <a:schemeClr val="tx1"/>
                    </a:solidFill>
                  </a:rPr>
                  <a:t>100 MAX</a:t>
                </a:r>
                <a:endParaRPr lang="it-IT" sz="700">
                  <a:solidFill>
                    <a:schemeClr val="tx1"/>
                  </a:solidFill>
                </a:endParaRPr>
              </a:p>
            </p:txBody>
          </p:sp>
          <p:sp>
            <p:nvSpPr>
              <p:cNvPr id="224274" name="AutoShape 10"/>
              <p:cNvSpPr>
                <a:spLocks noChangeArrowheads="1"/>
              </p:cNvSpPr>
              <p:nvPr/>
            </p:nvSpPr>
            <p:spPr bwMode="auto">
              <a:xfrm rot="10800000">
                <a:off x="2311" y="1450"/>
                <a:ext cx="204" cy="211"/>
              </a:xfrm>
              <a:prstGeom prst="rtTriangle">
                <a:avLst/>
              </a:prstGeom>
              <a:solidFill>
                <a:srgbClr val="006600"/>
              </a:solidFill>
              <a:ln w="12700" algn="ctr">
                <a:noFill/>
                <a:miter lim="800000"/>
                <a:headEnd/>
                <a:tailEnd/>
              </a:ln>
            </p:spPr>
            <p:txBody>
              <a:bodyPr wrap="none" lIns="90000" tIns="46800" rIns="90000" bIns="46800" anchor="ctr"/>
              <a:lstStyle/>
              <a:p>
                <a:pPr algn="ctr">
                  <a:buClr>
                    <a:srgbClr val="000000"/>
                  </a:buClr>
                  <a:buSzPct val="100000"/>
                  <a:buFont typeface="Times" pitchFamily="18" charset="0"/>
                  <a:buNone/>
                </a:pPr>
                <a:endParaRPr lang="it-IT"/>
              </a:p>
            </p:txBody>
          </p:sp>
        </p:grpSp>
        <p:grpSp>
          <p:nvGrpSpPr>
            <p:cNvPr id="224263" name="Group 11"/>
            <p:cNvGrpSpPr>
              <a:grpSpLocks/>
            </p:cNvGrpSpPr>
            <p:nvPr/>
          </p:nvGrpSpPr>
          <p:grpSpPr bwMode="auto">
            <a:xfrm>
              <a:off x="3243" y="1146"/>
              <a:ext cx="2354" cy="2258"/>
              <a:chOff x="3243" y="1344"/>
              <a:chExt cx="2354" cy="2258"/>
            </a:xfrm>
          </p:grpSpPr>
          <p:sp>
            <p:nvSpPr>
              <p:cNvPr id="25" name="Rettangolo 24"/>
              <p:cNvSpPr/>
              <p:nvPr/>
            </p:nvSpPr>
            <p:spPr bwMode="auto">
              <a:xfrm>
                <a:off x="3280" y="1751"/>
                <a:ext cx="2261" cy="1851"/>
              </a:xfrm>
              <a:prstGeom prst="rect">
                <a:avLst/>
              </a:prstGeom>
              <a:noFill/>
              <a:ln w="28575" cap="flat" cmpd="sng" algn="ctr">
                <a:solidFill>
                  <a:schemeClr val="accent3">
                    <a:lumMod val="65000"/>
                  </a:schemeClr>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b="1">
                  <a:effectLst>
                    <a:outerShdw blurRad="38100" dist="38100" dir="2700000" algn="tl">
                      <a:srgbClr val="000000">
                        <a:alpha val="43137"/>
                      </a:srgbClr>
                    </a:outerShdw>
                  </a:effectLst>
                </a:endParaRPr>
              </a:p>
            </p:txBody>
          </p:sp>
          <p:sp>
            <p:nvSpPr>
              <p:cNvPr id="224265" name="Text Box 4"/>
              <p:cNvSpPr txBox="1">
                <a:spLocks noChangeAspect="1" noChangeArrowheads="1"/>
              </p:cNvSpPr>
              <p:nvPr/>
            </p:nvSpPr>
            <p:spPr bwMode="auto">
              <a:xfrm>
                <a:off x="3243" y="1504"/>
                <a:ext cx="2177" cy="192"/>
              </a:xfrm>
              <a:prstGeom prst="rect">
                <a:avLst/>
              </a:prstGeom>
              <a:noFill/>
              <a:ln w="9525">
                <a:noFill/>
                <a:miter lim="800000"/>
                <a:headEnd/>
                <a:tailEnd/>
              </a:ln>
            </p:spPr>
            <p:txBody>
              <a:bodyPr anchor="ctr">
                <a:spAutoFit/>
              </a:bodyPr>
              <a:lstStyle/>
              <a:p>
                <a:pPr>
                  <a:spcBef>
                    <a:spcPct val="50000"/>
                  </a:spcBef>
                  <a:buClr>
                    <a:srgbClr val="000000"/>
                  </a:buClr>
                  <a:buSzPct val="100000"/>
                  <a:buFont typeface="Times" pitchFamily="18" charset="0"/>
                  <a:buNone/>
                </a:pPr>
                <a:r>
                  <a:rPr lang="it-IT" b="1">
                    <a:solidFill>
                      <a:schemeClr val="tx1"/>
                    </a:solidFill>
                    <a:latin typeface="Arial" charset="0"/>
                  </a:rPr>
                  <a:t>CSI – INTENSITÀ SODDISFAZIONE</a:t>
                </a:r>
                <a:endParaRPr lang="it-IT" sz="1000" b="1">
                  <a:solidFill>
                    <a:schemeClr val="tx1"/>
                  </a:solidFill>
                  <a:latin typeface="Arial" charset="0"/>
                </a:endParaRPr>
              </a:p>
            </p:txBody>
          </p:sp>
          <p:sp>
            <p:nvSpPr>
              <p:cNvPr id="224266" name="Rectangle 14"/>
              <p:cNvSpPr>
                <a:spLocks noChangeArrowheads="1"/>
              </p:cNvSpPr>
              <p:nvPr/>
            </p:nvSpPr>
            <p:spPr bwMode="auto">
              <a:xfrm>
                <a:off x="5377" y="1603"/>
                <a:ext cx="204" cy="149"/>
              </a:xfrm>
              <a:prstGeom prst="rect">
                <a:avLst/>
              </a:prstGeom>
              <a:noFill/>
              <a:ln w="12700" algn="ctr">
                <a:noFill/>
                <a:miter lim="800000"/>
                <a:headEnd/>
                <a:tailEnd/>
              </a:ln>
            </p:spPr>
            <p:txBody>
              <a:bodyPr wrap="none" lIns="90000" tIns="46800" rIns="90000" bIns="46800" anchor="ctr"/>
              <a:lstStyle/>
              <a:p>
                <a:pPr algn="ctr" defTabSz="449263">
                  <a:buClr>
                    <a:srgbClr val="000000"/>
                  </a:buClr>
                  <a:buSzPct val="100000"/>
                  <a:buFont typeface="Times" pitchFamily="18" charset="0"/>
                  <a:buNone/>
                </a:pPr>
                <a:r>
                  <a:rPr lang="en-US" sz="700">
                    <a:solidFill>
                      <a:schemeClr val="tx1"/>
                    </a:solidFill>
                  </a:rPr>
                  <a:t>1 MIN</a:t>
                </a:r>
                <a:endParaRPr lang="it-IT" sz="700">
                  <a:solidFill>
                    <a:schemeClr val="tx1"/>
                  </a:solidFill>
                </a:endParaRPr>
              </a:p>
            </p:txBody>
          </p:sp>
          <p:sp>
            <p:nvSpPr>
              <p:cNvPr id="224267" name="Rectangle 15"/>
              <p:cNvSpPr>
                <a:spLocks noChangeArrowheads="1"/>
              </p:cNvSpPr>
              <p:nvPr/>
            </p:nvSpPr>
            <p:spPr bwMode="auto">
              <a:xfrm>
                <a:off x="5393" y="1344"/>
                <a:ext cx="204" cy="149"/>
              </a:xfrm>
              <a:prstGeom prst="rect">
                <a:avLst/>
              </a:prstGeom>
              <a:noFill/>
              <a:ln w="12700" algn="ctr">
                <a:noFill/>
                <a:miter lim="800000"/>
                <a:headEnd/>
                <a:tailEnd/>
              </a:ln>
            </p:spPr>
            <p:txBody>
              <a:bodyPr wrap="none" lIns="90000" tIns="46800" rIns="90000" bIns="46800" anchor="ctr"/>
              <a:lstStyle/>
              <a:p>
                <a:pPr algn="ctr" defTabSz="449263">
                  <a:buClr>
                    <a:srgbClr val="000000"/>
                  </a:buClr>
                  <a:buSzPct val="100000"/>
                  <a:buFont typeface="Times" pitchFamily="18" charset="0"/>
                  <a:buNone/>
                </a:pPr>
                <a:r>
                  <a:rPr lang="en-US" sz="700">
                    <a:solidFill>
                      <a:schemeClr val="tx1"/>
                    </a:solidFill>
                  </a:rPr>
                  <a:t>10 MAX</a:t>
                </a:r>
                <a:endParaRPr lang="it-IT" sz="700">
                  <a:solidFill>
                    <a:schemeClr val="tx1"/>
                  </a:solidFill>
                </a:endParaRPr>
              </a:p>
            </p:txBody>
          </p:sp>
          <p:sp>
            <p:nvSpPr>
              <p:cNvPr id="224268" name="AutoShape 17"/>
              <p:cNvSpPr>
                <a:spLocks noChangeArrowheads="1"/>
              </p:cNvSpPr>
              <p:nvPr/>
            </p:nvSpPr>
            <p:spPr bwMode="auto">
              <a:xfrm rot="10800000">
                <a:off x="5149" y="1449"/>
                <a:ext cx="204" cy="211"/>
              </a:xfrm>
              <a:prstGeom prst="rtTriangle">
                <a:avLst/>
              </a:prstGeom>
              <a:solidFill>
                <a:srgbClr val="800080"/>
              </a:solidFill>
              <a:ln w="12700" algn="ctr">
                <a:noFill/>
                <a:miter lim="800000"/>
                <a:headEnd/>
                <a:tailEnd/>
              </a:ln>
            </p:spPr>
            <p:txBody>
              <a:bodyPr wrap="none" lIns="90000" tIns="46800" rIns="90000" bIns="46800" anchor="ctr"/>
              <a:lstStyle/>
              <a:p>
                <a:pPr algn="ctr">
                  <a:buClr>
                    <a:srgbClr val="000000"/>
                  </a:buClr>
                  <a:buSzPct val="100000"/>
                  <a:buFont typeface="Times" pitchFamily="18" charset="0"/>
                  <a:buNone/>
                </a:pPr>
                <a:endParaRPr lang="it-IT"/>
              </a:p>
            </p:txBody>
          </p:sp>
        </p:grpSp>
      </p:grpSp>
      <p:graphicFrame>
        <p:nvGraphicFramePr>
          <p:cNvPr id="224261" name="Object 5"/>
          <p:cNvGraphicFramePr>
            <a:graphicFrameLocks noChangeAspect="1"/>
          </p:cNvGraphicFramePr>
          <p:nvPr/>
        </p:nvGraphicFramePr>
        <p:xfrm>
          <a:off x="5173663" y="2386013"/>
          <a:ext cx="3683000" cy="3073400"/>
        </p:xfrm>
        <a:graphic>
          <a:graphicData uri="http://schemas.openxmlformats.org/presentationml/2006/ole">
            <p:oleObj spid="_x0000_s224261" r:id="rId4" imgW="3682303" imgH="3078747" progId="Excel.Chart.8">
              <p:embed/>
            </p:oleObj>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r>
              <a:rPr lang="it-IT" sz="2100">
                <a:solidFill>
                  <a:srgbClr val="3366CC"/>
                </a:solidFill>
                <a:cs typeface="Arial" charset="0"/>
              </a:rPr>
              <a:t>IL CAMPIONE E LA METODOLOGIA DELL’INDAGINE</a:t>
            </a:r>
          </a:p>
        </p:txBody>
      </p:sp>
      <p:sp>
        <p:nvSpPr>
          <p:cNvPr id="19458" name="Rectangle 205"/>
          <p:cNvSpPr>
            <a:spLocks noChangeArrowheads="1"/>
          </p:cNvSpPr>
          <p:nvPr/>
        </p:nvSpPr>
        <p:spPr bwMode="auto">
          <a:xfrm>
            <a:off x="760413" y="549275"/>
            <a:ext cx="8204200" cy="5543550"/>
          </a:xfrm>
          <a:prstGeom prst="rect">
            <a:avLst/>
          </a:prstGeom>
          <a:solidFill>
            <a:schemeClr val="bg1"/>
          </a:solidFill>
          <a:ln w="9525">
            <a:noFill/>
            <a:miter lim="800000"/>
            <a:headEnd/>
            <a:tailEnd/>
          </a:ln>
        </p:spPr>
        <p:txBody>
          <a:bodyPr lIns="90000" tIns="46800" rIns="90000" bIns="46800"/>
          <a:lstStyle/>
          <a:p>
            <a:pPr algn="just">
              <a:lnSpc>
                <a:spcPct val="110000"/>
              </a:lnSpc>
              <a:spcBef>
                <a:spcPct val="20000"/>
              </a:spcBef>
              <a:buFont typeface="Arial" charset="0"/>
              <a:buNone/>
            </a:pPr>
            <a:r>
              <a:rPr lang="it-IT">
                <a:solidFill>
                  <a:schemeClr val="tx1"/>
                </a:solidFill>
                <a:latin typeface="Arial" charset="0"/>
              </a:rPr>
              <a:t>L’indagine ha previsto la somministrazione nei mesi di novembre e dicembre 2014 di </a:t>
            </a:r>
            <a:r>
              <a:rPr lang="it-IT" b="1">
                <a:solidFill>
                  <a:schemeClr val="tx1"/>
                </a:solidFill>
                <a:latin typeface="Arial" charset="0"/>
              </a:rPr>
              <a:t>2.016</a:t>
            </a:r>
            <a:r>
              <a:rPr lang="it-IT">
                <a:solidFill>
                  <a:schemeClr val="tx1"/>
                </a:solidFill>
                <a:latin typeface="Arial" charset="0"/>
              </a:rPr>
              <a:t> </a:t>
            </a:r>
            <a:r>
              <a:rPr lang="it-IT" b="1">
                <a:solidFill>
                  <a:schemeClr val="tx1"/>
                </a:solidFill>
                <a:latin typeface="Arial" charset="0"/>
              </a:rPr>
              <a:t>interviste telefoniche</a:t>
            </a:r>
            <a:r>
              <a:rPr lang="it-IT">
                <a:solidFill>
                  <a:schemeClr val="tx1"/>
                </a:solidFill>
                <a:latin typeface="Arial" charset="0"/>
              </a:rPr>
              <a:t>, </a:t>
            </a:r>
            <a:r>
              <a:rPr lang="it-IT" b="1">
                <a:solidFill>
                  <a:schemeClr val="tx1"/>
                </a:solidFill>
                <a:latin typeface="Arial" charset="0"/>
              </a:rPr>
              <a:t>con sistema CATI</a:t>
            </a:r>
            <a:r>
              <a:rPr lang="it-IT">
                <a:solidFill>
                  <a:schemeClr val="tx1"/>
                </a:solidFill>
                <a:latin typeface="Arial" charset="0"/>
              </a:rPr>
              <a:t>, a un campione rappresentativo dei </a:t>
            </a:r>
            <a:r>
              <a:rPr lang="it-IT" b="1">
                <a:solidFill>
                  <a:schemeClr val="tx1"/>
                </a:solidFill>
                <a:latin typeface="Arial" charset="0"/>
              </a:rPr>
              <a:t>clienti domestici intestatari di utenza diretta</a:t>
            </a:r>
            <a:r>
              <a:rPr lang="it-IT">
                <a:solidFill>
                  <a:schemeClr val="tx1"/>
                </a:solidFill>
                <a:latin typeface="Arial" charset="0"/>
              </a:rPr>
              <a:t>. </a:t>
            </a:r>
          </a:p>
          <a:p>
            <a:pPr algn="just">
              <a:lnSpc>
                <a:spcPct val="110000"/>
              </a:lnSpc>
              <a:spcBef>
                <a:spcPct val="20000"/>
              </a:spcBef>
              <a:buFont typeface="Arial" charset="0"/>
              <a:buNone/>
            </a:pPr>
            <a:endParaRPr lang="it-IT">
              <a:solidFill>
                <a:schemeClr val="tx1"/>
              </a:solidFill>
              <a:latin typeface="Arial" charset="0"/>
            </a:endParaRPr>
          </a:p>
          <a:p>
            <a:pPr algn="just">
              <a:lnSpc>
                <a:spcPct val="110000"/>
              </a:lnSpc>
              <a:spcBef>
                <a:spcPct val="20000"/>
              </a:spcBef>
            </a:pPr>
            <a:r>
              <a:rPr lang="it-IT">
                <a:solidFill>
                  <a:schemeClr val="tx1"/>
                </a:solidFill>
                <a:latin typeface="Arial" charset="0"/>
              </a:rPr>
              <a:t>L’universo di riferimento è dato dal totale delle utenze domestiche del Servizio Idrico ATO 6 – TOSCANA OMBRONE gestito da Acquedotto del Fiora.</a:t>
            </a:r>
          </a:p>
          <a:p>
            <a:pPr algn="just">
              <a:lnSpc>
                <a:spcPct val="110000"/>
              </a:lnSpc>
              <a:spcBef>
                <a:spcPct val="20000"/>
              </a:spcBef>
              <a:buFont typeface="Arial" charset="0"/>
              <a:buNone/>
            </a:pPr>
            <a:endParaRPr lang="it-IT">
              <a:solidFill>
                <a:schemeClr val="tx1"/>
              </a:solidFill>
              <a:latin typeface="Arial" charset="0"/>
            </a:endParaRPr>
          </a:p>
          <a:p>
            <a:pPr algn="just">
              <a:lnSpc>
                <a:spcPct val="110000"/>
              </a:lnSpc>
              <a:spcBef>
                <a:spcPct val="20000"/>
              </a:spcBef>
              <a:buFont typeface="Arial" charset="0"/>
              <a:buNone/>
            </a:pPr>
            <a:r>
              <a:rPr lang="it-IT">
                <a:solidFill>
                  <a:schemeClr val="tx1"/>
                </a:solidFill>
                <a:latin typeface="Arial" charset="0"/>
              </a:rPr>
              <a:t>Le interviste sono state distribuite nel seguente modo:</a:t>
            </a:r>
          </a:p>
          <a:p>
            <a:pPr marL="742950" lvl="1" indent="-285750" algn="just">
              <a:lnSpc>
                <a:spcPct val="110000"/>
              </a:lnSpc>
              <a:spcBef>
                <a:spcPct val="50000"/>
              </a:spcBef>
              <a:buFont typeface="Wingdings" pitchFamily="2" charset="2"/>
              <a:buChar char="§"/>
            </a:pPr>
            <a:r>
              <a:rPr lang="it-IT" b="1">
                <a:solidFill>
                  <a:schemeClr val="tx1"/>
                </a:solidFill>
                <a:latin typeface="Arial" charset="0"/>
              </a:rPr>
              <a:t>1.005</a:t>
            </a:r>
            <a:r>
              <a:rPr lang="it-IT">
                <a:solidFill>
                  <a:schemeClr val="tx1"/>
                </a:solidFill>
                <a:latin typeface="Arial" charset="0"/>
              </a:rPr>
              <a:t> interviste rivolte a un campione rappresentativo di </a:t>
            </a:r>
            <a:r>
              <a:rPr lang="it-IT" b="1">
                <a:solidFill>
                  <a:schemeClr val="tx1"/>
                </a:solidFill>
                <a:latin typeface="Arial" charset="0"/>
              </a:rPr>
              <a:t>clienti domestici con utenza diretta </a:t>
            </a:r>
            <a:r>
              <a:rPr lang="it-IT">
                <a:solidFill>
                  <a:schemeClr val="tx1"/>
                </a:solidFill>
                <a:latin typeface="Arial" charset="0"/>
              </a:rPr>
              <a:t>(indagine generale); </a:t>
            </a:r>
          </a:p>
          <a:p>
            <a:pPr marL="742950" lvl="1" indent="-285750" algn="just">
              <a:lnSpc>
                <a:spcPct val="110000"/>
              </a:lnSpc>
              <a:spcBef>
                <a:spcPct val="50000"/>
              </a:spcBef>
              <a:buFont typeface="Wingdings" pitchFamily="2" charset="2"/>
              <a:buChar char="§"/>
            </a:pPr>
            <a:r>
              <a:rPr lang="it-IT" b="1">
                <a:solidFill>
                  <a:schemeClr val="tx1"/>
                </a:solidFill>
                <a:latin typeface="Arial" charset="0"/>
              </a:rPr>
              <a:t>302</a:t>
            </a:r>
            <a:r>
              <a:rPr lang="it-IT" b="1">
                <a:solidFill>
                  <a:srgbClr val="CC0000"/>
                </a:solidFill>
                <a:latin typeface="Arial" charset="0"/>
              </a:rPr>
              <a:t> </a:t>
            </a:r>
            <a:r>
              <a:rPr lang="it-IT">
                <a:solidFill>
                  <a:schemeClr val="tx1"/>
                </a:solidFill>
                <a:latin typeface="Arial" charset="0"/>
              </a:rPr>
              <a:t>interviste rivolte a un campione di utenti che </a:t>
            </a:r>
            <a:r>
              <a:rPr lang="it-IT" b="1">
                <a:solidFill>
                  <a:schemeClr val="tx1"/>
                </a:solidFill>
                <a:latin typeface="Arial" charset="0"/>
              </a:rPr>
              <a:t>hanno chiamato il numero verde commerciale</a:t>
            </a:r>
            <a:r>
              <a:rPr lang="it-IT">
                <a:solidFill>
                  <a:schemeClr val="tx1"/>
                </a:solidFill>
                <a:latin typeface="Arial" charset="0"/>
              </a:rPr>
              <a:t> nei giorni precedenti all’intervista (call back NV);</a:t>
            </a:r>
          </a:p>
          <a:p>
            <a:pPr marL="742950" lvl="1" indent="-285750" algn="just">
              <a:lnSpc>
                <a:spcPct val="110000"/>
              </a:lnSpc>
              <a:spcBef>
                <a:spcPct val="50000"/>
              </a:spcBef>
              <a:buFont typeface="Wingdings" pitchFamily="2" charset="2"/>
              <a:buChar char="§"/>
            </a:pPr>
            <a:r>
              <a:rPr lang="it-IT" b="1">
                <a:solidFill>
                  <a:schemeClr val="tx1"/>
                </a:solidFill>
                <a:latin typeface="Arial" charset="0"/>
              </a:rPr>
              <a:t>202</a:t>
            </a:r>
            <a:r>
              <a:rPr lang="it-IT">
                <a:solidFill>
                  <a:schemeClr val="tx1"/>
                </a:solidFill>
                <a:latin typeface="Arial" charset="0"/>
              </a:rPr>
              <a:t> interviste rivolte a un campione di utenti che </a:t>
            </a:r>
            <a:r>
              <a:rPr lang="it-IT" b="1">
                <a:solidFill>
                  <a:schemeClr val="tx1"/>
                </a:solidFill>
                <a:latin typeface="Arial" charset="0"/>
              </a:rPr>
              <a:t>si sono recati presso gli sportelli di Grosseto e di Siena </a:t>
            </a:r>
            <a:r>
              <a:rPr lang="it-IT">
                <a:solidFill>
                  <a:schemeClr val="tx1"/>
                </a:solidFill>
                <a:latin typeface="Arial" charset="0"/>
              </a:rPr>
              <a:t>nei giorni precedenti all’intervista (call back sportello)</a:t>
            </a:r>
          </a:p>
          <a:p>
            <a:pPr marL="742950" lvl="1" indent="-285750" algn="just">
              <a:lnSpc>
                <a:spcPct val="110000"/>
              </a:lnSpc>
              <a:spcBef>
                <a:spcPct val="50000"/>
              </a:spcBef>
              <a:buFont typeface="Wingdings" pitchFamily="2" charset="2"/>
              <a:buChar char="§"/>
            </a:pPr>
            <a:r>
              <a:rPr lang="it-IT" b="1">
                <a:solidFill>
                  <a:schemeClr val="tx1"/>
                </a:solidFill>
                <a:latin typeface="Arial" charset="0"/>
              </a:rPr>
              <a:t>150</a:t>
            </a:r>
            <a:r>
              <a:rPr lang="it-IT">
                <a:solidFill>
                  <a:schemeClr val="tx1"/>
                </a:solidFill>
                <a:latin typeface="Arial" charset="0"/>
              </a:rPr>
              <a:t> interviste rivolte a un campione di utenti che </a:t>
            </a:r>
            <a:r>
              <a:rPr lang="it-IT" b="1">
                <a:solidFill>
                  <a:schemeClr val="tx1"/>
                </a:solidFill>
                <a:latin typeface="Arial" charset="0"/>
              </a:rPr>
              <a:t>hanno chiamato il numero verde segnalazione guasti </a:t>
            </a:r>
            <a:r>
              <a:rPr lang="it-IT">
                <a:solidFill>
                  <a:schemeClr val="tx1"/>
                </a:solidFill>
                <a:latin typeface="Arial" charset="0"/>
              </a:rPr>
              <a:t>(call back segnalazione guasti)</a:t>
            </a:r>
          </a:p>
          <a:p>
            <a:pPr marL="742950" lvl="1" indent="-285750" algn="just">
              <a:lnSpc>
                <a:spcPct val="110000"/>
              </a:lnSpc>
              <a:spcBef>
                <a:spcPct val="50000"/>
              </a:spcBef>
              <a:buFont typeface="Wingdings" pitchFamily="2" charset="2"/>
              <a:buChar char="§"/>
            </a:pPr>
            <a:r>
              <a:rPr lang="it-IT" b="1">
                <a:solidFill>
                  <a:schemeClr val="tx1"/>
                </a:solidFill>
                <a:latin typeface="Arial" charset="0"/>
              </a:rPr>
              <a:t>203</a:t>
            </a:r>
            <a:r>
              <a:rPr lang="it-IT">
                <a:solidFill>
                  <a:schemeClr val="tx1"/>
                </a:solidFill>
                <a:latin typeface="Arial" charset="0"/>
              </a:rPr>
              <a:t> interviste rivolte a un campione di utenti che </a:t>
            </a:r>
            <a:r>
              <a:rPr lang="it-IT" b="1">
                <a:solidFill>
                  <a:schemeClr val="tx1"/>
                </a:solidFill>
                <a:latin typeface="Arial" charset="0"/>
              </a:rPr>
              <a:t>hanno ricevuto un intervento tecnico </a:t>
            </a:r>
            <a:r>
              <a:rPr lang="it-IT">
                <a:solidFill>
                  <a:schemeClr val="tx1"/>
                </a:solidFill>
                <a:latin typeface="Arial" charset="0"/>
              </a:rPr>
              <a:t>(call back intervento tecnico)</a:t>
            </a:r>
          </a:p>
          <a:p>
            <a:pPr marL="742950" lvl="1" indent="-285750" algn="just">
              <a:lnSpc>
                <a:spcPct val="110000"/>
              </a:lnSpc>
              <a:spcBef>
                <a:spcPct val="50000"/>
              </a:spcBef>
              <a:buFont typeface="Wingdings" pitchFamily="2" charset="2"/>
              <a:buChar char="§"/>
            </a:pPr>
            <a:r>
              <a:rPr lang="it-IT" b="1">
                <a:solidFill>
                  <a:schemeClr val="tx1"/>
                </a:solidFill>
                <a:latin typeface="Arial" charset="0"/>
              </a:rPr>
              <a:t>154 </a:t>
            </a:r>
            <a:r>
              <a:rPr lang="it-IT">
                <a:solidFill>
                  <a:schemeClr val="tx1"/>
                </a:solidFill>
                <a:latin typeface="Arial" charset="0"/>
              </a:rPr>
              <a:t>interviste rivolte a un campione di utenti che </a:t>
            </a:r>
            <a:r>
              <a:rPr lang="it-IT" b="1">
                <a:solidFill>
                  <a:schemeClr val="tx1"/>
                </a:solidFill>
                <a:latin typeface="Arial" charset="0"/>
              </a:rPr>
              <a:t>hanno utilizzato il servizio sportello online </a:t>
            </a:r>
            <a:r>
              <a:rPr lang="it-IT">
                <a:solidFill>
                  <a:schemeClr val="tx1"/>
                </a:solidFill>
                <a:latin typeface="Arial" charset="0"/>
              </a:rPr>
              <a:t>(call back Sportello online) </a:t>
            </a:r>
            <a:r>
              <a:rPr lang="it-IT" b="1">
                <a:solidFill>
                  <a:schemeClr val="tx1"/>
                </a:solidFill>
                <a:latin typeface="Arial" charset="0"/>
              </a:rPr>
              <a:t>e che hanno visitato anche il sito internet</a:t>
            </a:r>
            <a:endParaRPr lang="it-IT">
              <a:solidFill>
                <a:schemeClr val="tx1"/>
              </a:solidFill>
              <a:latin typeface="Arial" charset="0"/>
            </a:endParaRPr>
          </a:p>
        </p:txBody>
      </p:sp>
      <p:sp>
        <p:nvSpPr>
          <p:cNvPr id="4" name="Segnaposto numero diapositiva 3"/>
          <p:cNvSpPr>
            <a:spLocks noGrp="1"/>
          </p:cNvSpPr>
          <p:nvPr>
            <p:ph type="sldNum" sz="quarter" idx="10"/>
          </p:nvPr>
        </p:nvSpPr>
        <p:spPr/>
        <p:txBody>
          <a:bodyPr/>
          <a:lstStyle/>
          <a:p>
            <a:pPr>
              <a:defRPr/>
            </a:pPr>
            <a:fld id="{F6DBE8C4-3789-442B-88A3-39B18FF396D2}" type="slidenum">
              <a:rPr lang="it-IT" smtClean="0"/>
              <a:pPr>
                <a:defRPr/>
              </a:pPr>
              <a:t>5</a:t>
            </a:fld>
            <a:endParaRPr lang="it-IT"/>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1" name="Rectangle 2"/>
          <p:cNvSpPr>
            <a:spLocks noChangeArrowheads="1"/>
          </p:cNvSpPr>
          <p:nvPr/>
        </p:nvSpPr>
        <p:spPr bwMode="auto">
          <a:xfrm>
            <a:off x="760413" y="130175"/>
            <a:ext cx="8204200" cy="1470025"/>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L’AREA DELLA SODDISFAZIONE</a:t>
            </a:r>
            <a:br>
              <a:rPr lang="it-IT" sz="2100">
                <a:solidFill>
                  <a:srgbClr val="3366CC"/>
                </a:solidFill>
                <a:cs typeface="Arial" charset="0"/>
              </a:rPr>
            </a:br>
            <a:r>
              <a:rPr lang="it-IT" sz="2100" i="1">
                <a:solidFill>
                  <a:srgbClr val="3366CC"/>
                </a:solidFill>
                <a:cs typeface="Arial" charset="0"/>
              </a:rPr>
              <a:t>2° SEMESTRE 2014</a:t>
            </a:r>
          </a:p>
        </p:txBody>
      </p:sp>
      <p:sp>
        <p:nvSpPr>
          <p:cNvPr id="601097" name="Text Box 9"/>
          <p:cNvSpPr txBox="1">
            <a:spLocks noChangeArrowheads="1"/>
          </p:cNvSpPr>
          <p:nvPr/>
        </p:nvSpPr>
        <p:spPr bwMode="auto">
          <a:xfrm rot="-5400000">
            <a:off x="-2617788" y="2697163"/>
            <a:ext cx="5946775" cy="64135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FATTURAZIONE</a:t>
            </a:r>
            <a:br>
              <a:rPr lang="it-IT" sz="1800" dirty="0">
                <a:solidFill>
                  <a:schemeClr val="bg1"/>
                </a:solidFill>
              </a:rPr>
            </a:br>
            <a:r>
              <a:rPr lang="it-IT" sz="1800" i="1" dirty="0">
                <a:solidFill>
                  <a:schemeClr val="bg1"/>
                </a:solidFill>
              </a:rPr>
              <a:t>% utenti soddisfatti e voto medio</a:t>
            </a:r>
            <a:endParaRPr lang="it-IT" sz="1800" i="1" dirty="0">
              <a:solidFill>
                <a:schemeClr val="bg1"/>
              </a:solidFill>
              <a:effectLst>
                <a:outerShdw blurRad="38100" dist="38100" dir="2700000" algn="tl">
                  <a:srgbClr val="C0C0C0"/>
                </a:outerShdw>
              </a:effectLst>
            </a:endParaRPr>
          </a:p>
        </p:txBody>
      </p:sp>
      <p:sp>
        <p:nvSpPr>
          <p:cNvPr id="14" name="Segnaposto numero diapositiva 13"/>
          <p:cNvSpPr>
            <a:spLocks noGrp="1"/>
          </p:cNvSpPr>
          <p:nvPr>
            <p:ph type="sldNum" sz="quarter" idx="10"/>
          </p:nvPr>
        </p:nvSpPr>
        <p:spPr/>
        <p:txBody>
          <a:bodyPr/>
          <a:lstStyle/>
          <a:p>
            <a:pPr>
              <a:defRPr/>
            </a:pPr>
            <a:fld id="{1002C560-8130-4A33-863D-98CFFFE9FCDA}" type="slidenum">
              <a:rPr lang="it-IT" smtClean="0"/>
              <a:pPr>
                <a:defRPr/>
              </a:pPr>
              <a:t>50</a:t>
            </a:fld>
            <a:endParaRPr lang="it-IT"/>
          </a:p>
        </p:txBody>
      </p:sp>
      <p:sp>
        <p:nvSpPr>
          <p:cNvPr id="225284" name="Text Box 10"/>
          <p:cNvSpPr txBox="1">
            <a:spLocks noChangeArrowheads="1"/>
          </p:cNvSpPr>
          <p:nvPr/>
        </p:nvSpPr>
        <p:spPr bwMode="auto">
          <a:xfrm>
            <a:off x="3635375" y="6237288"/>
            <a:ext cx="3168650" cy="371475"/>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pPr>
            <a:r>
              <a:rPr lang="it-IT" sz="900">
                <a:solidFill>
                  <a:schemeClr val="tx1"/>
                </a:solidFill>
                <a:latin typeface="Arial" charset="0"/>
              </a:rPr>
              <a:t>UNIVERSO: 229.490 UTENZE</a:t>
            </a:r>
          </a:p>
          <a:p>
            <a:pPr algn="ctr" defTabSz="449263">
              <a:buClr>
                <a:srgbClr val="000000"/>
              </a:buClr>
              <a:buSzPct val="100000"/>
              <a:buFont typeface="Times" pitchFamily="18" charset="0"/>
              <a:buNone/>
            </a:pPr>
            <a:r>
              <a:rPr lang="it-IT" sz="900">
                <a:solidFill>
                  <a:schemeClr val="tx1"/>
                </a:solidFill>
                <a:latin typeface="Arial" charset="0"/>
              </a:rPr>
              <a:t>BASE: TOTALE CAMPIONE</a:t>
            </a:r>
          </a:p>
        </p:txBody>
      </p:sp>
      <p:sp>
        <p:nvSpPr>
          <p:cNvPr id="225285" name="Text Box 4"/>
          <p:cNvSpPr txBox="1">
            <a:spLocks noChangeAspect="1" noChangeArrowheads="1"/>
          </p:cNvSpPr>
          <p:nvPr/>
        </p:nvSpPr>
        <p:spPr bwMode="auto">
          <a:xfrm>
            <a:off x="1403350" y="1052513"/>
            <a:ext cx="6264275" cy="246062"/>
          </a:xfrm>
          <a:prstGeom prst="rect">
            <a:avLst/>
          </a:prstGeom>
          <a:noFill/>
          <a:ln w="9525">
            <a:noFill/>
            <a:miter lim="800000"/>
            <a:headEnd/>
            <a:tailEnd/>
          </a:ln>
        </p:spPr>
        <p:txBody>
          <a:bodyPr>
            <a:spAutoFit/>
          </a:bodyPr>
          <a:lstStyle/>
          <a:p>
            <a:pPr algn="ctr">
              <a:spcBef>
                <a:spcPct val="50000"/>
              </a:spcBef>
              <a:buClr>
                <a:srgbClr val="000000"/>
              </a:buClr>
              <a:buSzPct val="100000"/>
              <a:buFont typeface="Times" pitchFamily="18" charset="0"/>
              <a:buNone/>
            </a:pPr>
            <a:r>
              <a:rPr lang="it-IT" sz="1000" b="1">
                <a:solidFill>
                  <a:schemeClr val="tx1"/>
                </a:solidFill>
                <a:latin typeface="Arial" charset="0"/>
              </a:rPr>
              <a:t>% CLIENTI SODDISFATTI  (voto da 6 a 10)</a:t>
            </a:r>
          </a:p>
        </p:txBody>
      </p:sp>
      <p:sp>
        <p:nvSpPr>
          <p:cNvPr id="225286" name="Text Box 4"/>
          <p:cNvSpPr txBox="1">
            <a:spLocks noChangeAspect="1" noChangeArrowheads="1"/>
          </p:cNvSpPr>
          <p:nvPr/>
        </p:nvSpPr>
        <p:spPr bwMode="auto">
          <a:xfrm>
            <a:off x="6818313" y="1268413"/>
            <a:ext cx="2017712" cy="438150"/>
          </a:xfrm>
          <a:prstGeom prst="rect">
            <a:avLst/>
          </a:prstGeom>
          <a:noFill/>
          <a:ln w="9525">
            <a:noFill/>
            <a:miter lim="800000"/>
            <a:headEnd/>
            <a:tailEnd/>
          </a:ln>
        </p:spPr>
        <p:txBody>
          <a:bodyPr>
            <a:spAutoFit/>
          </a:bodyPr>
          <a:lstStyle/>
          <a:p>
            <a:pPr algn="ctr">
              <a:spcBef>
                <a:spcPct val="50000"/>
              </a:spcBef>
              <a:buClr>
                <a:srgbClr val="000000"/>
              </a:buClr>
              <a:buSzPct val="100000"/>
              <a:buFont typeface="Times" pitchFamily="18" charset="0"/>
              <a:buNone/>
            </a:pPr>
            <a:r>
              <a:rPr lang="it-IT" sz="900" b="1">
                <a:solidFill>
                  <a:schemeClr val="tx1"/>
                </a:solidFill>
                <a:latin typeface="Arial" charset="0"/>
              </a:rPr>
              <a:t>VOTO MEDIO</a:t>
            </a:r>
          </a:p>
          <a:p>
            <a:pPr algn="ctr">
              <a:spcBef>
                <a:spcPct val="50000"/>
              </a:spcBef>
              <a:buClr>
                <a:srgbClr val="000000"/>
              </a:buClr>
              <a:buSzPct val="100000"/>
              <a:buFont typeface="Times" pitchFamily="18" charset="0"/>
              <a:buNone/>
            </a:pPr>
            <a:r>
              <a:rPr lang="it-IT" sz="900" b="1">
                <a:solidFill>
                  <a:schemeClr val="tx1"/>
                </a:solidFill>
                <a:latin typeface="Arial" charset="0"/>
              </a:rPr>
              <a:t>(su una scala da 1 a 10)</a:t>
            </a:r>
          </a:p>
        </p:txBody>
      </p:sp>
      <p:sp>
        <p:nvSpPr>
          <p:cNvPr id="29" name="Rectangle 100"/>
          <p:cNvSpPr>
            <a:spLocks noChangeArrowheads="1"/>
          </p:cNvSpPr>
          <p:nvPr/>
        </p:nvSpPr>
        <p:spPr bwMode="auto">
          <a:xfrm>
            <a:off x="684213" y="981075"/>
            <a:ext cx="8351837" cy="4968875"/>
          </a:xfrm>
          <a:prstGeom prst="rect">
            <a:avLst/>
          </a:prstGeom>
          <a:noFill/>
          <a:ln w="9525" algn="ctr">
            <a:solidFill>
              <a:srgbClr val="808080"/>
            </a:solidFill>
            <a:miter lim="800000"/>
            <a:headEnd/>
            <a:tailEnd/>
          </a:ln>
        </p:spPr>
        <p:txBody>
          <a:bodyPr wrap="none" lIns="90000" tIns="46800" rIns="90000" bIns="46800" anchor="ctr"/>
          <a:lstStyle/>
          <a:p>
            <a:pPr algn="ctr" fontAlgn="auto">
              <a:spcBef>
                <a:spcPts val="0"/>
              </a:spcBef>
              <a:spcAft>
                <a:spcPts val="0"/>
              </a:spcAft>
              <a:defRPr/>
            </a:pPr>
            <a:endParaRPr lang="it-IT" sz="1800" b="1" kern="0">
              <a:solidFill>
                <a:srgbClr val="000000"/>
              </a:solidFill>
            </a:endParaRPr>
          </a:p>
        </p:txBody>
      </p:sp>
      <p:sp>
        <p:nvSpPr>
          <p:cNvPr id="30" name="Rectangle 101"/>
          <p:cNvSpPr>
            <a:spLocks noChangeArrowheads="1"/>
          </p:cNvSpPr>
          <p:nvPr/>
        </p:nvSpPr>
        <p:spPr bwMode="auto">
          <a:xfrm>
            <a:off x="1116013" y="5949950"/>
            <a:ext cx="7596187" cy="77788"/>
          </a:xfrm>
          <a:prstGeom prst="rect">
            <a:avLst/>
          </a:prstGeom>
          <a:gradFill rotWithShape="1">
            <a:gsLst>
              <a:gs pos="0">
                <a:srgbClr val="DDDDDD"/>
              </a:gs>
              <a:gs pos="100000">
                <a:srgbClr val="C0C0C0"/>
              </a:gs>
            </a:gsLst>
            <a:path path="shape">
              <a:fillToRect l="50000" t="50000" r="50000" b="50000"/>
            </a:path>
          </a:gradFill>
          <a:ln w="9525" algn="ctr">
            <a:solidFill>
              <a:srgbClr val="808080"/>
            </a:solidFill>
            <a:miter lim="800000"/>
            <a:headEnd/>
            <a:tailEnd/>
          </a:ln>
        </p:spPr>
        <p:txBody>
          <a:bodyPr wrap="none" lIns="90000" tIns="46800" rIns="90000" bIns="46800" anchor="ctr"/>
          <a:lstStyle/>
          <a:p>
            <a:pPr algn="ctr" fontAlgn="auto">
              <a:spcBef>
                <a:spcPts val="0"/>
              </a:spcBef>
              <a:spcAft>
                <a:spcPts val="0"/>
              </a:spcAft>
              <a:defRPr/>
            </a:pPr>
            <a:endParaRPr lang="it-IT" sz="1800" b="1" kern="0">
              <a:solidFill>
                <a:srgbClr val="000000"/>
              </a:solidFill>
            </a:endParaRPr>
          </a:p>
        </p:txBody>
      </p:sp>
      <p:sp>
        <p:nvSpPr>
          <p:cNvPr id="44" name="Rectangle 102"/>
          <p:cNvSpPr>
            <a:spLocks noChangeArrowheads="1"/>
          </p:cNvSpPr>
          <p:nvPr/>
        </p:nvSpPr>
        <p:spPr bwMode="auto">
          <a:xfrm>
            <a:off x="1089025" y="914400"/>
            <a:ext cx="7740650" cy="66675"/>
          </a:xfrm>
          <a:prstGeom prst="rect">
            <a:avLst/>
          </a:prstGeom>
          <a:gradFill rotWithShape="1">
            <a:gsLst>
              <a:gs pos="0">
                <a:srgbClr val="DDDDDD"/>
              </a:gs>
              <a:gs pos="100000">
                <a:srgbClr val="C0C0C0"/>
              </a:gs>
            </a:gsLst>
            <a:path path="shape">
              <a:fillToRect l="50000" t="50000" r="50000" b="50000"/>
            </a:path>
          </a:gradFill>
          <a:ln w="9525" algn="ctr">
            <a:solidFill>
              <a:srgbClr val="808080"/>
            </a:solidFill>
            <a:miter lim="800000"/>
            <a:headEnd/>
            <a:tailEnd/>
          </a:ln>
        </p:spPr>
        <p:txBody>
          <a:bodyPr wrap="none" lIns="90000" tIns="46800" rIns="90000" bIns="46800" anchor="ctr"/>
          <a:lstStyle/>
          <a:p>
            <a:pPr algn="ctr" fontAlgn="auto">
              <a:spcBef>
                <a:spcPts val="0"/>
              </a:spcBef>
              <a:spcAft>
                <a:spcPts val="0"/>
              </a:spcAft>
              <a:defRPr/>
            </a:pPr>
            <a:endParaRPr lang="it-IT" sz="1800" b="1" kern="0">
              <a:solidFill>
                <a:srgbClr val="000000"/>
              </a:solidFill>
            </a:endParaRPr>
          </a:p>
        </p:txBody>
      </p:sp>
      <p:sp>
        <p:nvSpPr>
          <p:cNvPr id="45" name="Rettangolo arrotondato 44"/>
          <p:cNvSpPr/>
          <p:nvPr/>
        </p:nvSpPr>
        <p:spPr bwMode="auto">
          <a:xfrm>
            <a:off x="6948488" y="1052513"/>
            <a:ext cx="1655762" cy="4321175"/>
          </a:xfrm>
          <a:prstGeom prst="roundRect">
            <a:avLst/>
          </a:prstGeom>
          <a:noFill/>
          <a:ln w="12700" cap="flat" cmpd="sng" algn="ctr">
            <a:solidFill>
              <a:srgbClr val="696969"/>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dirty="0">
              <a:solidFill>
                <a:schemeClr val="bg1">
                  <a:lumMod val="50000"/>
                </a:schemeClr>
              </a:solidFill>
            </a:endParaRPr>
          </a:p>
        </p:txBody>
      </p:sp>
      <p:sp>
        <p:nvSpPr>
          <p:cNvPr id="51" name="Ovale 50"/>
          <p:cNvSpPr/>
          <p:nvPr/>
        </p:nvSpPr>
        <p:spPr bwMode="auto">
          <a:xfrm>
            <a:off x="7065963" y="2349500"/>
            <a:ext cx="647700" cy="360363"/>
          </a:xfrm>
          <a:prstGeom prst="ellipse">
            <a:avLst/>
          </a:prstGeom>
          <a:noFill/>
          <a:ln w="38100" cap="flat" cmpd="sng" algn="ctr">
            <a:solidFill>
              <a:srgbClr val="FF000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225292" name="Text Box 4"/>
          <p:cNvSpPr txBox="1">
            <a:spLocks noChangeAspect="1" noChangeArrowheads="1"/>
          </p:cNvSpPr>
          <p:nvPr/>
        </p:nvSpPr>
        <p:spPr bwMode="auto">
          <a:xfrm>
            <a:off x="7008813" y="1717675"/>
            <a:ext cx="1046162" cy="246063"/>
          </a:xfrm>
          <a:prstGeom prst="rect">
            <a:avLst/>
          </a:prstGeom>
          <a:noFill/>
          <a:ln w="9525">
            <a:noFill/>
            <a:miter lim="800000"/>
            <a:headEnd/>
            <a:tailEnd/>
          </a:ln>
        </p:spPr>
        <p:txBody>
          <a:bodyPr>
            <a:spAutoFit/>
          </a:bodyPr>
          <a:lstStyle/>
          <a:p>
            <a:pPr>
              <a:spcBef>
                <a:spcPct val="50000"/>
              </a:spcBef>
              <a:buClr>
                <a:srgbClr val="000000"/>
              </a:buClr>
              <a:buSzPct val="100000"/>
              <a:buFont typeface="Times" pitchFamily="18" charset="0"/>
              <a:buNone/>
            </a:pPr>
            <a:r>
              <a:rPr lang="it-IT" sz="1000" b="1">
                <a:solidFill>
                  <a:schemeClr val="tx1"/>
                </a:solidFill>
                <a:latin typeface="Arial" charset="0"/>
              </a:rPr>
              <a:t>ISEM.2014</a:t>
            </a:r>
          </a:p>
        </p:txBody>
      </p:sp>
      <p:sp>
        <p:nvSpPr>
          <p:cNvPr id="57" name="Ovale 56"/>
          <p:cNvSpPr/>
          <p:nvPr/>
        </p:nvSpPr>
        <p:spPr bwMode="auto">
          <a:xfrm>
            <a:off x="7065963" y="3500438"/>
            <a:ext cx="647700" cy="360362"/>
          </a:xfrm>
          <a:prstGeom prst="ellipse">
            <a:avLst/>
          </a:prstGeom>
          <a:noFill/>
          <a:ln w="38100" cap="flat" cmpd="sng" algn="ctr">
            <a:solidFill>
              <a:srgbClr val="FF000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60" name="Ovale 59"/>
          <p:cNvSpPr/>
          <p:nvPr/>
        </p:nvSpPr>
        <p:spPr bwMode="auto">
          <a:xfrm>
            <a:off x="7065963" y="4710113"/>
            <a:ext cx="647700" cy="361950"/>
          </a:xfrm>
          <a:prstGeom prst="ellipse">
            <a:avLst/>
          </a:prstGeom>
          <a:noFill/>
          <a:ln w="38100" cap="flat" cmpd="sng" algn="ctr">
            <a:solidFill>
              <a:srgbClr val="FF000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225295" name="Freccia in giù 63"/>
          <p:cNvSpPr>
            <a:spLocks noChangeArrowheads="1"/>
          </p:cNvSpPr>
          <p:nvPr/>
        </p:nvSpPr>
        <p:spPr bwMode="auto">
          <a:xfrm rot="10800000">
            <a:off x="8662988" y="3536950"/>
            <a:ext cx="360362" cy="288925"/>
          </a:xfrm>
          <a:prstGeom prst="downArrow">
            <a:avLst>
              <a:gd name="adj1" fmla="val 50000"/>
              <a:gd name="adj2" fmla="val 50000"/>
            </a:avLst>
          </a:prstGeom>
          <a:solidFill>
            <a:schemeClr val="tx1"/>
          </a:solidFill>
          <a:ln w="12700" algn="ctr">
            <a:noFill/>
            <a:round/>
            <a:headEnd/>
            <a:tailEnd/>
          </a:ln>
        </p:spPr>
        <p:txBody>
          <a:bodyPr lIns="90000" tIns="46800" rIns="90000" bIns="46800"/>
          <a:lstStyle/>
          <a:p>
            <a:pPr algn="ctr" defTabSz="449263">
              <a:buClr>
                <a:srgbClr val="000000"/>
              </a:buClr>
              <a:buSzPct val="100000"/>
              <a:buFont typeface="Times" pitchFamily="18" charset="0"/>
              <a:buNone/>
            </a:pPr>
            <a:endParaRPr lang="it-IT"/>
          </a:p>
        </p:txBody>
      </p:sp>
      <p:sp>
        <p:nvSpPr>
          <p:cNvPr id="225296" name="Text Box 4"/>
          <p:cNvSpPr txBox="1">
            <a:spLocks noChangeAspect="1" noChangeArrowheads="1"/>
          </p:cNvSpPr>
          <p:nvPr/>
        </p:nvSpPr>
        <p:spPr bwMode="auto">
          <a:xfrm>
            <a:off x="7764463" y="1717675"/>
            <a:ext cx="1046162" cy="246063"/>
          </a:xfrm>
          <a:prstGeom prst="rect">
            <a:avLst/>
          </a:prstGeom>
          <a:noFill/>
          <a:ln w="9525">
            <a:noFill/>
            <a:miter lim="800000"/>
            <a:headEnd/>
            <a:tailEnd/>
          </a:ln>
        </p:spPr>
        <p:txBody>
          <a:bodyPr>
            <a:spAutoFit/>
          </a:bodyPr>
          <a:lstStyle/>
          <a:p>
            <a:pPr>
              <a:spcBef>
                <a:spcPct val="50000"/>
              </a:spcBef>
              <a:buClr>
                <a:srgbClr val="000000"/>
              </a:buClr>
              <a:buSzPct val="100000"/>
              <a:buFont typeface="Times" pitchFamily="18" charset="0"/>
              <a:buNone/>
            </a:pPr>
            <a:r>
              <a:rPr lang="it-IT" sz="1000" b="1">
                <a:solidFill>
                  <a:schemeClr val="tx1"/>
                </a:solidFill>
                <a:latin typeface="Arial" charset="0"/>
              </a:rPr>
              <a:t>IISEM.2014</a:t>
            </a:r>
          </a:p>
        </p:txBody>
      </p:sp>
      <p:sp>
        <p:nvSpPr>
          <p:cNvPr id="33" name="Ovale 32"/>
          <p:cNvSpPr/>
          <p:nvPr/>
        </p:nvSpPr>
        <p:spPr bwMode="auto">
          <a:xfrm>
            <a:off x="7831138" y="2349500"/>
            <a:ext cx="647700" cy="360363"/>
          </a:xfrm>
          <a:prstGeom prst="ellipse">
            <a:avLst/>
          </a:prstGeom>
          <a:noFill/>
          <a:ln w="38100" cap="flat" cmpd="sng" algn="ctr">
            <a:solidFill>
              <a:srgbClr val="00B05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34" name="Ovale 33"/>
          <p:cNvSpPr/>
          <p:nvPr/>
        </p:nvSpPr>
        <p:spPr bwMode="auto">
          <a:xfrm>
            <a:off x="7831138" y="3500438"/>
            <a:ext cx="647700" cy="360362"/>
          </a:xfrm>
          <a:prstGeom prst="ellipse">
            <a:avLst/>
          </a:prstGeom>
          <a:noFill/>
          <a:ln w="38100" cap="flat" cmpd="sng" algn="ctr">
            <a:solidFill>
              <a:srgbClr val="00B05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35" name="Ovale 34"/>
          <p:cNvSpPr/>
          <p:nvPr/>
        </p:nvSpPr>
        <p:spPr bwMode="auto">
          <a:xfrm>
            <a:off x="7831138" y="4710113"/>
            <a:ext cx="647700" cy="361950"/>
          </a:xfrm>
          <a:prstGeom prst="ellipse">
            <a:avLst/>
          </a:prstGeom>
          <a:noFill/>
          <a:ln w="38100" cap="flat" cmpd="sng" algn="ctr">
            <a:solidFill>
              <a:srgbClr val="00B05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36" name="CasellaDiTesto 35"/>
          <p:cNvSpPr txBox="1"/>
          <p:nvPr/>
        </p:nvSpPr>
        <p:spPr>
          <a:xfrm>
            <a:off x="7942263" y="2374900"/>
            <a:ext cx="433387" cy="307975"/>
          </a:xfrm>
          <a:prstGeom prst="rect">
            <a:avLst/>
          </a:prstGeom>
          <a:noFill/>
        </p:spPr>
        <p:txBody>
          <a:bodyPr wrap="none">
            <a:spAutoFit/>
          </a:bodyPr>
          <a:lstStyle/>
          <a:p>
            <a:pPr>
              <a:defRPr/>
            </a:pPr>
            <a:r>
              <a:rPr lang="it-IT" b="1" dirty="0">
                <a:solidFill>
                  <a:schemeClr val="tx1"/>
                </a:solidFill>
                <a:latin typeface="+mn-lt"/>
              </a:rPr>
              <a:t>7,2</a:t>
            </a:r>
            <a:endParaRPr lang="it-IT" b="1" dirty="0">
              <a:solidFill>
                <a:schemeClr val="tx1"/>
              </a:solidFill>
              <a:latin typeface="+mn-lt"/>
            </a:endParaRPr>
          </a:p>
        </p:txBody>
      </p:sp>
      <p:sp>
        <p:nvSpPr>
          <p:cNvPr id="37" name="CasellaDiTesto 36"/>
          <p:cNvSpPr txBox="1"/>
          <p:nvPr/>
        </p:nvSpPr>
        <p:spPr>
          <a:xfrm>
            <a:off x="7939088" y="3519488"/>
            <a:ext cx="433387" cy="307975"/>
          </a:xfrm>
          <a:prstGeom prst="rect">
            <a:avLst/>
          </a:prstGeom>
          <a:noFill/>
        </p:spPr>
        <p:txBody>
          <a:bodyPr wrap="none">
            <a:spAutoFit/>
          </a:bodyPr>
          <a:lstStyle/>
          <a:p>
            <a:pPr>
              <a:defRPr/>
            </a:pPr>
            <a:r>
              <a:rPr lang="it-IT" b="1" dirty="0">
                <a:solidFill>
                  <a:schemeClr val="tx1"/>
                </a:solidFill>
                <a:latin typeface="+mn-lt"/>
              </a:rPr>
              <a:t>7,0</a:t>
            </a:r>
            <a:endParaRPr lang="it-IT" b="1" dirty="0">
              <a:solidFill>
                <a:schemeClr val="tx1"/>
              </a:solidFill>
              <a:latin typeface="+mn-lt"/>
            </a:endParaRPr>
          </a:p>
        </p:txBody>
      </p:sp>
      <p:sp>
        <p:nvSpPr>
          <p:cNvPr id="38" name="CasellaDiTesto 37"/>
          <p:cNvSpPr txBox="1"/>
          <p:nvPr/>
        </p:nvSpPr>
        <p:spPr>
          <a:xfrm>
            <a:off x="7942263" y="4737100"/>
            <a:ext cx="433387" cy="307975"/>
          </a:xfrm>
          <a:prstGeom prst="rect">
            <a:avLst/>
          </a:prstGeom>
          <a:noFill/>
        </p:spPr>
        <p:txBody>
          <a:bodyPr wrap="none">
            <a:spAutoFit/>
          </a:bodyPr>
          <a:lstStyle/>
          <a:p>
            <a:pPr>
              <a:defRPr/>
            </a:pPr>
            <a:r>
              <a:rPr lang="it-IT" b="1" dirty="0">
                <a:solidFill>
                  <a:schemeClr val="tx1"/>
                </a:solidFill>
                <a:latin typeface="+mn-lt"/>
              </a:rPr>
              <a:t>6,8</a:t>
            </a:r>
            <a:endParaRPr lang="it-IT" b="1" dirty="0">
              <a:solidFill>
                <a:schemeClr val="tx1"/>
              </a:solidFill>
              <a:latin typeface="+mn-lt"/>
            </a:endParaRPr>
          </a:p>
        </p:txBody>
      </p:sp>
      <p:graphicFrame>
        <p:nvGraphicFramePr>
          <p:cNvPr id="225303" name="Object 3"/>
          <p:cNvGraphicFramePr>
            <a:graphicFrameLocks noChangeAspect="1"/>
          </p:cNvGraphicFramePr>
          <p:nvPr/>
        </p:nvGraphicFramePr>
        <p:xfrm>
          <a:off x="635000" y="1506538"/>
          <a:ext cx="6219825" cy="4133850"/>
        </p:xfrm>
        <a:graphic>
          <a:graphicData uri="http://schemas.openxmlformats.org/presentationml/2006/ole">
            <p:oleObj spid="_x0000_s225303" r:id="rId3" imgW="6224555" imgH="4133446" progId="Excel.Chart.8">
              <p:embed/>
            </p:oleObj>
          </a:graphicData>
        </a:graphic>
      </p:graphicFrame>
      <p:sp>
        <p:nvSpPr>
          <p:cNvPr id="225304" name="CasellaDiTesto 41"/>
          <p:cNvSpPr txBox="1">
            <a:spLocks noChangeArrowheads="1"/>
          </p:cNvSpPr>
          <p:nvPr/>
        </p:nvSpPr>
        <p:spPr bwMode="auto">
          <a:xfrm>
            <a:off x="6732588" y="2349500"/>
            <a:ext cx="184150" cy="306388"/>
          </a:xfrm>
          <a:prstGeom prst="rect">
            <a:avLst/>
          </a:prstGeom>
          <a:noFill/>
          <a:ln w="9525">
            <a:noFill/>
            <a:miter lim="800000"/>
            <a:headEnd/>
            <a:tailEnd/>
          </a:ln>
        </p:spPr>
        <p:txBody>
          <a:bodyPr wrap="none">
            <a:spAutoFit/>
          </a:bodyPr>
          <a:lstStyle/>
          <a:p>
            <a:endParaRPr lang="it-IT"/>
          </a:p>
        </p:txBody>
      </p:sp>
      <p:sp>
        <p:nvSpPr>
          <p:cNvPr id="41" name="CasellaDiTesto 40"/>
          <p:cNvSpPr txBox="1"/>
          <p:nvPr/>
        </p:nvSpPr>
        <p:spPr>
          <a:xfrm>
            <a:off x="7204075" y="3527425"/>
            <a:ext cx="433388" cy="307975"/>
          </a:xfrm>
          <a:prstGeom prst="rect">
            <a:avLst/>
          </a:prstGeom>
          <a:noFill/>
        </p:spPr>
        <p:txBody>
          <a:bodyPr wrap="none">
            <a:spAutoFit/>
          </a:bodyPr>
          <a:lstStyle/>
          <a:p>
            <a:pPr>
              <a:defRPr/>
            </a:pPr>
            <a:r>
              <a:rPr lang="it-IT" b="1" dirty="0">
                <a:solidFill>
                  <a:schemeClr val="tx1"/>
                </a:solidFill>
                <a:latin typeface="+mn-lt"/>
              </a:rPr>
              <a:t>6,9</a:t>
            </a:r>
            <a:endParaRPr lang="it-IT" b="1" dirty="0">
              <a:solidFill>
                <a:schemeClr val="tx1"/>
              </a:solidFill>
              <a:latin typeface="+mn-lt"/>
            </a:endParaRPr>
          </a:p>
        </p:txBody>
      </p:sp>
      <p:sp>
        <p:nvSpPr>
          <p:cNvPr id="43" name="CasellaDiTesto 42"/>
          <p:cNvSpPr txBox="1"/>
          <p:nvPr/>
        </p:nvSpPr>
        <p:spPr>
          <a:xfrm>
            <a:off x="7204075" y="4740275"/>
            <a:ext cx="433388" cy="307975"/>
          </a:xfrm>
          <a:prstGeom prst="rect">
            <a:avLst/>
          </a:prstGeom>
          <a:noFill/>
        </p:spPr>
        <p:txBody>
          <a:bodyPr wrap="none">
            <a:spAutoFit/>
          </a:bodyPr>
          <a:lstStyle/>
          <a:p>
            <a:pPr>
              <a:defRPr/>
            </a:pPr>
            <a:r>
              <a:rPr lang="it-IT" b="1" dirty="0">
                <a:solidFill>
                  <a:schemeClr val="tx1"/>
                </a:solidFill>
                <a:latin typeface="+mn-lt"/>
              </a:rPr>
              <a:t>6,7</a:t>
            </a:r>
            <a:endParaRPr lang="it-IT" b="1" dirty="0">
              <a:solidFill>
                <a:schemeClr val="tx1"/>
              </a:solidFill>
              <a:latin typeface="+mn-lt"/>
            </a:endParaRPr>
          </a:p>
        </p:txBody>
      </p:sp>
      <p:sp>
        <p:nvSpPr>
          <p:cNvPr id="46" name="CasellaDiTesto 45"/>
          <p:cNvSpPr txBox="1"/>
          <p:nvPr/>
        </p:nvSpPr>
        <p:spPr>
          <a:xfrm>
            <a:off x="7204075" y="2379663"/>
            <a:ext cx="433388" cy="306387"/>
          </a:xfrm>
          <a:prstGeom prst="rect">
            <a:avLst/>
          </a:prstGeom>
          <a:noFill/>
        </p:spPr>
        <p:txBody>
          <a:bodyPr wrap="none">
            <a:spAutoFit/>
          </a:bodyPr>
          <a:lstStyle/>
          <a:p>
            <a:pPr>
              <a:defRPr/>
            </a:pPr>
            <a:r>
              <a:rPr lang="it-IT" b="1" dirty="0">
                <a:solidFill>
                  <a:schemeClr val="tx1"/>
                </a:solidFill>
                <a:latin typeface="+mn-lt"/>
              </a:rPr>
              <a:t>7,2</a:t>
            </a:r>
            <a:endParaRPr lang="it-IT" b="1" dirty="0">
              <a:solidFill>
                <a:schemeClr val="tx1"/>
              </a:solidFill>
              <a:latin typeface="+mn-lt"/>
            </a:endParaRPr>
          </a:p>
        </p:txBody>
      </p:sp>
      <p:sp>
        <p:nvSpPr>
          <p:cNvPr id="225308" name="Freccia in giù 63"/>
          <p:cNvSpPr>
            <a:spLocks noChangeArrowheads="1"/>
          </p:cNvSpPr>
          <p:nvPr/>
        </p:nvSpPr>
        <p:spPr bwMode="auto">
          <a:xfrm rot="10800000">
            <a:off x="8664575" y="4768850"/>
            <a:ext cx="360363" cy="288925"/>
          </a:xfrm>
          <a:prstGeom prst="downArrow">
            <a:avLst>
              <a:gd name="adj1" fmla="val 50000"/>
              <a:gd name="adj2" fmla="val 50000"/>
            </a:avLst>
          </a:prstGeom>
          <a:solidFill>
            <a:schemeClr val="tx1"/>
          </a:solidFill>
          <a:ln w="12700" algn="ctr">
            <a:noFill/>
            <a:round/>
            <a:headEnd/>
            <a:tailEnd/>
          </a:ln>
        </p:spPr>
        <p:txBody>
          <a:bodyPr lIns="90000" tIns="46800" rIns="90000" bIns="46800"/>
          <a:lstStyle/>
          <a:p>
            <a:pPr algn="ctr" defTabSz="449263">
              <a:buClr>
                <a:srgbClr val="000000"/>
              </a:buClr>
              <a:buSzPct val="100000"/>
              <a:buFont typeface="Times" pitchFamily="18" charset="0"/>
              <a:buNone/>
            </a:pPr>
            <a:endParaRPr lang="it-IT"/>
          </a:p>
        </p:txBody>
      </p:sp>
      <p:sp>
        <p:nvSpPr>
          <p:cNvPr id="39" name="Uguale 38"/>
          <p:cNvSpPr/>
          <p:nvPr/>
        </p:nvSpPr>
        <p:spPr bwMode="auto">
          <a:xfrm>
            <a:off x="8597900" y="2333625"/>
            <a:ext cx="457200" cy="373063"/>
          </a:xfrm>
          <a:prstGeom prst="mathEqual">
            <a:avLst/>
          </a:prstGeom>
          <a:solidFill>
            <a:schemeClr val="tx1"/>
          </a:solidFill>
          <a:ln w="12700" cap="flat" cmpd="sng" algn="ctr">
            <a:no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5"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L’AREA DELLA SODDISFAZIONE</a:t>
            </a:r>
            <a:br>
              <a:rPr lang="it-IT" sz="2100">
                <a:solidFill>
                  <a:srgbClr val="3366CC"/>
                </a:solidFill>
                <a:cs typeface="Arial" charset="0"/>
              </a:rPr>
            </a:br>
            <a:r>
              <a:rPr lang="it-IT" sz="2100" i="1">
                <a:solidFill>
                  <a:srgbClr val="3366CC"/>
                </a:solidFill>
                <a:cs typeface="Arial" charset="0"/>
              </a:rPr>
              <a:t>TREND</a:t>
            </a:r>
          </a:p>
          <a:p>
            <a:pPr>
              <a:spcBef>
                <a:spcPct val="20000"/>
              </a:spcBef>
            </a:pPr>
            <a:endParaRPr lang="it-IT" sz="2100" i="1">
              <a:solidFill>
                <a:srgbClr val="3366CC"/>
              </a:solidFill>
              <a:cs typeface="Arial" charset="0"/>
            </a:endParaRPr>
          </a:p>
        </p:txBody>
      </p:sp>
      <p:sp>
        <p:nvSpPr>
          <p:cNvPr id="601097" name="Text Box 9"/>
          <p:cNvSpPr txBox="1">
            <a:spLocks noChangeArrowheads="1"/>
          </p:cNvSpPr>
          <p:nvPr/>
        </p:nvSpPr>
        <p:spPr bwMode="auto">
          <a:xfrm rot="-5400000">
            <a:off x="-2617788" y="2693988"/>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FATTURAZIONE</a:t>
            </a:r>
            <a:br>
              <a:rPr lang="it-IT" sz="1800" dirty="0">
                <a:solidFill>
                  <a:schemeClr val="bg1"/>
                </a:solidFill>
              </a:rPr>
            </a:br>
            <a:r>
              <a:rPr lang="it-IT" sz="1800" i="1" dirty="0">
                <a:solidFill>
                  <a:schemeClr val="bg1"/>
                </a:solidFill>
              </a:rPr>
              <a:t>% utenti soddisfatti,insoddisfatti  e voto medio</a:t>
            </a:r>
            <a:endParaRPr lang="it-IT" sz="1800" i="1" dirty="0">
              <a:solidFill>
                <a:schemeClr val="bg1"/>
              </a:solidFill>
              <a:effectLst>
                <a:outerShdw blurRad="38100" dist="38100" dir="2700000" algn="tl">
                  <a:srgbClr val="C0C0C0"/>
                </a:outerShdw>
              </a:effectLst>
            </a:endParaRPr>
          </a:p>
        </p:txBody>
      </p:sp>
      <p:sp>
        <p:nvSpPr>
          <p:cNvPr id="14" name="Segnaposto numero diapositiva 13"/>
          <p:cNvSpPr>
            <a:spLocks noGrp="1"/>
          </p:cNvSpPr>
          <p:nvPr>
            <p:ph type="sldNum" sz="quarter" idx="10"/>
          </p:nvPr>
        </p:nvSpPr>
        <p:spPr/>
        <p:txBody>
          <a:bodyPr/>
          <a:lstStyle/>
          <a:p>
            <a:pPr>
              <a:defRPr/>
            </a:pPr>
            <a:fld id="{41351A76-C7A7-4D4A-A1FA-2F8DBBD9267A}" type="slidenum">
              <a:rPr lang="it-IT" smtClean="0"/>
              <a:pPr>
                <a:defRPr/>
              </a:pPr>
              <a:t>51</a:t>
            </a:fld>
            <a:endParaRPr lang="it-IT"/>
          </a:p>
        </p:txBody>
      </p:sp>
      <p:sp>
        <p:nvSpPr>
          <p:cNvPr id="226308" name="Text Box 10"/>
          <p:cNvSpPr txBox="1">
            <a:spLocks noChangeArrowheads="1"/>
          </p:cNvSpPr>
          <p:nvPr/>
        </p:nvSpPr>
        <p:spPr bwMode="auto">
          <a:xfrm>
            <a:off x="3635375" y="6237288"/>
            <a:ext cx="3168650" cy="371475"/>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pPr>
            <a:r>
              <a:rPr lang="it-IT" sz="900">
                <a:solidFill>
                  <a:schemeClr val="tx1"/>
                </a:solidFill>
                <a:latin typeface="Arial" charset="0"/>
              </a:rPr>
              <a:t>UNIVERSO: 229.490 UTENZE</a:t>
            </a:r>
          </a:p>
          <a:p>
            <a:pPr algn="ctr" defTabSz="449263">
              <a:buClr>
                <a:srgbClr val="000000"/>
              </a:buClr>
              <a:buSzPct val="100000"/>
              <a:buFont typeface="Times" pitchFamily="18" charset="0"/>
              <a:buNone/>
            </a:pPr>
            <a:r>
              <a:rPr lang="it-IT" sz="900">
                <a:solidFill>
                  <a:schemeClr val="tx1"/>
                </a:solidFill>
                <a:latin typeface="Arial" charset="0"/>
              </a:rPr>
              <a:t>BASE: TOTALE CAMPIONE</a:t>
            </a:r>
          </a:p>
        </p:txBody>
      </p:sp>
      <p:graphicFrame>
        <p:nvGraphicFramePr>
          <p:cNvPr id="16" name="Group 761"/>
          <p:cNvGraphicFramePr>
            <a:graphicFrameLocks noGrp="1"/>
          </p:cNvGraphicFramePr>
          <p:nvPr/>
        </p:nvGraphicFramePr>
        <p:xfrm>
          <a:off x="755650" y="1411288"/>
          <a:ext cx="8137525" cy="3962400"/>
        </p:xfrm>
        <a:graphic>
          <a:graphicData uri="http://schemas.openxmlformats.org/drawingml/2006/table">
            <a:tbl>
              <a:tblPr>
                <a:tableStyleId>{EB344D84-9AFB-497E-A393-DC336BA19D2E}</a:tableStyleId>
              </a:tblPr>
              <a:tblGrid>
                <a:gridCol w="1152127"/>
                <a:gridCol w="576064"/>
                <a:gridCol w="576064"/>
                <a:gridCol w="648072"/>
                <a:gridCol w="432048"/>
                <a:gridCol w="648072"/>
                <a:gridCol w="576064"/>
                <a:gridCol w="648072"/>
                <a:gridCol w="504056"/>
                <a:gridCol w="720080"/>
                <a:gridCol w="576064"/>
                <a:gridCol w="634261"/>
                <a:gridCol w="445858"/>
              </a:tblGrid>
              <a:tr h="648072">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200" b="1" u="none" strike="noStrike" cap="none" normalizeH="0" baseline="0" dirty="0" smtClean="0">
                          <a:ln>
                            <a:noFill/>
                          </a:ln>
                          <a:solidFill>
                            <a:schemeClr val="tx1"/>
                          </a:solidFill>
                          <a:effectLst/>
                        </a:rPr>
                        <a:t>ASPETTI DELLA FATTURAZIONE</a:t>
                      </a: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tc gridSpan="4">
                  <a:txBody>
                    <a:bodyPr/>
                    <a:lstStyle/>
                    <a:p>
                      <a:pPr algn="ctr"/>
                      <a:r>
                        <a:rPr lang="it-IT" sz="1400" b="1" dirty="0" smtClean="0"/>
                        <a:t>II SEMESTRE 2013</a:t>
                      </a:r>
                      <a:endParaRPr lang="it-IT" sz="1400" b="1" i="0" dirty="0"/>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tc hMerge="1">
                  <a:txBody>
                    <a:bodyPr/>
                    <a:lstStyle/>
                    <a:p>
                      <a:endParaRPr lang="it-IT"/>
                    </a:p>
                  </a:txBody>
                  <a:tcPr/>
                </a:tc>
                <a:tc hMerge="1">
                  <a:txBody>
                    <a:bodyPr/>
                    <a:lstStyle/>
                    <a:p>
                      <a:endParaRPr lang="it-IT"/>
                    </a:p>
                  </a:txBody>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tc>
                <a:tc gridSpan="4">
                  <a:txBody>
                    <a:bodyPr/>
                    <a:lstStyle/>
                    <a:p>
                      <a:pPr algn="ctr"/>
                      <a:r>
                        <a:rPr lang="it-IT" sz="1400" b="1" dirty="0" smtClean="0"/>
                        <a:t>I SEMESTRE 2014</a:t>
                      </a:r>
                      <a:endParaRPr lang="it-IT" sz="1400" b="1" i="0" dirty="0"/>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tc hMerge="1">
                  <a:txBody>
                    <a:bodyPr/>
                    <a:lstStyle/>
                    <a:p>
                      <a:endParaRPr lang="it-IT"/>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tc hMerge="1">
                  <a:txBody>
                    <a:bodyPr/>
                    <a:lstStyle/>
                    <a:p>
                      <a:endParaRPr lang="it-IT"/>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tc gridSpan="4">
                  <a:txBody>
                    <a:bodyPr/>
                    <a:lstStyle/>
                    <a:p>
                      <a:pPr algn="ctr"/>
                      <a:r>
                        <a:rPr lang="it-IT" sz="1400" b="1" dirty="0" smtClean="0"/>
                        <a:t>II SEMESTRE 2014</a:t>
                      </a:r>
                      <a:endParaRPr lang="it-IT" sz="1400" b="1" i="0" dirty="0"/>
                    </a:p>
                  </a:txBody>
                  <a:tcPr marL="90000" marR="90000" marT="46800" marB="46800" anchor="ctr" horzOverflow="overflow">
                    <a:lnL w="127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solidFill>
                      <a:srgbClr val="FFFFCC"/>
                    </a:solidFill>
                  </a:tcPr>
                </a:tc>
                <a:tc hMerge="1">
                  <a:txBody>
                    <a:bodyPr/>
                    <a:lstStyle/>
                    <a:p>
                      <a:endParaRPr lang="it-IT"/>
                    </a:p>
                  </a:txBody>
                  <a:tcPr/>
                </a:tc>
                <a:tc hMerge="1">
                  <a:txBody>
                    <a:bodyPr/>
                    <a:lstStyle/>
                    <a:p>
                      <a:endParaRPr lang="it-IT"/>
                    </a:p>
                  </a:txBody>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tc>
              </a:tr>
              <a:tr h="901296">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200" b="0"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err="1" smtClean="0">
                          <a:ln>
                            <a:noFill/>
                          </a:ln>
                          <a:effectLst/>
                        </a:rPr>
                        <a:t>Grav</a:t>
                      </a:r>
                      <a:r>
                        <a:rPr kumimoji="0" lang="it-IT" sz="1000" i="1" u="none" strike="noStrike" cap="none" normalizeH="0" baseline="0" dirty="0" smtClean="0">
                          <a:ln>
                            <a:noFill/>
                          </a:ln>
                          <a:effectLst/>
                        </a:rPr>
                        <a:t>. Insoddisfatti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Insoddisfatti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Valore Medio</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err="1" smtClean="0">
                          <a:ln>
                            <a:noFill/>
                          </a:ln>
                          <a:effectLst/>
                        </a:rPr>
                        <a:t>Grav</a:t>
                      </a:r>
                      <a:r>
                        <a:rPr kumimoji="0" lang="it-IT" sz="1000" i="1" u="none" strike="noStrike" cap="none" normalizeH="0" baseline="0" dirty="0" smtClean="0">
                          <a:ln>
                            <a:noFill/>
                          </a:ln>
                          <a:effectLst/>
                        </a:rPr>
                        <a:t>. Insoddisfatti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Insoddisfatti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Valore Medio</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err="1" smtClean="0">
                          <a:ln>
                            <a:noFill/>
                          </a:ln>
                          <a:effectLst/>
                        </a:rPr>
                        <a:t>Grav</a:t>
                      </a:r>
                      <a:r>
                        <a:rPr kumimoji="0" lang="it-IT" sz="1000" i="1" u="none" strike="noStrike" cap="none" normalizeH="0" baseline="0" dirty="0" smtClean="0">
                          <a:ln>
                            <a:noFill/>
                          </a:ln>
                          <a:effectLst/>
                        </a:rPr>
                        <a:t>. Insoddisfatti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Insoddisfatti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Valore Medio</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r>
              <a:tr h="1049442">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it-IT" sz="1200" b="0" i="1" u="none" strike="noStrike" dirty="0" smtClean="0">
                          <a:solidFill>
                            <a:srgbClr val="000000"/>
                          </a:solidFill>
                          <a:latin typeface="+mn-lt"/>
                        </a:rPr>
                        <a:t>I consumi fatturati in bolletta rispecchiano quelli reali </a:t>
                      </a:r>
                    </a:p>
                  </a:txBody>
                  <a:tcPr marL="9525" marR="9525" marT="9525" marB="0" anchor="ctr">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solidFill>
                      <a:srgbClr val="FFFFCC"/>
                    </a:solidFill>
                  </a:tcPr>
                </a:tc>
                <a:tc>
                  <a:txBody>
                    <a:bodyPr/>
                    <a:lstStyle/>
                    <a:p>
                      <a:pPr algn="ctr" fontAlgn="ctr"/>
                      <a:r>
                        <a:rPr lang="it-IT" sz="1400" b="0" i="0" u="none" strike="noStrike" dirty="0">
                          <a:effectLst/>
                          <a:latin typeface="Arial"/>
                        </a:rPr>
                        <a:t>3%</a:t>
                      </a:r>
                    </a:p>
                  </a:txBody>
                  <a:tcPr marL="9525" marR="9525" marT="9525" marB="0" anchor="ctr">
                    <a:lnL w="127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dirty="0">
                          <a:effectLst/>
                          <a:latin typeface="Arial"/>
                        </a:rPr>
                        <a:t>4%</a:t>
                      </a:r>
                    </a:p>
                  </a:txBody>
                  <a:tcPr marL="9525" marR="9525" marT="9525" marB="0" anchor="ct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dirty="0">
                          <a:effectLst/>
                          <a:latin typeface="Arial"/>
                        </a:rPr>
                        <a:t>93%</a:t>
                      </a:r>
                    </a:p>
                  </a:txBody>
                  <a:tcPr marL="9525" marR="9525" marT="9525" marB="0" anchor="ct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dirty="0">
                          <a:effectLst/>
                          <a:latin typeface="Arial"/>
                        </a:rPr>
                        <a:t>7,4</a:t>
                      </a:r>
                    </a:p>
                  </a:txBody>
                  <a:tcPr marL="9525" marR="9525" marT="9525" marB="0" anchor="ctr">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dirty="0">
                          <a:latin typeface="Arial"/>
                        </a:rPr>
                        <a:t>3%</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dirty="0">
                          <a:latin typeface="Arial"/>
                        </a:rPr>
                        <a:t>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dirty="0">
                          <a:latin typeface="Arial"/>
                        </a:rPr>
                        <a:t>91%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dirty="0">
                          <a:latin typeface="Arial"/>
                        </a:rPr>
                        <a:t>7,2</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1" i="0" u="none" strike="noStrike">
                          <a:effectLst/>
                          <a:latin typeface="Arial"/>
                        </a:rPr>
                        <a:t>3%</a:t>
                      </a:r>
                    </a:p>
                  </a:txBody>
                  <a:tcPr marL="9525" marR="9525" marT="9525" marB="0" anchor="ctr">
                    <a:lnL w="127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1" i="0" u="none" strike="noStrike">
                          <a:effectLst/>
                          <a:latin typeface="Arial"/>
                        </a:rPr>
                        <a:t>6%</a:t>
                      </a:r>
                    </a:p>
                  </a:txBody>
                  <a:tcPr marL="9525" marR="9525" marT="9525" marB="0" anchor="ct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1" i="0" u="none" strike="noStrike">
                          <a:effectLst/>
                          <a:latin typeface="Arial"/>
                        </a:rPr>
                        <a:t>91%</a:t>
                      </a:r>
                    </a:p>
                  </a:txBody>
                  <a:tcPr marL="9525" marR="9525" marT="9525" marB="0" anchor="ct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1" i="0" u="none" strike="noStrike" dirty="0">
                          <a:effectLst/>
                          <a:latin typeface="Arial"/>
                        </a:rPr>
                        <a:t>7,2</a:t>
                      </a:r>
                    </a:p>
                  </a:txBody>
                  <a:tcPr marL="9525" marR="9525" marT="9525" marB="0" anchor="ct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r>
              <a:tr h="729017">
                <a:tc>
                  <a:txBody>
                    <a:bodyPr/>
                    <a:lstStyle/>
                    <a:p>
                      <a:pPr algn="l" fontAlgn="b"/>
                      <a:r>
                        <a:rPr lang="it-IT" sz="1200" b="0" i="1" u="none" strike="noStrike" dirty="0">
                          <a:solidFill>
                            <a:srgbClr val="000000"/>
                          </a:solidFill>
                          <a:latin typeface="+mn-lt"/>
                        </a:rPr>
                        <a:t>Chiarezza e la facilità di lettura delle bollette </a:t>
                      </a: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solidFill>
                      <a:srgbClr val="FFFFCC"/>
                    </a:solidFill>
                  </a:tcPr>
                </a:tc>
                <a:tc>
                  <a:txBody>
                    <a:bodyPr/>
                    <a:lstStyle/>
                    <a:p>
                      <a:pPr algn="ctr" fontAlgn="ctr"/>
                      <a:r>
                        <a:rPr lang="it-IT" sz="1400" b="0" i="0" u="none" strike="noStrike" dirty="0">
                          <a:effectLst/>
                          <a:latin typeface="Arial"/>
                        </a:rPr>
                        <a:t>4%</a:t>
                      </a: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a:effectLst/>
                          <a:latin typeface="Arial"/>
                        </a:rPr>
                        <a:t>5%</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dirty="0">
                          <a:effectLst/>
                          <a:latin typeface="Arial"/>
                        </a:rPr>
                        <a:t>91%</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dirty="0">
                          <a:effectLst/>
                          <a:latin typeface="Arial"/>
                        </a:rPr>
                        <a:t>7,2</a:t>
                      </a: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dirty="0" smtClean="0">
                          <a:latin typeface="Arial"/>
                        </a:rPr>
                        <a:t>6%</a:t>
                      </a:r>
                      <a:endParaRPr lang="it-IT" sz="1400" b="0" i="0" u="none" strike="noStrike" dirty="0">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dirty="0">
                          <a:latin typeface="Arial"/>
                        </a:rPr>
                        <a:t>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dirty="0">
                          <a:latin typeface="Arial"/>
                        </a:rPr>
                        <a:t>86%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dirty="0">
                          <a:latin typeface="Arial"/>
                        </a:rPr>
                        <a:t>6,9</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1" i="0" u="none" strike="noStrike">
                          <a:effectLst/>
                          <a:latin typeface="Arial"/>
                        </a:rPr>
                        <a:t>4%</a:t>
                      </a: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1" i="0" u="none" strike="noStrike">
                          <a:effectLst/>
                          <a:latin typeface="Arial"/>
                        </a:rPr>
                        <a:t>8%</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1" i="0" u="none" strike="noStrike">
                          <a:effectLst/>
                          <a:latin typeface="Arial"/>
                        </a:rPr>
                        <a:t>87%</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1" i="0" u="none" strike="noStrike" dirty="0">
                          <a:effectLst/>
                          <a:latin typeface="Arial"/>
                        </a:rPr>
                        <a:t>7,0</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r>
              <a:tr h="633436">
                <a:tc>
                  <a:txBody>
                    <a:bodyPr/>
                    <a:lstStyle/>
                    <a:p>
                      <a:pPr algn="l" fontAlgn="ctr"/>
                      <a:r>
                        <a:rPr lang="it-IT" sz="1200" b="0" i="1" u="none" strike="noStrike" dirty="0" smtClean="0">
                          <a:solidFill>
                            <a:schemeClr val="tx1"/>
                          </a:solidFill>
                          <a:latin typeface="+mn-lt"/>
                        </a:rPr>
                        <a:t>Regolarità lettura dei contatori</a:t>
                      </a:r>
                      <a:endParaRPr lang="it-IT" sz="1200" b="0" i="1" u="none" strike="noStrike" dirty="0">
                        <a:solidFill>
                          <a:schemeClr val="tx1"/>
                        </a:solidFill>
                        <a:latin typeface="+mn-lt"/>
                      </a:endParaRP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solidFill>
                      <a:srgbClr val="FFFFCC"/>
                    </a:solidFill>
                  </a:tcPr>
                </a:tc>
                <a:tc>
                  <a:txBody>
                    <a:bodyPr/>
                    <a:lstStyle/>
                    <a:p>
                      <a:pPr algn="ctr" fontAlgn="ctr"/>
                      <a:r>
                        <a:rPr lang="it-IT" sz="1400" b="0" i="0" u="none" strike="noStrike" dirty="0">
                          <a:effectLst/>
                          <a:latin typeface="Arial"/>
                        </a:rPr>
                        <a:t>6%</a:t>
                      </a: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tcPr>
                </a:tc>
                <a:tc>
                  <a:txBody>
                    <a:bodyPr/>
                    <a:lstStyle/>
                    <a:p>
                      <a:pPr algn="ctr" fontAlgn="ctr"/>
                      <a:r>
                        <a:rPr lang="it-IT" sz="1400" b="0" i="0" u="none" strike="noStrike">
                          <a:effectLst/>
                          <a:latin typeface="Arial"/>
                        </a:rPr>
                        <a:t>7%</a:t>
                      </a:r>
                    </a:p>
                  </a:txBody>
                  <a:tcPr marL="9525" marR="9525" marT="9525" marB="0" anchor="ctr">
                    <a:lnT w="19050" cap="flat" cmpd="sng" algn="ctr">
                      <a:solidFill>
                        <a:schemeClr val="tx1"/>
                      </a:solidFill>
                      <a:prstDash val="sysDot"/>
                      <a:round/>
                      <a:headEnd type="none" w="med" len="med"/>
                      <a:tailEnd type="none" w="med" len="med"/>
                    </a:lnT>
                  </a:tcPr>
                </a:tc>
                <a:tc>
                  <a:txBody>
                    <a:bodyPr/>
                    <a:lstStyle/>
                    <a:p>
                      <a:pPr algn="ctr" fontAlgn="ctr"/>
                      <a:r>
                        <a:rPr lang="it-IT" sz="1400" b="0" i="0" u="none" strike="noStrike">
                          <a:effectLst/>
                          <a:latin typeface="Arial"/>
                        </a:rPr>
                        <a:t>87%</a:t>
                      </a:r>
                    </a:p>
                  </a:txBody>
                  <a:tcPr marL="9525" marR="9525" marT="9525" marB="0" anchor="ctr">
                    <a:lnT w="19050" cap="flat" cmpd="sng" algn="ctr">
                      <a:solidFill>
                        <a:schemeClr val="tx1"/>
                      </a:solidFill>
                      <a:prstDash val="sysDot"/>
                      <a:round/>
                      <a:headEnd type="none" w="med" len="med"/>
                      <a:tailEnd type="none" w="med" len="med"/>
                    </a:lnT>
                  </a:tcPr>
                </a:tc>
                <a:tc>
                  <a:txBody>
                    <a:bodyPr/>
                    <a:lstStyle/>
                    <a:p>
                      <a:pPr algn="ctr" fontAlgn="ctr"/>
                      <a:r>
                        <a:rPr lang="it-IT" sz="1400" b="0" i="0" u="none" strike="noStrike" dirty="0">
                          <a:effectLst/>
                          <a:latin typeface="Arial"/>
                        </a:rPr>
                        <a:t>7,0</a:t>
                      </a: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tcPr>
                </a:tc>
                <a:tc>
                  <a:txBody>
                    <a:bodyPr/>
                    <a:lstStyle/>
                    <a:p>
                      <a:pPr algn="ctr" fontAlgn="ctr"/>
                      <a:r>
                        <a:rPr lang="it-IT" sz="1400" b="0" i="0" u="none" strike="noStrike">
                          <a:latin typeface="Arial"/>
                        </a:rPr>
                        <a:t>5%</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a:latin typeface="Arial"/>
                        </a:rPr>
                        <a:t>11%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dirty="0">
                          <a:latin typeface="Arial"/>
                        </a:rPr>
                        <a:t>84%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dirty="0">
                          <a:latin typeface="Arial"/>
                        </a:rPr>
                        <a:t>6,7</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1" i="0" u="none" strike="noStrike">
                          <a:effectLst/>
                          <a:latin typeface="Arial"/>
                        </a:rPr>
                        <a:t>6%</a:t>
                      </a: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tcPr>
                </a:tc>
                <a:tc>
                  <a:txBody>
                    <a:bodyPr/>
                    <a:lstStyle/>
                    <a:p>
                      <a:pPr algn="ctr" fontAlgn="ctr"/>
                      <a:r>
                        <a:rPr lang="it-IT" sz="1400" b="1" i="0" u="none" strike="noStrike">
                          <a:effectLst/>
                          <a:latin typeface="Arial"/>
                        </a:rPr>
                        <a:t>10%</a:t>
                      </a:r>
                    </a:p>
                  </a:txBody>
                  <a:tcPr marL="9525" marR="9525" marT="9525" marB="0" anchor="ctr">
                    <a:lnT w="19050" cap="flat" cmpd="sng" algn="ctr">
                      <a:solidFill>
                        <a:schemeClr val="tx1"/>
                      </a:solidFill>
                      <a:prstDash val="sysDot"/>
                      <a:round/>
                      <a:headEnd type="none" w="med" len="med"/>
                      <a:tailEnd type="none" w="med" len="med"/>
                    </a:lnT>
                  </a:tcPr>
                </a:tc>
                <a:tc>
                  <a:txBody>
                    <a:bodyPr/>
                    <a:lstStyle/>
                    <a:p>
                      <a:pPr algn="ctr" fontAlgn="ctr"/>
                      <a:r>
                        <a:rPr lang="it-IT" sz="1400" b="1" i="0" u="none" strike="noStrike">
                          <a:effectLst/>
                          <a:latin typeface="Arial"/>
                        </a:rPr>
                        <a:t>84%</a:t>
                      </a:r>
                    </a:p>
                  </a:txBody>
                  <a:tcPr marL="9525" marR="9525" marT="9525" marB="0" anchor="ctr">
                    <a:lnT w="19050" cap="flat" cmpd="sng" algn="ctr">
                      <a:solidFill>
                        <a:schemeClr val="tx1"/>
                      </a:solidFill>
                      <a:prstDash val="sysDot"/>
                      <a:round/>
                      <a:headEnd type="none" w="med" len="med"/>
                      <a:tailEnd type="none" w="med" len="med"/>
                    </a:lnT>
                  </a:tcPr>
                </a:tc>
                <a:tc>
                  <a:txBody>
                    <a:bodyPr/>
                    <a:lstStyle/>
                    <a:p>
                      <a:pPr algn="ctr" fontAlgn="ctr"/>
                      <a:r>
                        <a:rPr lang="it-IT" sz="1400" b="1" i="0" u="none" strike="noStrike" dirty="0">
                          <a:effectLst/>
                          <a:latin typeface="Arial"/>
                        </a:rPr>
                        <a:t>6,8</a:t>
                      </a:r>
                    </a:p>
                  </a:txBody>
                  <a:tcPr marL="9525" marR="9525" marT="9525" marB="0" anchor="ctr">
                    <a:lnT w="19050" cap="flat" cmpd="sng" algn="ctr">
                      <a:solidFill>
                        <a:schemeClr val="tx1"/>
                      </a:solidFill>
                      <a:prstDash val="sysDot"/>
                      <a:round/>
                      <a:headEnd type="none" w="med" len="med"/>
                      <a:tailEnd type="none" w="med" len="med"/>
                    </a:lnT>
                  </a:tcPr>
                </a:tc>
              </a:tr>
            </a:tbl>
          </a:graphicData>
        </a:graphic>
      </p:graphicFrame>
      <p:sp>
        <p:nvSpPr>
          <p:cNvPr id="226380" name="CasellaDiTesto 16"/>
          <p:cNvSpPr txBox="1">
            <a:spLocks noChangeArrowheads="1"/>
          </p:cNvSpPr>
          <p:nvPr/>
        </p:nvSpPr>
        <p:spPr bwMode="auto">
          <a:xfrm>
            <a:off x="1908175" y="2671763"/>
            <a:ext cx="560388"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(1-4)</a:t>
            </a:r>
          </a:p>
        </p:txBody>
      </p:sp>
      <p:sp>
        <p:nvSpPr>
          <p:cNvPr id="226381" name="CasellaDiTesto 19"/>
          <p:cNvSpPr txBox="1">
            <a:spLocks noChangeArrowheads="1"/>
          </p:cNvSpPr>
          <p:nvPr/>
        </p:nvSpPr>
        <p:spPr bwMode="auto">
          <a:xfrm>
            <a:off x="2582863" y="2652713"/>
            <a:ext cx="403225"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(5)</a:t>
            </a:r>
          </a:p>
        </p:txBody>
      </p:sp>
      <p:sp>
        <p:nvSpPr>
          <p:cNvPr id="226382" name="CasellaDiTesto 22"/>
          <p:cNvSpPr txBox="1">
            <a:spLocks noChangeArrowheads="1"/>
          </p:cNvSpPr>
          <p:nvPr/>
        </p:nvSpPr>
        <p:spPr bwMode="auto">
          <a:xfrm>
            <a:off x="3087688" y="2652713"/>
            <a:ext cx="660400"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(6-10)</a:t>
            </a:r>
          </a:p>
        </p:txBody>
      </p:sp>
      <p:sp>
        <p:nvSpPr>
          <p:cNvPr id="226383" name="CasellaDiTesto 23"/>
          <p:cNvSpPr txBox="1">
            <a:spLocks noChangeArrowheads="1"/>
          </p:cNvSpPr>
          <p:nvPr/>
        </p:nvSpPr>
        <p:spPr bwMode="auto">
          <a:xfrm>
            <a:off x="4211638" y="2652713"/>
            <a:ext cx="561975"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(1-4)</a:t>
            </a:r>
          </a:p>
        </p:txBody>
      </p:sp>
      <p:sp>
        <p:nvSpPr>
          <p:cNvPr id="226384" name="CasellaDiTesto 24"/>
          <p:cNvSpPr txBox="1">
            <a:spLocks noChangeArrowheads="1"/>
          </p:cNvSpPr>
          <p:nvPr/>
        </p:nvSpPr>
        <p:spPr bwMode="auto">
          <a:xfrm>
            <a:off x="4919663" y="2654300"/>
            <a:ext cx="401637"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(5)</a:t>
            </a:r>
          </a:p>
        </p:txBody>
      </p:sp>
      <p:sp>
        <p:nvSpPr>
          <p:cNvPr id="226385" name="CasellaDiTesto 25"/>
          <p:cNvSpPr txBox="1">
            <a:spLocks noChangeArrowheads="1"/>
          </p:cNvSpPr>
          <p:nvPr/>
        </p:nvSpPr>
        <p:spPr bwMode="auto">
          <a:xfrm>
            <a:off x="5422900" y="2654300"/>
            <a:ext cx="661988"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(6-10)</a:t>
            </a:r>
          </a:p>
        </p:txBody>
      </p:sp>
      <p:sp>
        <p:nvSpPr>
          <p:cNvPr id="226386" name="CasellaDiTesto 26"/>
          <p:cNvSpPr txBox="1">
            <a:spLocks noChangeArrowheads="1"/>
          </p:cNvSpPr>
          <p:nvPr/>
        </p:nvSpPr>
        <p:spPr bwMode="auto">
          <a:xfrm>
            <a:off x="6629400" y="2678113"/>
            <a:ext cx="560388"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(1-4)</a:t>
            </a:r>
          </a:p>
        </p:txBody>
      </p:sp>
      <p:sp>
        <p:nvSpPr>
          <p:cNvPr id="226387" name="CasellaDiTesto 27"/>
          <p:cNvSpPr txBox="1">
            <a:spLocks noChangeArrowheads="1"/>
          </p:cNvSpPr>
          <p:nvPr/>
        </p:nvSpPr>
        <p:spPr bwMode="auto">
          <a:xfrm>
            <a:off x="7304088" y="2659063"/>
            <a:ext cx="403225" cy="306387"/>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(5)</a:t>
            </a:r>
          </a:p>
        </p:txBody>
      </p:sp>
      <p:sp>
        <p:nvSpPr>
          <p:cNvPr id="226388" name="CasellaDiTesto 28"/>
          <p:cNvSpPr txBox="1">
            <a:spLocks noChangeArrowheads="1"/>
          </p:cNvSpPr>
          <p:nvPr/>
        </p:nvSpPr>
        <p:spPr bwMode="auto">
          <a:xfrm>
            <a:off x="7808913" y="2659063"/>
            <a:ext cx="660400" cy="306387"/>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(6-10)</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29"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IL LIVELLO DI IMPORTANZA DEGLI ASPETTI DI FATTURAZIONE – </a:t>
            </a:r>
            <a:r>
              <a:rPr lang="it-IT" sz="2100" i="1">
                <a:solidFill>
                  <a:srgbClr val="3366CC"/>
                </a:solidFill>
                <a:cs typeface="Arial" charset="0"/>
              </a:rPr>
              <a:t>2° SEMESTRE 2014</a:t>
            </a:r>
          </a:p>
          <a:p>
            <a:pPr>
              <a:spcBef>
                <a:spcPct val="20000"/>
              </a:spcBef>
            </a:pPr>
            <a:endParaRPr lang="it-IT" sz="2100" i="1">
              <a:solidFill>
                <a:srgbClr val="3366CC"/>
              </a:solidFill>
              <a:cs typeface="Arial" charset="0"/>
            </a:endParaRPr>
          </a:p>
        </p:txBody>
      </p:sp>
      <p:sp>
        <p:nvSpPr>
          <p:cNvPr id="517125" name="Text Box 3"/>
          <p:cNvSpPr txBox="1">
            <a:spLocks noChangeArrowheads="1"/>
          </p:cNvSpPr>
          <p:nvPr/>
        </p:nvSpPr>
        <p:spPr bwMode="auto">
          <a:xfrm>
            <a:off x="755650" y="1092200"/>
            <a:ext cx="8137525" cy="436563"/>
          </a:xfrm>
          <a:prstGeom prst="rect">
            <a:avLst/>
          </a:prstGeom>
          <a:noFill/>
          <a:ln w="9525">
            <a:noFill/>
            <a:miter lim="800000"/>
            <a:headEnd/>
            <a:tailEnd/>
          </a:ln>
        </p:spPr>
        <p:txBody>
          <a:bodyPr lIns="169695" tIns="124443" rIns="169695" bIns="124443" anchor="ctr">
            <a:spAutoFit/>
          </a:bodyPr>
          <a:lstStyle/>
          <a:p>
            <a:pPr marL="266700" indent="-266700" defTabSz="957263">
              <a:buClr>
                <a:srgbClr val="000000"/>
              </a:buClr>
              <a:buSzPct val="100000"/>
              <a:buFont typeface="Times" pitchFamily="18" charset="0"/>
              <a:buBlip>
                <a:blip r:embed="rId3"/>
              </a:buBlip>
              <a:defRPr/>
            </a:pPr>
            <a:r>
              <a:rPr lang="it-IT" sz="1200" dirty="0">
                <a:solidFill>
                  <a:schemeClr val="tx1"/>
                </a:solidFill>
                <a:latin typeface="+mn-lt"/>
                <a:cs typeface="Arial" pitchFamily="34" charset="0"/>
              </a:rPr>
              <a:t>Quale dei seguenti aspetti è per Lei il più importante?</a:t>
            </a:r>
            <a:endParaRPr lang="it-IT" sz="1200" dirty="0">
              <a:solidFill>
                <a:schemeClr val="tx1"/>
              </a:solidFill>
              <a:latin typeface="+mn-lt"/>
              <a:cs typeface="Arial" pitchFamily="34" charset="0"/>
            </a:endParaRPr>
          </a:p>
        </p:txBody>
      </p:sp>
      <p:sp>
        <p:nvSpPr>
          <p:cNvPr id="601097"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FATTURAZIONE</a:t>
            </a:r>
            <a:br>
              <a:rPr lang="it-IT" sz="1800" dirty="0">
                <a:solidFill>
                  <a:schemeClr val="bg1"/>
                </a:solidFill>
              </a:rPr>
            </a:br>
            <a:r>
              <a:rPr lang="it-IT" sz="1800" i="1" dirty="0">
                <a:solidFill>
                  <a:schemeClr val="bg1"/>
                </a:solidFill>
              </a:rPr>
              <a:t>Importanza</a:t>
            </a:r>
            <a:endParaRPr lang="it-IT" sz="1800" i="1" dirty="0">
              <a:solidFill>
                <a:schemeClr val="bg1"/>
              </a:solidFill>
              <a:effectLst>
                <a:outerShdw blurRad="38100" dist="38100" dir="2700000" algn="tl">
                  <a:srgbClr val="C0C0C0"/>
                </a:outerShdw>
              </a:effectLst>
            </a:endParaRPr>
          </a:p>
        </p:txBody>
      </p:sp>
      <p:sp>
        <p:nvSpPr>
          <p:cNvPr id="8" name="Segnaposto numero diapositiva 7"/>
          <p:cNvSpPr>
            <a:spLocks noGrp="1"/>
          </p:cNvSpPr>
          <p:nvPr>
            <p:ph type="sldNum" sz="quarter" idx="10"/>
          </p:nvPr>
        </p:nvSpPr>
        <p:spPr/>
        <p:txBody>
          <a:bodyPr/>
          <a:lstStyle/>
          <a:p>
            <a:pPr>
              <a:defRPr/>
            </a:pPr>
            <a:fld id="{3330762F-6068-4B82-BEE3-CC1208B79710}" type="slidenum">
              <a:rPr lang="it-IT" smtClean="0"/>
              <a:pPr>
                <a:defRPr/>
              </a:pPr>
              <a:t>52</a:t>
            </a:fld>
            <a:endParaRPr lang="it-IT"/>
          </a:p>
        </p:txBody>
      </p:sp>
      <p:sp>
        <p:nvSpPr>
          <p:cNvPr id="227333" name="Text Box 10"/>
          <p:cNvSpPr txBox="1">
            <a:spLocks noChangeArrowheads="1"/>
          </p:cNvSpPr>
          <p:nvPr/>
        </p:nvSpPr>
        <p:spPr bwMode="auto">
          <a:xfrm>
            <a:off x="3635375" y="6237288"/>
            <a:ext cx="3168650" cy="371475"/>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pPr>
            <a:r>
              <a:rPr lang="it-IT" sz="900">
                <a:solidFill>
                  <a:schemeClr val="tx1"/>
                </a:solidFill>
                <a:latin typeface="Arial" charset="0"/>
              </a:rPr>
              <a:t>UNIVERSO: 229.490 UTENZE</a:t>
            </a:r>
          </a:p>
          <a:p>
            <a:pPr algn="ctr" defTabSz="449263">
              <a:buClr>
                <a:srgbClr val="000000"/>
              </a:buClr>
              <a:buSzPct val="100000"/>
              <a:buFont typeface="Times" pitchFamily="18" charset="0"/>
              <a:buNone/>
            </a:pPr>
            <a:r>
              <a:rPr lang="it-IT" sz="900">
                <a:solidFill>
                  <a:schemeClr val="tx1"/>
                </a:solidFill>
                <a:latin typeface="Arial" charset="0"/>
              </a:rPr>
              <a:t>BASE: TOTALE CAMPIONE</a:t>
            </a:r>
          </a:p>
        </p:txBody>
      </p:sp>
      <p:graphicFrame>
        <p:nvGraphicFramePr>
          <p:cNvPr id="227334" name="Object 3"/>
          <p:cNvGraphicFramePr>
            <a:graphicFrameLocks noChangeAspect="1"/>
          </p:cNvGraphicFramePr>
          <p:nvPr/>
        </p:nvGraphicFramePr>
        <p:xfrm>
          <a:off x="849313" y="1649413"/>
          <a:ext cx="7223125" cy="4664075"/>
        </p:xfrm>
        <a:graphic>
          <a:graphicData uri="http://schemas.openxmlformats.org/presentationml/2006/ole">
            <p:oleObj spid="_x0000_s227334" r:id="rId4" imgW="7224386" imgH="4663844" progId="Excel.Chart.8">
              <p:embed/>
            </p:oleObj>
          </a:graphicData>
        </a:graphic>
      </p:graphicFrame>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3"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LA MAPPA DELLE PRIORITÀ - </a:t>
            </a:r>
            <a:r>
              <a:rPr lang="it-IT" sz="1600" i="1">
                <a:solidFill>
                  <a:srgbClr val="3366CC"/>
                </a:solidFill>
                <a:cs typeface="Arial" charset="0"/>
              </a:rPr>
              <a:t>FATTURAZIONE</a:t>
            </a:r>
          </a:p>
        </p:txBody>
      </p:sp>
      <p:grpSp>
        <p:nvGrpSpPr>
          <p:cNvPr id="228354" name="Gruppo 24"/>
          <p:cNvGrpSpPr>
            <a:grpSpLocks/>
          </p:cNvGrpSpPr>
          <p:nvPr/>
        </p:nvGrpSpPr>
        <p:grpSpPr bwMode="auto">
          <a:xfrm>
            <a:off x="1258888" y="692150"/>
            <a:ext cx="7527925" cy="5429250"/>
            <a:chOff x="1259662" y="692696"/>
            <a:chExt cx="7527180" cy="5428704"/>
          </a:xfrm>
        </p:grpSpPr>
        <p:graphicFrame>
          <p:nvGraphicFramePr>
            <p:cNvPr id="228356" name="Grafico 31"/>
            <p:cNvGraphicFramePr>
              <a:graphicFrameLocks/>
            </p:cNvGraphicFramePr>
            <p:nvPr/>
          </p:nvGraphicFramePr>
          <p:xfrm>
            <a:off x="1784926" y="1284834"/>
            <a:ext cx="6366295" cy="4211190"/>
          </p:xfrm>
          <a:graphic>
            <a:graphicData uri="http://schemas.openxmlformats.org/presentationml/2006/ole">
              <p:oleObj spid="_x0000_s228356" r:id="rId3" imgW="6364776" imgH="4212701" progId="Excel.Chart.8">
                <p:embed/>
              </p:oleObj>
            </a:graphicData>
          </a:graphic>
        </p:graphicFrame>
        <p:sp>
          <p:nvSpPr>
            <p:cNvPr id="307203" name="Text Box 4"/>
            <p:cNvSpPr txBox="1">
              <a:spLocks noChangeArrowheads="1"/>
            </p:cNvSpPr>
            <p:nvPr/>
          </p:nvSpPr>
          <p:spPr bwMode="auto">
            <a:xfrm>
              <a:off x="1954918" y="1059372"/>
              <a:ext cx="1230190" cy="249212"/>
            </a:xfrm>
            <a:prstGeom prst="rect">
              <a:avLst/>
            </a:prstGeom>
            <a:solidFill>
              <a:schemeClr val="accent1"/>
            </a:solidFill>
            <a:ln w="9525" algn="ctr">
              <a:solidFill>
                <a:schemeClr val="accent1"/>
              </a:solid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000" b="1" dirty="0">
                  <a:solidFill>
                    <a:schemeClr val="bg1"/>
                  </a:solidFill>
                  <a:latin typeface="+mn-lt"/>
                  <a:cs typeface="Arial" pitchFamily="34" charset="0"/>
                </a:rPr>
                <a:t>SORVEGLIARE</a:t>
              </a:r>
            </a:p>
          </p:txBody>
        </p:sp>
        <p:sp>
          <p:nvSpPr>
            <p:cNvPr id="307204" name="Text Box 5"/>
            <p:cNvSpPr txBox="1">
              <a:spLocks noChangeArrowheads="1"/>
            </p:cNvSpPr>
            <p:nvPr/>
          </p:nvSpPr>
          <p:spPr bwMode="auto">
            <a:xfrm>
              <a:off x="6782027" y="1059372"/>
              <a:ext cx="1231778" cy="249212"/>
            </a:xfrm>
            <a:prstGeom prst="rect">
              <a:avLst/>
            </a:prstGeom>
            <a:solidFill>
              <a:schemeClr val="folHlink"/>
            </a:solidFill>
            <a:ln w="9525" algn="ctr">
              <a:solidFill>
                <a:schemeClr val="folHlink"/>
              </a:solid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000" b="1" dirty="0">
                  <a:solidFill>
                    <a:schemeClr val="bg1"/>
                  </a:solidFill>
                  <a:latin typeface="+mn-lt"/>
                  <a:cs typeface="Arial" pitchFamily="34" charset="0"/>
                </a:rPr>
                <a:t>COMUNICARE</a:t>
              </a:r>
            </a:p>
          </p:txBody>
        </p:sp>
        <p:sp>
          <p:nvSpPr>
            <p:cNvPr id="307205" name="Text Box 6"/>
            <p:cNvSpPr txBox="1">
              <a:spLocks noChangeArrowheads="1"/>
            </p:cNvSpPr>
            <p:nvPr/>
          </p:nvSpPr>
          <p:spPr bwMode="auto">
            <a:xfrm>
              <a:off x="6824886" y="5480114"/>
              <a:ext cx="1184158" cy="230165"/>
            </a:xfrm>
            <a:prstGeom prst="rect">
              <a:avLst/>
            </a:prstGeom>
            <a:solidFill>
              <a:srgbClr val="CC3300"/>
            </a:solidFill>
            <a:ln w="9525" algn="ctr">
              <a:solidFill>
                <a:srgbClr val="CC3300"/>
              </a:solidFill>
              <a:miter lim="800000"/>
              <a:headEnd/>
              <a:tailEnd/>
            </a:ln>
          </p:spPr>
          <p:txBody>
            <a:bodyPr lIns="90000" tIns="46800" rIns="90000" bIns="46800"/>
            <a:lstStyle/>
            <a:p>
              <a:pPr algn="ctr" defTabSz="449263">
                <a:spcBef>
                  <a:spcPct val="50000"/>
                </a:spcBef>
                <a:buClr>
                  <a:srgbClr val="000000"/>
                </a:buClr>
                <a:buSzPct val="100000"/>
                <a:buFont typeface="Times" pitchFamily="18" charset="0"/>
                <a:buNone/>
                <a:defRPr/>
              </a:pPr>
              <a:r>
                <a:rPr lang="it-IT" sz="1000" b="1" dirty="0">
                  <a:solidFill>
                    <a:schemeClr val="bg1"/>
                  </a:solidFill>
                  <a:latin typeface="+mn-lt"/>
                  <a:cs typeface="Arial" pitchFamily="34" charset="0"/>
                </a:rPr>
                <a:t>MIGLIORARE</a:t>
              </a:r>
            </a:p>
          </p:txBody>
        </p:sp>
        <p:sp>
          <p:nvSpPr>
            <p:cNvPr id="307206" name="Text Box 7"/>
            <p:cNvSpPr txBox="1">
              <a:spLocks noChangeArrowheads="1"/>
            </p:cNvSpPr>
            <p:nvPr/>
          </p:nvSpPr>
          <p:spPr bwMode="auto">
            <a:xfrm>
              <a:off x="1921583" y="5475353"/>
              <a:ext cx="1182571" cy="230164"/>
            </a:xfrm>
            <a:prstGeom prst="rect">
              <a:avLst/>
            </a:prstGeom>
            <a:solidFill>
              <a:srgbClr val="FF66CC"/>
            </a:solidFill>
            <a:ln w="9525" algn="ctr">
              <a:solidFill>
                <a:srgbClr val="FF66CC"/>
              </a:solidFill>
              <a:miter lim="800000"/>
              <a:headEnd/>
              <a:tailEnd/>
            </a:ln>
          </p:spPr>
          <p:txBody>
            <a:bodyPr lIns="90000" tIns="46800" rIns="90000" bIns="46800"/>
            <a:lstStyle/>
            <a:p>
              <a:pPr algn="ctr" defTabSz="449263">
                <a:spcBef>
                  <a:spcPct val="50000"/>
                </a:spcBef>
                <a:buClr>
                  <a:srgbClr val="000000"/>
                </a:buClr>
                <a:buSzPct val="100000"/>
                <a:buFont typeface="Times" pitchFamily="18" charset="0"/>
                <a:buNone/>
                <a:defRPr/>
              </a:pPr>
              <a:r>
                <a:rPr lang="it-IT" sz="1000" b="1" dirty="0">
                  <a:solidFill>
                    <a:schemeClr val="bg1"/>
                  </a:solidFill>
                  <a:latin typeface="+mn-lt"/>
                  <a:cs typeface="Arial" pitchFamily="34" charset="0"/>
                </a:rPr>
                <a:t>PERFEZIONARE</a:t>
              </a:r>
            </a:p>
          </p:txBody>
        </p:sp>
        <p:sp>
          <p:nvSpPr>
            <p:cNvPr id="307207" name="Text Box 8"/>
            <p:cNvSpPr txBox="1">
              <a:spLocks noChangeArrowheads="1"/>
            </p:cNvSpPr>
            <p:nvPr/>
          </p:nvSpPr>
          <p:spPr bwMode="auto">
            <a:xfrm>
              <a:off x="1896186" y="5749962"/>
              <a:ext cx="6071587" cy="371438"/>
            </a:xfrm>
            <a:prstGeom prst="rect">
              <a:avLst/>
            </a:prstGeom>
            <a:noFill/>
            <a:ln w="9525" algn="ctr">
              <a:no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800" dirty="0">
                  <a:solidFill>
                    <a:schemeClr val="tx1"/>
                  </a:solidFill>
                  <a:latin typeface="+mn-lt"/>
                  <a:cs typeface="Arial" pitchFamily="34" charset="0"/>
                </a:rPr>
                <a:t>IMPORTANZA</a:t>
              </a:r>
            </a:p>
          </p:txBody>
        </p:sp>
        <p:sp>
          <p:nvSpPr>
            <p:cNvPr id="307208" name="Text Box 9"/>
            <p:cNvSpPr txBox="1">
              <a:spLocks noChangeArrowheads="1"/>
            </p:cNvSpPr>
            <p:nvPr/>
          </p:nvSpPr>
          <p:spPr bwMode="auto">
            <a:xfrm rot="16200000">
              <a:off x="-475300" y="3159423"/>
              <a:ext cx="4247723" cy="371438"/>
            </a:xfrm>
            <a:prstGeom prst="rect">
              <a:avLst/>
            </a:prstGeom>
            <a:noFill/>
            <a:ln w="9525" algn="ctr">
              <a:no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800" dirty="0">
                  <a:solidFill>
                    <a:schemeClr val="tx1"/>
                  </a:solidFill>
                  <a:latin typeface="+mn-lt"/>
                  <a:cs typeface="Arial" pitchFamily="34" charset="0"/>
                </a:rPr>
                <a:t>SODDISFAZIONE</a:t>
              </a:r>
            </a:p>
          </p:txBody>
        </p:sp>
        <p:sp>
          <p:nvSpPr>
            <p:cNvPr id="307211" name="Text Box 36"/>
            <p:cNvSpPr txBox="1">
              <a:spLocks noChangeArrowheads="1"/>
            </p:cNvSpPr>
            <p:nvPr/>
          </p:nvSpPr>
          <p:spPr bwMode="auto">
            <a:xfrm rot="16200000">
              <a:off x="1384268" y="4874544"/>
              <a:ext cx="790495" cy="249213"/>
            </a:xfrm>
            <a:prstGeom prst="rect">
              <a:avLst/>
            </a:prstGeom>
            <a:noFill/>
            <a:ln w="9525" algn="ctr">
              <a:no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000" i="1" dirty="0">
                  <a:solidFill>
                    <a:schemeClr val="tx1"/>
                  </a:solidFill>
                  <a:latin typeface="+mn-lt"/>
                  <a:cs typeface="Arial" pitchFamily="34" charset="0"/>
                </a:rPr>
                <a:t>BASSA</a:t>
              </a:r>
            </a:p>
          </p:txBody>
        </p:sp>
        <p:sp>
          <p:nvSpPr>
            <p:cNvPr id="307242" name="Rectangle 23"/>
            <p:cNvSpPr>
              <a:spLocks noChangeArrowheads="1"/>
            </p:cNvSpPr>
            <p:nvPr/>
          </p:nvSpPr>
          <p:spPr bwMode="auto">
            <a:xfrm>
              <a:off x="1834280" y="3149899"/>
              <a:ext cx="2231804" cy="195243"/>
            </a:xfrm>
            <a:prstGeom prst="rect">
              <a:avLst/>
            </a:prstGeom>
            <a:noFill/>
            <a:ln w="12700" algn="ctr">
              <a:noFill/>
              <a:miter lim="800000"/>
              <a:headEnd/>
              <a:tailEnd/>
            </a:ln>
          </p:spPr>
          <p:txBody>
            <a:bodyPr lIns="90000" tIns="46800" rIns="90000" bIns="46800" anchor="ctr"/>
            <a:lstStyle/>
            <a:p>
              <a:pPr defTabSz="449263">
                <a:buClr>
                  <a:srgbClr val="000000"/>
                </a:buClr>
                <a:buSzPct val="100000"/>
                <a:buFont typeface="Times" pitchFamily="18" charset="0"/>
                <a:buNone/>
                <a:defRPr/>
              </a:pPr>
              <a:r>
                <a:rPr lang="it-IT" sz="900" dirty="0">
                  <a:solidFill>
                    <a:schemeClr val="tx1"/>
                  </a:solidFill>
                  <a:latin typeface="+mn-lt"/>
                </a:rPr>
                <a:t>Soddisfazione complessiva:</a:t>
              </a:r>
              <a:r>
                <a:rPr lang="it-IT" sz="900" dirty="0">
                  <a:solidFill>
                    <a:schemeClr val="tx1"/>
                  </a:solidFill>
                  <a:latin typeface="+mn-lt"/>
                </a:rPr>
                <a:t> 87,6</a:t>
              </a:r>
              <a:r>
                <a:rPr lang="it-IT" sz="900" b="1" dirty="0">
                  <a:solidFill>
                    <a:schemeClr val="tx1"/>
                  </a:solidFill>
                  <a:latin typeface="+mn-lt"/>
                </a:rPr>
                <a:t>%</a:t>
              </a:r>
              <a:endParaRPr lang="it-IT" sz="900" b="1" dirty="0">
                <a:solidFill>
                  <a:schemeClr val="tx1"/>
                </a:solidFill>
                <a:latin typeface="+mn-lt"/>
              </a:endParaRPr>
            </a:p>
          </p:txBody>
        </p:sp>
        <p:pic>
          <p:nvPicPr>
            <p:cNvPr id="228365" name="Picture 40" descr="AEN_159"/>
            <p:cNvPicPr>
              <a:picLocks noChangeAspect="1" noChangeArrowheads="1"/>
            </p:cNvPicPr>
            <p:nvPr/>
          </p:nvPicPr>
          <p:blipFill>
            <a:blip r:embed="rId4"/>
            <a:srcRect/>
            <a:stretch>
              <a:fillRect/>
            </a:stretch>
          </p:blipFill>
          <p:spPr bwMode="auto">
            <a:xfrm>
              <a:off x="8039130" y="714375"/>
              <a:ext cx="582612" cy="595313"/>
            </a:xfrm>
            <a:prstGeom prst="rect">
              <a:avLst/>
            </a:prstGeom>
            <a:solidFill>
              <a:schemeClr val="bg1"/>
            </a:solidFill>
            <a:ln w="28575">
              <a:noFill/>
              <a:miter lim="800000"/>
              <a:headEnd/>
              <a:tailEnd/>
            </a:ln>
          </p:spPr>
        </p:pic>
        <p:pic>
          <p:nvPicPr>
            <p:cNvPr id="228366" name="Picture 41" descr="lente"/>
            <p:cNvPicPr>
              <a:picLocks noChangeAspect="1" noChangeArrowheads="1"/>
            </p:cNvPicPr>
            <p:nvPr/>
          </p:nvPicPr>
          <p:blipFill>
            <a:blip r:embed="rId5"/>
            <a:srcRect/>
            <a:stretch>
              <a:fillRect/>
            </a:stretch>
          </p:blipFill>
          <p:spPr bwMode="auto">
            <a:xfrm>
              <a:off x="1259662" y="692696"/>
              <a:ext cx="639762" cy="642938"/>
            </a:xfrm>
            <a:prstGeom prst="rect">
              <a:avLst/>
            </a:prstGeom>
            <a:solidFill>
              <a:schemeClr val="bg1"/>
            </a:solidFill>
            <a:ln w="28575">
              <a:noFill/>
              <a:miter lim="800000"/>
              <a:headEnd/>
              <a:tailEnd/>
            </a:ln>
          </p:spPr>
        </p:pic>
        <p:pic>
          <p:nvPicPr>
            <p:cNvPr id="228367" name="Picture 45" descr="marketing_usability_main">
              <a:hlinkClick r:id="rId6"/>
            </p:cNvPr>
            <p:cNvPicPr>
              <a:picLocks noChangeAspect="1" noChangeArrowheads="1"/>
            </p:cNvPicPr>
            <p:nvPr/>
          </p:nvPicPr>
          <p:blipFill>
            <a:blip r:embed="rId7"/>
            <a:srcRect/>
            <a:stretch>
              <a:fillRect/>
            </a:stretch>
          </p:blipFill>
          <p:spPr bwMode="auto">
            <a:xfrm>
              <a:off x="8039130" y="5429250"/>
              <a:ext cx="747712" cy="592138"/>
            </a:xfrm>
            <a:prstGeom prst="rect">
              <a:avLst/>
            </a:prstGeom>
            <a:solidFill>
              <a:schemeClr val="bg1"/>
            </a:solidFill>
            <a:ln w="28575">
              <a:noFill/>
              <a:miter lim="800000"/>
              <a:headEnd/>
              <a:tailEnd/>
            </a:ln>
          </p:spPr>
        </p:pic>
        <p:pic>
          <p:nvPicPr>
            <p:cNvPr id="228368" name="Picture 46" descr="BWBW0157"/>
            <p:cNvPicPr>
              <a:picLocks noChangeAspect="1" noChangeArrowheads="1"/>
            </p:cNvPicPr>
            <p:nvPr/>
          </p:nvPicPr>
          <p:blipFill>
            <a:blip r:embed="rId8"/>
            <a:srcRect/>
            <a:stretch>
              <a:fillRect/>
            </a:stretch>
          </p:blipFill>
          <p:spPr bwMode="auto">
            <a:xfrm>
              <a:off x="1398617" y="5429250"/>
              <a:ext cx="450850" cy="514350"/>
            </a:xfrm>
            <a:prstGeom prst="rect">
              <a:avLst/>
            </a:prstGeom>
            <a:noFill/>
            <a:ln w="9525">
              <a:noFill/>
              <a:miter lim="800000"/>
              <a:headEnd/>
              <a:tailEnd/>
            </a:ln>
          </p:spPr>
        </p:pic>
        <p:sp>
          <p:nvSpPr>
            <p:cNvPr id="37" name="Rectangle 23"/>
            <p:cNvSpPr>
              <a:spLocks noChangeArrowheads="1"/>
            </p:cNvSpPr>
            <p:nvPr/>
          </p:nvSpPr>
          <p:spPr bwMode="auto">
            <a:xfrm rot="16200000">
              <a:off x="4033545" y="2444327"/>
              <a:ext cx="1657183" cy="144448"/>
            </a:xfrm>
            <a:prstGeom prst="rect">
              <a:avLst/>
            </a:prstGeom>
            <a:noFill/>
            <a:ln w="12700" algn="ctr">
              <a:noFill/>
              <a:miter lim="800000"/>
              <a:headEnd/>
              <a:tailEnd/>
            </a:ln>
          </p:spPr>
          <p:txBody>
            <a:bodyPr lIns="90000" tIns="46800" rIns="90000" bIns="46800" anchor="ctr"/>
            <a:lstStyle/>
            <a:p>
              <a:pPr defTabSz="449263">
                <a:buClr>
                  <a:srgbClr val="000000"/>
                </a:buClr>
                <a:buSzPct val="100000"/>
                <a:buFont typeface="Times" pitchFamily="18" charset="0"/>
                <a:buNone/>
                <a:defRPr/>
              </a:pPr>
              <a:r>
                <a:rPr lang="it-IT" sz="900" dirty="0">
                  <a:solidFill>
                    <a:schemeClr val="tx1"/>
                  </a:solidFill>
                  <a:latin typeface="+mn-lt"/>
                </a:rPr>
                <a:t>Importanza </a:t>
              </a:r>
              <a:r>
                <a:rPr lang="it-IT" sz="900" dirty="0">
                  <a:solidFill>
                    <a:schemeClr val="tx1"/>
                  </a:solidFill>
                  <a:latin typeface="+mn-lt"/>
                </a:rPr>
                <a:t>media: 33%</a:t>
              </a:r>
              <a:endParaRPr lang="it-IT" sz="900" b="1" dirty="0">
                <a:solidFill>
                  <a:schemeClr val="tx1"/>
                </a:solidFill>
                <a:latin typeface="+mn-lt"/>
              </a:endParaRPr>
            </a:p>
          </p:txBody>
        </p:sp>
        <p:sp>
          <p:nvSpPr>
            <p:cNvPr id="38" name="Text Box 36"/>
            <p:cNvSpPr txBox="1">
              <a:spLocks noChangeArrowheads="1"/>
            </p:cNvSpPr>
            <p:nvPr/>
          </p:nvSpPr>
          <p:spPr bwMode="auto">
            <a:xfrm rot="16200000">
              <a:off x="1350935" y="1396682"/>
              <a:ext cx="790495" cy="249212"/>
            </a:xfrm>
            <a:prstGeom prst="rect">
              <a:avLst/>
            </a:prstGeom>
            <a:noFill/>
            <a:ln w="9525" algn="ctr">
              <a:no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000" i="1" dirty="0">
                  <a:solidFill>
                    <a:schemeClr val="tx1"/>
                  </a:solidFill>
                  <a:latin typeface="+mn-lt"/>
                  <a:cs typeface="Arial" pitchFamily="34" charset="0"/>
                </a:rPr>
                <a:t>ALTA</a:t>
              </a:r>
            </a:p>
          </p:txBody>
        </p:sp>
        <p:sp>
          <p:nvSpPr>
            <p:cNvPr id="22" name="Text Box 36"/>
            <p:cNvSpPr txBox="1">
              <a:spLocks noChangeArrowheads="1"/>
            </p:cNvSpPr>
            <p:nvPr/>
          </p:nvSpPr>
          <p:spPr bwMode="auto">
            <a:xfrm>
              <a:off x="1753325" y="5870600"/>
              <a:ext cx="790497" cy="247625"/>
            </a:xfrm>
            <a:prstGeom prst="rect">
              <a:avLst/>
            </a:prstGeom>
            <a:noFill/>
            <a:ln w="9525" algn="ctr">
              <a:no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000" i="1" dirty="0">
                  <a:solidFill>
                    <a:schemeClr val="tx1"/>
                  </a:solidFill>
                  <a:latin typeface="+mn-lt"/>
                  <a:cs typeface="Arial" pitchFamily="34" charset="0"/>
                </a:rPr>
                <a:t>BASSA</a:t>
              </a:r>
            </a:p>
          </p:txBody>
        </p:sp>
        <p:sp>
          <p:nvSpPr>
            <p:cNvPr id="23" name="Text Box 36"/>
            <p:cNvSpPr txBox="1">
              <a:spLocks noChangeArrowheads="1"/>
            </p:cNvSpPr>
            <p:nvPr/>
          </p:nvSpPr>
          <p:spPr bwMode="auto">
            <a:xfrm>
              <a:off x="7450299" y="5861076"/>
              <a:ext cx="790497" cy="249213"/>
            </a:xfrm>
            <a:prstGeom prst="rect">
              <a:avLst/>
            </a:prstGeom>
            <a:noFill/>
            <a:ln w="9525" algn="ctr">
              <a:no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000" i="1" dirty="0">
                  <a:solidFill>
                    <a:schemeClr val="tx1"/>
                  </a:solidFill>
                  <a:latin typeface="+mn-lt"/>
                  <a:cs typeface="Arial" pitchFamily="34" charset="0"/>
                </a:rPr>
                <a:t>ALTA</a:t>
              </a:r>
            </a:p>
          </p:txBody>
        </p:sp>
        <p:sp>
          <p:nvSpPr>
            <p:cNvPr id="36" name="Rectangle 22"/>
            <p:cNvSpPr>
              <a:spLocks noChangeArrowheads="1"/>
            </p:cNvSpPr>
            <p:nvPr/>
          </p:nvSpPr>
          <p:spPr bwMode="auto">
            <a:xfrm>
              <a:off x="2502551" y="4508662"/>
              <a:ext cx="1204794" cy="360327"/>
            </a:xfrm>
            <a:prstGeom prst="rect">
              <a:avLst/>
            </a:prstGeom>
            <a:noFill/>
            <a:ln w="12700" algn="ctr">
              <a:noFill/>
              <a:miter lim="800000"/>
              <a:headEnd/>
              <a:tailEnd/>
            </a:ln>
          </p:spPr>
          <p:txBody>
            <a:bodyPr lIns="90000" tIns="46800" rIns="90000" bIns="46800" anchor="ctr"/>
            <a:lstStyle/>
            <a:p>
              <a:pPr defTabSz="449263">
                <a:buClr>
                  <a:srgbClr val="000000"/>
                </a:buClr>
                <a:buSzPct val="100000"/>
                <a:buFont typeface="Times" pitchFamily="18" charset="0"/>
                <a:buNone/>
                <a:defRPr/>
              </a:pPr>
              <a:r>
                <a:rPr lang="it-IT" sz="900" dirty="0">
                  <a:solidFill>
                    <a:schemeClr val="tx1"/>
                  </a:solidFill>
                  <a:latin typeface="+mn-lt"/>
                </a:rPr>
                <a:t>REGOLARITÀ LETTURA CONTATORI</a:t>
              </a:r>
            </a:p>
          </p:txBody>
        </p:sp>
        <p:sp>
          <p:nvSpPr>
            <p:cNvPr id="39" name="Rectangle 22"/>
            <p:cNvSpPr>
              <a:spLocks noChangeArrowheads="1"/>
            </p:cNvSpPr>
            <p:nvPr/>
          </p:nvSpPr>
          <p:spPr bwMode="auto">
            <a:xfrm>
              <a:off x="3942271" y="3716580"/>
              <a:ext cx="917484" cy="360326"/>
            </a:xfrm>
            <a:prstGeom prst="rect">
              <a:avLst/>
            </a:prstGeom>
            <a:noFill/>
            <a:ln w="12700" algn="ctr">
              <a:noFill/>
              <a:miter lim="800000"/>
              <a:headEnd/>
              <a:tailEnd/>
            </a:ln>
          </p:spPr>
          <p:txBody>
            <a:bodyPr lIns="90000" tIns="46800" rIns="90000" bIns="46800" anchor="ctr"/>
            <a:lstStyle/>
            <a:p>
              <a:pPr algn="r" defTabSz="449263">
                <a:buClr>
                  <a:srgbClr val="000000"/>
                </a:buClr>
                <a:buSzPct val="100000"/>
                <a:buFont typeface="Times" pitchFamily="18" charset="0"/>
                <a:buNone/>
                <a:defRPr/>
              </a:pPr>
              <a:r>
                <a:rPr lang="it-IT" sz="900" dirty="0">
                  <a:solidFill>
                    <a:schemeClr val="tx1"/>
                  </a:solidFill>
                  <a:latin typeface="+mn-lt"/>
                </a:rPr>
                <a:t>CHIAREZZA FACILITÀ LETTURA DELLE BOLLETTE</a:t>
              </a:r>
            </a:p>
          </p:txBody>
        </p:sp>
        <p:sp>
          <p:nvSpPr>
            <p:cNvPr id="40" name="Rectangle 22"/>
            <p:cNvSpPr>
              <a:spLocks noChangeArrowheads="1"/>
            </p:cNvSpPr>
            <p:nvPr/>
          </p:nvSpPr>
          <p:spPr bwMode="auto">
            <a:xfrm>
              <a:off x="5507392" y="1837169"/>
              <a:ext cx="2073070" cy="376199"/>
            </a:xfrm>
            <a:prstGeom prst="rect">
              <a:avLst/>
            </a:prstGeom>
            <a:noFill/>
            <a:ln w="12700" algn="ctr">
              <a:noFill/>
              <a:miter lim="800000"/>
              <a:headEnd/>
              <a:tailEnd/>
            </a:ln>
          </p:spPr>
          <p:txBody>
            <a:bodyPr lIns="90000" tIns="46800" rIns="90000" bIns="46800" anchor="ctr"/>
            <a:lstStyle/>
            <a:p>
              <a:pPr algn="r" defTabSz="449263">
                <a:buClr>
                  <a:srgbClr val="000000"/>
                </a:buClr>
                <a:buSzPct val="100000"/>
                <a:buFont typeface="Times" pitchFamily="18" charset="0"/>
                <a:buNone/>
                <a:defRPr/>
              </a:pPr>
              <a:r>
                <a:rPr lang="it-IT" sz="900" dirty="0">
                  <a:solidFill>
                    <a:schemeClr val="tx1"/>
                  </a:solidFill>
                  <a:latin typeface="+mn-lt"/>
                </a:rPr>
                <a:t>I CONSUMI FATTURATI IN BOLLETTA RISPECCHIANO QUELLI REALI </a:t>
              </a:r>
              <a:endParaRPr lang="it-IT" sz="900" dirty="0">
                <a:solidFill>
                  <a:schemeClr val="tx1"/>
                </a:solidFill>
                <a:latin typeface="+mn-lt"/>
              </a:endParaRPr>
            </a:p>
          </p:txBody>
        </p:sp>
      </p:grpSp>
      <p:sp>
        <p:nvSpPr>
          <p:cNvPr id="33" name="Text Box 9"/>
          <p:cNvSpPr txBox="1">
            <a:spLocks noChangeArrowheads="1"/>
          </p:cNvSpPr>
          <p:nvPr/>
        </p:nvSpPr>
        <p:spPr bwMode="auto">
          <a:xfrm rot="16200000">
            <a:off x="-2682081" y="2864644"/>
            <a:ext cx="5946775" cy="366713"/>
          </a:xfrm>
          <a:prstGeom prst="rect">
            <a:avLst/>
          </a:prstGeom>
          <a:noFill/>
          <a:ln w="12700" algn="ctr">
            <a:noFill/>
            <a:miter lim="800000"/>
            <a:headEnd/>
            <a:tailEnd/>
          </a:ln>
          <a:effectLst/>
        </p:spPr>
        <p:txBody>
          <a:bodyPr lIns="90000" tIns="46800" rIns="90000" bIns="46800">
            <a:spAutoFit/>
          </a:bodyPr>
          <a:lstStyle/>
          <a:p>
            <a:pPr defTabSz="449263">
              <a:spcBef>
                <a:spcPct val="50000"/>
              </a:spcBef>
              <a:buClr>
                <a:srgbClr val="000000"/>
              </a:buClr>
              <a:buSzPct val="100000"/>
              <a:buFont typeface="Times" pitchFamily="18" charset="0"/>
              <a:buNone/>
              <a:defRPr/>
            </a:pPr>
            <a:r>
              <a:rPr lang="it-IT" sz="1800" dirty="0">
                <a:solidFill>
                  <a:schemeClr val="bg1"/>
                </a:solidFill>
              </a:rPr>
              <a:t>LE PRIORITÀ </a:t>
            </a:r>
            <a:r>
              <a:rPr lang="it-IT" sz="1800" dirty="0" err="1">
                <a:solidFill>
                  <a:schemeClr val="bg1"/>
                </a:solidFill>
              </a:rPr>
              <a:t>DI</a:t>
            </a:r>
            <a:r>
              <a:rPr lang="it-IT" sz="1800" dirty="0">
                <a:solidFill>
                  <a:schemeClr val="bg1"/>
                </a:solidFill>
              </a:rPr>
              <a:t> INTERVENTO</a:t>
            </a:r>
            <a:endParaRPr lang="it-IT" sz="1800" dirty="0">
              <a:solidFill>
                <a:schemeClr val="bg1"/>
              </a:solidFill>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9377" name="Object 71"/>
          <p:cNvGraphicFramePr>
            <a:graphicFrameLocks noChangeAspect="1"/>
          </p:cNvGraphicFramePr>
          <p:nvPr/>
        </p:nvGraphicFramePr>
        <p:xfrm>
          <a:off x="633413" y="1362075"/>
          <a:ext cx="6365875" cy="4749800"/>
        </p:xfrm>
        <a:graphic>
          <a:graphicData uri="http://schemas.openxmlformats.org/presentationml/2006/ole">
            <p:oleObj spid="_x0000_s229377" r:id="rId3" imgW="6364776" imgH="4755292" progId="Excel.Chart.8">
              <p:embed/>
            </p:oleObj>
          </a:graphicData>
        </a:graphic>
      </p:graphicFrame>
      <p:sp>
        <p:nvSpPr>
          <p:cNvPr id="229378" name="Rectangle 3"/>
          <p:cNvSpPr>
            <a:spLocks noChangeArrowheads="1"/>
          </p:cNvSpPr>
          <p:nvPr/>
        </p:nvSpPr>
        <p:spPr bwMode="auto">
          <a:xfrm>
            <a:off x="7134225" y="1679575"/>
            <a:ext cx="1758950" cy="431800"/>
          </a:xfrm>
          <a:prstGeom prst="rect">
            <a:avLst/>
          </a:prstGeom>
          <a:noFill/>
          <a:ln w="12700" algn="ctr">
            <a:solidFill>
              <a:srgbClr val="339966"/>
            </a:solidFill>
            <a:miter lim="800000"/>
            <a:headEnd/>
            <a:tailEnd/>
          </a:ln>
        </p:spPr>
        <p:txBody>
          <a:bodyPr lIns="90000" tIns="46800" rIns="90000" bIns="46800" anchor="ctr"/>
          <a:lstStyle/>
          <a:p>
            <a:pPr algn="ctr" defTabSz="449263">
              <a:buClr>
                <a:srgbClr val="000000"/>
              </a:buClr>
              <a:buSzPct val="100000"/>
              <a:buFont typeface="Times" pitchFamily="18" charset="0"/>
              <a:buNone/>
            </a:pPr>
            <a:r>
              <a:rPr lang="it-IT" sz="1200" b="1">
                <a:solidFill>
                  <a:schemeClr val="tx1"/>
                </a:solidFill>
                <a:latin typeface="Arial" charset="0"/>
              </a:rPr>
              <a:t>SUPERA LE ASPETTATIVE</a:t>
            </a:r>
          </a:p>
        </p:txBody>
      </p:sp>
      <p:sp>
        <p:nvSpPr>
          <p:cNvPr id="229379" name="Rectangle 4"/>
          <p:cNvSpPr>
            <a:spLocks noChangeArrowheads="1"/>
          </p:cNvSpPr>
          <p:nvPr/>
        </p:nvSpPr>
        <p:spPr bwMode="auto">
          <a:xfrm>
            <a:off x="7146925" y="3594100"/>
            <a:ext cx="1728788" cy="431800"/>
          </a:xfrm>
          <a:prstGeom prst="rect">
            <a:avLst/>
          </a:prstGeom>
          <a:noFill/>
          <a:ln w="12700" algn="ctr">
            <a:solidFill>
              <a:srgbClr val="808080"/>
            </a:solidFill>
            <a:miter lim="800000"/>
            <a:headEnd/>
            <a:tailEnd/>
          </a:ln>
        </p:spPr>
        <p:txBody>
          <a:bodyPr lIns="90000" tIns="46800" rIns="90000" bIns="46800" anchor="ctr"/>
          <a:lstStyle/>
          <a:p>
            <a:pPr algn="ctr" defTabSz="449263">
              <a:buClr>
                <a:srgbClr val="000000"/>
              </a:buClr>
              <a:buSzPct val="100000"/>
              <a:buFont typeface="Times" pitchFamily="18" charset="0"/>
              <a:buNone/>
            </a:pPr>
            <a:r>
              <a:rPr lang="it-IT" sz="1200" b="1">
                <a:solidFill>
                  <a:schemeClr val="tx1"/>
                </a:solidFill>
                <a:latin typeface="Arial" charset="0"/>
              </a:rPr>
              <a:t>IN LINEA CON LE ASPETTATIVE</a:t>
            </a:r>
          </a:p>
        </p:txBody>
      </p:sp>
      <p:sp>
        <p:nvSpPr>
          <p:cNvPr id="229380" name="Rectangle 5"/>
          <p:cNvSpPr>
            <a:spLocks noChangeArrowheads="1"/>
          </p:cNvSpPr>
          <p:nvPr/>
        </p:nvSpPr>
        <p:spPr bwMode="auto">
          <a:xfrm>
            <a:off x="7146925" y="5314950"/>
            <a:ext cx="1728788" cy="431800"/>
          </a:xfrm>
          <a:prstGeom prst="rect">
            <a:avLst/>
          </a:prstGeom>
          <a:noFill/>
          <a:ln w="12700" algn="ctr">
            <a:solidFill>
              <a:srgbClr val="CC0000"/>
            </a:solidFill>
            <a:miter lim="800000"/>
            <a:headEnd/>
            <a:tailEnd/>
          </a:ln>
        </p:spPr>
        <p:txBody>
          <a:bodyPr lIns="90000" tIns="46800" rIns="90000" bIns="46800" anchor="ctr"/>
          <a:lstStyle/>
          <a:p>
            <a:pPr algn="ctr" defTabSz="449263">
              <a:buClr>
                <a:srgbClr val="000000"/>
              </a:buClr>
              <a:buSzPct val="100000"/>
              <a:buFont typeface="Times" pitchFamily="18" charset="0"/>
              <a:buNone/>
            </a:pPr>
            <a:r>
              <a:rPr lang="it-IT" sz="1200" b="1">
                <a:solidFill>
                  <a:schemeClr val="tx1"/>
                </a:solidFill>
                <a:latin typeface="Arial" charset="0"/>
              </a:rPr>
              <a:t>DELUDE LE ASPETTATIVE</a:t>
            </a:r>
          </a:p>
        </p:txBody>
      </p:sp>
      <p:sp>
        <p:nvSpPr>
          <p:cNvPr id="229381" name="Rectangle 2"/>
          <p:cNvSpPr>
            <a:spLocks noChangeArrowheads="1"/>
          </p:cNvSpPr>
          <p:nvPr/>
        </p:nvSpPr>
        <p:spPr bwMode="auto">
          <a:xfrm>
            <a:off x="760413" y="130175"/>
            <a:ext cx="8313737"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LE ASPETTATIVE SUL SERVIZIO DI FATTURAZIONE</a:t>
            </a:r>
            <a:br>
              <a:rPr lang="it-IT" sz="2100">
                <a:solidFill>
                  <a:srgbClr val="3366CC"/>
                </a:solidFill>
                <a:cs typeface="Arial" charset="0"/>
              </a:rPr>
            </a:br>
            <a:r>
              <a:rPr lang="it-IT" sz="2100" i="1">
                <a:solidFill>
                  <a:srgbClr val="3366CC"/>
                </a:solidFill>
                <a:cs typeface="Arial" charset="0"/>
              </a:rPr>
              <a:t>TREND</a:t>
            </a:r>
          </a:p>
        </p:txBody>
      </p:sp>
      <p:sp>
        <p:nvSpPr>
          <p:cNvPr id="601097" name="Text Box 9"/>
          <p:cNvSpPr txBox="1">
            <a:spLocks noChangeArrowheads="1"/>
          </p:cNvSpPr>
          <p:nvPr/>
        </p:nvSpPr>
        <p:spPr bwMode="auto">
          <a:xfrm rot="-5400000">
            <a:off x="-2630488" y="2727326"/>
            <a:ext cx="5946775" cy="64135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FATTURAZIONE</a:t>
            </a:r>
            <a:br>
              <a:rPr lang="it-IT" sz="1800" dirty="0">
                <a:solidFill>
                  <a:schemeClr val="bg1"/>
                </a:solidFill>
              </a:rPr>
            </a:br>
            <a:r>
              <a:rPr lang="it-IT" sz="1800" i="1" dirty="0">
                <a:solidFill>
                  <a:schemeClr val="bg1"/>
                </a:solidFill>
              </a:rPr>
              <a:t>Aspettative</a:t>
            </a:r>
            <a:endParaRPr lang="it-IT" sz="1800" i="1" dirty="0">
              <a:solidFill>
                <a:schemeClr val="bg1"/>
              </a:solidFill>
              <a:effectLst>
                <a:outerShdw blurRad="38100" dist="38100" dir="2700000" algn="tl">
                  <a:srgbClr val="C0C0C0"/>
                </a:outerShdw>
              </a:effectLst>
            </a:endParaRPr>
          </a:p>
        </p:txBody>
      </p:sp>
      <p:sp>
        <p:nvSpPr>
          <p:cNvPr id="471048" name="Text Box 3"/>
          <p:cNvSpPr txBox="1">
            <a:spLocks noChangeArrowheads="1"/>
          </p:cNvSpPr>
          <p:nvPr/>
        </p:nvSpPr>
        <p:spPr bwMode="auto">
          <a:xfrm>
            <a:off x="755650" y="989013"/>
            <a:ext cx="8137525" cy="436562"/>
          </a:xfrm>
          <a:prstGeom prst="rect">
            <a:avLst/>
          </a:prstGeom>
          <a:noFill/>
          <a:ln w="9525">
            <a:noFill/>
            <a:miter lim="800000"/>
            <a:headEnd/>
            <a:tailEnd/>
          </a:ln>
        </p:spPr>
        <p:txBody>
          <a:bodyPr lIns="169695" tIns="124443" rIns="169695" bIns="124443" anchor="ctr">
            <a:spAutoFit/>
          </a:bodyPr>
          <a:lstStyle/>
          <a:p>
            <a:pPr marL="266700" indent="-266700" defTabSz="957263">
              <a:buClr>
                <a:srgbClr val="000000"/>
              </a:buClr>
              <a:buSzPct val="100000"/>
              <a:buFont typeface="Times" pitchFamily="18" charset="0"/>
              <a:buBlip>
                <a:blip r:embed="rId4"/>
              </a:buBlip>
              <a:defRPr/>
            </a:pPr>
            <a:r>
              <a:rPr lang="it-IT" sz="1200" dirty="0">
                <a:solidFill>
                  <a:schemeClr val="tx1"/>
                </a:solidFill>
                <a:latin typeface="+mn-lt"/>
                <a:cs typeface="Arial" pitchFamily="34" charset="0"/>
              </a:rPr>
              <a:t>Sempre considerando gli aspetti di fatturazione, ritiene che il servizio ..</a:t>
            </a:r>
          </a:p>
        </p:txBody>
      </p:sp>
      <p:sp>
        <p:nvSpPr>
          <p:cNvPr id="11" name="Segnaposto numero diapositiva 10"/>
          <p:cNvSpPr>
            <a:spLocks noGrp="1"/>
          </p:cNvSpPr>
          <p:nvPr>
            <p:ph type="sldNum" sz="quarter" idx="10"/>
          </p:nvPr>
        </p:nvSpPr>
        <p:spPr/>
        <p:txBody>
          <a:bodyPr/>
          <a:lstStyle/>
          <a:p>
            <a:pPr>
              <a:defRPr/>
            </a:pPr>
            <a:fld id="{42C67D16-0911-4ACA-9EEC-043F4D83BA9D}" type="slidenum">
              <a:rPr lang="it-IT" smtClean="0"/>
              <a:pPr>
                <a:defRPr/>
              </a:pPr>
              <a:t>54</a:t>
            </a:fld>
            <a:endParaRPr lang="it-IT"/>
          </a:p>
        </p:txBody>
      </p:sp>
      <p:sp>
        <p:nvSpPr>
          <p:cNvPr id="229385" name="Text Box 10"/>
          <p:cNvSpPr txBox="1">
            <a:spLocks noChangeArrowheads="1"/>
          </p:cNvSpPr>
          <p:nvPr/>
        </p:nvSpPr>
        <p:spPr bwMode="auto">
          <a:xfrm>
            <a:off x="3635375" y="6237288"/>
            <a:ext cx="3168650" cy="371475"/>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pPr>
            <a:r>
              <a:rPr lang="it-IT" sz="900">
                <a:solidFill>
                  <a:schemeClr val="tx1"/>
                </a:solidFill>
                <a:latin typeface="Arial" charset="0"/>
              </a:rPr>
              <a:t>UNIVERSO: 229.490 UTENZE</a:t>
            </a:r>
          </a:p>
          <a:p>
            <a:pPr algn="ctr" defTabSz="449263">
              <a:buClr>
                <a:srgbClr val="000000"/>
              </a:buClr>
              <a:buSzPct val="100000"/>
              <a:buFont typeface="Times" pitchFamily="18" charset="0"/>
              <a:buNone/>
            </a:pPr>
            <a:r>
              <a:rPr lang="it-IT" sz="900">
                <a:solidFill>
                  <a:schemeClr val="tx1"/>
                </a:solidFill>
                <a:latin typeface="Arial" charset="0"/>
              </a:rPr>
              <a:t>BASE: TOTALE CAMPIONE</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1" name="Rectangle 2"/>
          <p:cNvSpPr>
            <a:spLocks noGrp="1" noChangeArrowheads="1"/>
          </p:cNvSpPr>
          <p:nvPr>
            <p:ph type="title" idx="4294967295"/>
          </p:nvPr>
        </p:nvSpPr>
        <p:spPr/>
        <p:txBody>
          <a:bodyPr/>
          <a:lstStyle/>
          <a:p>
            <a:pPr eaLnBrk="1" hangingPunct="1"/>
            <a:r>
              <a:rPr lang="it-IT" smtClean="0"/>
              <a:t>IL NUMERO VERDE COMMERCIALE</a:t>
            </a:r>
          </a:p>
        </p:txBody>
      </p:sp>
      <p:sp>
        <p:nvSpPr>
          <p:cNvPr id="439298" name="Rectangle 7"/>
          <p:cNvSpPr>
            <a:spLocks noChangeArrowheads="1"/>
          </p:cNvSpPr>
          <p:nvPr/>
        </p:nvSpPr>
        <p:spPr bwMode="auto">
          <a:xfrm>
            <a:off x="1547813" y="2492375"/>
            <a:ext cx="6696075" cy="2664817"/>
          </a:xfrm>
          <a:prstGeom prst="rect">
            <a:avLst/>
          </a:prstGeom>
          <a:noFill/>
          <a:ln w="31750" algn="ctr">
            <a:solidFill>
              <a:srgbClr val="FF0000"/>
            </a:solidFill>
            <a:miter lim="800000"/>
            <a:headEnd/>
            <a:tailEnd/>
          </a:ln>
        </p:spPr>
        <p:txBody>
          <a:bodyPr lIns="90000" tIns="82800" rIns="90000" bIns="46800"/>
          <a:lstStyle/>
          <a:p>
            <a:pPr marL="355600" indent="-266700" algn="ctr" defTabSz="266700" eaLnBrk="0" fontAlgn="b" hangingPunct="0">
              <a:defRPr/>
            </a:pPr>
            <a:r>
              <a:rPr lang="it-IT" sz="1600" b="1" dirty="0">
                <a:solidFill>
                  <a:srgbClr val="FF0000"/>
                </a:solidFill>
                <a:latin typeface="Arial" charset="0"/>
              </a:rPr>
              <a:t>NUMERO VERDE COMMERCIALE</a:t>
            </a:r>
          </a:p>
          <a:p>
            <a:pPr marL="355600" indent="-266700" algn="ctr" defTabSz="266700" eaLnBrk="0" fontAlgn="b" hangingPunct="0">
              <a:defRPr/>
            </a:pPr>
            <a:endParaRPr lang="it-IT" sz="1200" b="1" dirty="0">
              <a:solidFill>
                <a:srgbClr val="CC3300"/>
              </a:solidFill>
              <a:latin typeface="Arial" charset="0"/>
            </a:endParaRPr>
          </a:p>
          <a:p>
            <a:pPr marL="355600" indent="-266700" algn="ctr" defTabSz="266700" eaLnBrk="0" fontAlgn="b" hangingPunct="0">
              <a:defRPr/>
            </a:pPr>
            <a:endParaRPr lang="it-IT" sz="1200" b="1" dirty="0">
              <a:solidFill>
                <a:srgbClr val="CC3300"/>
              </a:solidFill>
              <a:latin typeface="Arial" charset="0"/>
            </a:endParaRPr>
          </a:p>
          <a:p>
            <a:pPr marL="355600" indent="-266700" defTabSz="266700">
              <a:lnSpc>
                <a:spcPct val="140000"/>
              </a:lnSpc>
              <a:buClr>
                <a:schemeClr val="tx1"/>
              </a:buClr>
              <a:buSzPct val="100000"/>
              <a:buFont typeface="Wingdings" pitchFamily="2" charset="2"/>
              <a:buChar char="§"/>
              <a:defRPr/>
            </a:pPr>
            <a:r>
              <a:rPr lang="it-IT" dirty="0">
                <a:solidFill>
                  <a:schemeClr val="tx1"/>
                </a:solidFill>
                <a:latin typeface="Arial" charset="0"/>
                <a:cs typeface="Arial" charset="0"/>
              </a:rPr>
              <a:t>La facilità di  accedere al servizio, prima di richiedere di parlare con l’operatore</a:t>
            </a:r>
            <a:endParaRPr lang="it-IT" strike="sngStrike" dirty="0">
              <a:solidFill>
                <a:srgbClr val="FF0000"/>
              </a:solidFill>
              <a:latin typeface="Arial" charset="0"/>
              <a:cs typeface="Arial" charset="0"/>
            </a:endParaRPr>
          </a:p>
          <a:p>
            <a:pPr marL="355600" indent="-266700" defTabSz="266700">
              <a:lnSpc>
                <a:spcPct val="140000"/>
              </a:lnSpc>
              <a:buClr>
                <a:schemeClr val="tx1"/>
              </a:buClr>
              <a:buSzPct val="100000"/>
              <a:buFont typeface="Wingdings" pitchFamily="2" charset="2"/>
              <a:buChar char="§"/>
              <a:defRPr/>
            </a:pPr>
            <a:r>
              <a:rPr lang="it-IT" dirty="0">
                <a:solidFill>
                  <a:schemeClr val="tx1"/>
                </a:solidFill>
                <a:latin typeface="Arial" charset="0"/>
                <a:cs typeface="Arial" charset="0"/>
              </a:rPr>
              <a:t>La  facilità di seguire le indicazioni fornite dal risponditore automatico</a:t>
            </a:r>
          </a:p>
          <a:p>
            <a:pPr marL="355600" indent="-266700" defTabSz="266700">
              <a:lnSpc>
                <a:spcPct val="140000"/>
              </a:lnSpc>
              <a:buClr>
                <a:schemeClr val="tx1"/>
              </a:buClr>
              <a:buSzPct val="100000"/>
              <a:buFont typeface="Wingdings" pitchFamily="2" charset="2"/>
              <a:buChar char="§"/>
              <a:defRPr/>
            </a:pPr>
            <a:r>
              <a:rPr lang="it-IT" dirty="0">
                <a:solidFill>
                  <a:schemeClr val="tx1"/>
                </a:solidFill>
                <a:latin typeface="Arial" charset="0"/>
                <a:cs typeface="Arial" charset="0"/>
              </a:rPr>
              <a:t>I tempi di attesa al telefono per parlare con l’operatore</a:t>
            </a:r>
          </a:p>
          <a:p>
            <a:pPr marL="355600" indent="-266700" defTabSz="266700">
              <a:lnSpc>
                <a:spcPct val="140000"/>
              </a:lnSpc>
              <a:buClr>
                <a:schemeClr val="tx1"/>
              </a:buClr>
              <a:buSzPct val="100000"/>
              <a:buFont typeface="Wingdings" pitchFamily="2" charset="2"/>
              <a:buChar char="§"/>
              <a:defRPr/>
            </a:pPr>
            <a:r>
              <a:rPr lang="it-IT" dirty="0">
                <a:solidFill>
                  <a:schemeClr val="tx1"/>
                </a:solidFill>
                <a:latin typeface="Arial" charset="0"/>
                <a:cs typeface="Arial" charset="0"/>
              </a:rPr>
              <a:t>La competenza dell’operatore che ha risposto al telefono</a:t>
            </a:r>
          </a:p>
          <a:p>
            <a:pPr marL="355600" indent="-266700" defTabSz="266700">
              <a:lnSpc>
                <a:spcPct val="140000"/>
              </a:lnSpc>
              <a:buClr>
                <a:schemeClr val="tx1"/>
              </a:buClr>
              <a:buSzPct val="100000"/>
              <a:buFont typeface="Wingdings" pitchFamily="2" charset="2"/>
              <a:buChar char="§"/>
              <a:defRPr/>
            </a:pPr>
            <a:r>
              <a:rPr lang="it-IT" dirty="0">
                <a:solidFill>
                  <a:schemeClr val="tx1"/>
                </a:solidFill>
                <a:latin typeface="Arial" charset="0"/>
                <a:cs typeface="Arial" charset="0"/>
              </a:rPr>
              <a:t>La cortesia dell’operatore che ha risposto al telefono</a:t>
            </a:r>
          </a:p>
          <a:p>
            <a:pPr marL="355600" indent="-266700" defTabSz="266700">
              <a:lnSpc>
                <a:spcPct val="140000"/>
              </a:lnSpc>
              <a:buClr>
                <a:schemeClr val="tx1"/>
              </a:buClr>
              <a:buSzPct val="100000"/>
              <a:buFont typeface="Wingdings" pitchFamily="2" charset="2"/>
              <a:buChar char="§"/>
              <a:defRPr/>
            </a:pPr>
            <a:endParaRPr lang="it-IT" dirty="0">
              <a:solidFill>
                <a:schemeClr val="tx1"/>
              </a:solidFill>
              <a:latin typeface="Arial" charset="0"/>
              <a:cs typeface="Arial" charset="0"/>
            </a:endParaRPr>
          </a:p>
        </p:txBody>
      </p:sp>
      <p:sp>
        <p:nvSpPr>
          <p:cNvPr id="230403" name="Rectangle 4"/>
          <p:cNvSpPr>
            <a:spLocks noChangeArrowheads="1"/>
          </p:cNvSpPr>
          <p:nvPr/>
        </p:nvSpPr>
        <p:spPr bwMode="auto">
          <a:xfrm>
            <a:off x="4130675" y="1778000"/>
            <a:ext cx="1512888" cy="304800"/>
          </a:xfrm>
          <a:prstGeom prst="rect">
            <a:avLst/>
          </a:prstGeom>
          <a:noFill/>
          <a:ln w="12700" algn="ctr">
            <a:noFill/>
            <a:miter lim="800000"/>
            <a:headEnd/>
            <a:tailEnd/>
          </a:ln>
        </p:spPr>
        <p:txBody>
          <a:bodyPr wrap="none" lIns="90000" tIns="46800" rIns="90000" bIns="46800">
            <a:spAutoFit/>
          </a:bodyPr>
          <a:lstStyle/>
          <a:p>
            <a:pPr algn="ctr" defTabSz="449263">
              <a:buClr>
                <a:srgbClr val="000000"/>
              </a:buClr>
              <a:buSzPct val="100000"/>
              <a:buFont typeface="Times" pitchFamily="18" charset="0"/>
              <a:buNone/>
            </a:pPr>
            <a:r>
              <a:rPr lang="it-IT" b="1">
                <a:solidFill>
                  <a:schemeClr val="tx1"/>
                </a:solidFill>
                <a:latin typeface="Arial" charset="0"/>
              </a:rPr>
              <a:t>ITEM INDAGATI</a:t>
            </a:r>
          </a:p>
        </p:txBody>
      </p:sp>
      <p:sp>
        <p:nvSpPr>
          <p:cNvPr id="601097"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NUMERO VERDE COMMERCIALE</a:t>
            </a:r>
            <a:br>
              <a:rPr lang="it-IT" sz="1800" dirty="0">
                <a:solidFill>
                  <a:schemeClr val="bg1"/>
                </a:solidFill>
              </a:rPr>
            </a:br>
            <a:r>
              <a:rPr lang="it-IT" sz="1800" i="1" dirty="0">
                <a:solidFill>
                  <a:schemeClr val="bg1"/>
                </a:solidFill>
              </a:rPr>
              <a:t>Item indagati</a:t>
            </a:r>
            <a:endParaRPr lang="it-IT" sz="1800" i="1" dirty="0">
              <a:solidFill>
                <a:schemeClr val="bg1"/>
              </a:solidFill>
              <a:effectLst>
                <a:outerShdw blurRad="38100" dist="38100" dir="2700000" algn="tl">
                  <a:srgbClr val="C0C0C0"/>
                </a:outerShdw>
              </a:effectLst>
            </a:endParaRPr>
          </a:p>
        </p:txBody>
      </p:sp>
      <p:sp>
        <p:nvSpPr>
          <p:cNvPr id="6" name="Segnaposto numero diapositiva 5"/>
          <p:cNvSpPr>
            <a:spLocks noGrp="1"/>
          </p:cNvSpPr>
          <p:nvPr>
            <p:ph type="sldNum" sz="quarter" idx="10"/>
          </p:nvPr>
        </p:nvSpPr>
        <p:spPr/>
        <p:txBody>
          <a:bodyPr/>
          <a:lstStyle/>
          <a:p>
            <a:pPr>
              <a:defRPr/>
            </a:pPr>
            <a:fld id="{AD06EA99-D76E-421E-8FC7-A2ED87C232C6}" type="slidenum">
              <a:rPr lang="it-IT" smtClean="0"/>
              <a:pPr>
                <a:defRPr/>
              </a:pPr>
              <a:t>55</a:t>
            </a:fld>
            <a:endParaRPr lang="it-IT"/>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097"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NUMERO VERDE COMMERCIALE</a:t>
            </a:r>
            <a:br>
              <a:rPr lang="it-IT" sz="1800" dirty="0">
                <a:solidFill>
                  <a:schemeClr val="bg1"/>
                </a:solidFill>
              </a:rPr>
            </a:br>
            <a:r>
              <a:rPr lang="it-IT" sz="1800" i="1" dirty="0">
                <a:solidFill>
                  <a:schemeClr val="bg1"/>
                </a:solidFill>
              </a:rPr>
              <a:t>Soddisfazione sub- overall</a:t>
            </a:r>
            <a:endParaRPr lang="it-IT" sz="1800" i="1" dirty="0">
              <a:solidFill>
                <a:schemeClr val="bg1"/>
              </a:solidFill>
              <a:effectLst>
                <a:outerShdw blurRad="38100" dist="38100" dir="2700000" algn="tl">
                  <a:srgbClr val="C0C0C0"/>
                </a:outerShdw>
              </a:effectLst>
            </a:endParaRPr>
          </a:p>
        </p:txBody>
      </p:sp>
      <p:sp>
        <p:nvSpPr>
          <p:cNvPr id="231426"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IL GIUDIZIO SUL NUMERO VERDE COMMERCIALE</a:t>
            </a:r>
            <a:br>
              <a:rPr lang="it-IT" sz="2100">
                <a:solidFill>
                  <a:srgbClr val="3366CC"/>
                </a:solidFill>
                <a:cs typeface="Arial" charset="0"/>
              </a:rPr>
            </a:br>
            <a:r>
              <a:rPr lang="it-IT" sz="2100" i="1">
                <a:solidFill>
                  <a:srgbClr val="3366CC"/>
                </a:solidFill>
                <a:cs typeface="Arial" charset="0"/>
              </a:rPr>
              <a:t>TREND</a:t>
            </a:r>
          </a:p>
        </p:txBody>
      </p:sp>
      <p:graphicFrame>
        <p:nvGraphicFramePr>
          <p:cNvPr id="231427" name="Object 71"/>
          <p:cNvGraphicFramePr>
            <a:graphicFrameLocks noChangeAspect="1"/>
          </p:cNvGraphicFramePr>
          <p:nvPr/>
        </p:nvGraphicFramePr>
        <p:xfrm>
          <a:off x="704850" y="1938338"/>
          <a:ext cx="8670925" cy="4043362"/>
        </p:xfrm>
        <a:graphic>
          <a:graphicData uri="http://schemas.openxmlformats.org/presentationml/2006/ole">
            <p:oleObj spid="_x0000_s231427" r:id="rId4" imgW="8669263" imgH="4041998" progId="Excel.Chart.8">
              <p:embed/>
            </p:oleObj>
          </a:graphicData>
        </a:graphic>
      </p:graphicFrame>
      <p:sp>
        <p:nvSpPr>
          <p:cNvPr id="423949" name="Text Box 3"/>
          <p:cNvSpPr txBox="1">
            <a:spLocks noChangeArrowheads="1"/>
          </p:cNvSpPr>
          <p:nvPr/>
        </p:nvSpPr>
        <p:spPr bwMode="auto">
          <a:xfrm>
            <a:off x="755650" y="1000125"/>
            <a:ext cx="8137525" cy="620713"/>
          </a:xfrm>
          <a:prstGeom prst="rect">
            <a:avLst/>
          </a:prstGeom>
          <a:noFill/>
          <a:ln w="9525">
            <a:noFill/>
            <a:miter lim="800000"/>
            <a:headEnd/>
            <a:tailEnd/>
          </a:ln>
        </p:spPr>
        <p:txBody>
          <a:bodyPr lIns="169695" tIns="124443" rIns="169695" bIns="124443" anchor="ctr">
            <a:spAutoFit/>
          </a:bodyPr>
          <a:lstStyle/>
          <a:p>
            <a:pPr marL="266700" indent="-266700" defTabSz="957263">
              <a:buClr>
                <a:srgbClr val="000000"/>
              </a:buClr>
              <a:buSzPct val="100000"/>
              <a:buFontTx/>
              <a:buBlip>
                <a:blip r:embed="rId5"/>
              </a:buBlip>
              <a:defRPr/>
            </a:pPr>
            <a:r>
              <a:rPr lang="it-IT" sz="1200" dirty="0">
                <a:solidFill>
                  <a:schemeClr val="tx1"/>
                </a:solidFill>
                <a:latin typeface="+mn-lt"/>
                <a:cs typeface="Arial" pitchFamily="34" charset="0"/>
              </a:rPr>
              <a:t>Considerando complessivamente il servizio ricevuto telefonando al </a:t>
            </a:r>
            <a:r>
              <a:rPr lang="it-IT" sz="1200" dirty="0" err="1">
                <a:solidFill>
                  <a:schemeClr val="tx1"/>
                </a:solidFill>
                <a:latin typeface="+mn-lt"/>
                <a:cs typeface="Arial" pitchFamily="34" charset="0"/>
              </a:rPr>
              <a:t>Call</a:t>
            </a:r>
            <a:r>
              <a:rPr lang="it-IT" sz="1200" dirty="0">
                <a:solidFill>
                  <a:schemeClr val="tx1"/>
                </a:solidFill>
                <a:latin typeface="+mn-lt"/>
                <a:cs typeface="Arial" pitchFamily="34" charset="0"/>
              </a:rPr>
              <a:t> Center, </a:t>
            </a:r>
            <a:r>
              <a:rPr lang="it-IT" sz="1200" dirty="0">
                <a:solidFill>
                  <a:schemeClr val="tx1"/>
                </a:solidFill>
                <a:latin typeface="+mn-lt"/>
                <a:cs typeface="Arial" pitchFamily="34" charset="0"/>
              </a:rPr>
              <a:t>che voto dà ad Acquedotto del </a:t>
            </a:r>
            <a:r>
              <a:rPr lang="it-IT" sz="1200" dirty="0" err="1">
                <a:solidFill>
                  <a:schemeClr val="tx1"/>
                </a:solidFill>
                <a:latin typeface="+mn-lt"/>
                <a:cs typeface="Arial" pitchFamily="34" charset="0"/>
              </a:rPr>
              <a:t>Fiora</a:t>
            </a:r>
            <a:r>
              <a:rPr lang="it-IT" sz="1200" dirty="0">
                <a:solidFill>
                  <a:schemeClr val="tx1"/>
                </a:solidFill>
                <a:latin typeface="+mn-lt"/>
                <a:cs typeface="Arial" pitchFamily="34" charset="0"/>
              </a:rPr>
              <a:t> </a:t>
            </a:r>
            <a:r>
              <a:rPr lang="it-IT" sz="1200" dirty="0">
                <a:solidFill>
                  <a:schemeClr val="tx1"/>
                </a:solidFill>
                <a:latin typeface="+mn-lt"/>
                <a:cs typeface="Arial" pitchFamily="34" charset="0"/>
              </a:rPr>
              <a:t>Spa </a:t>
            </a:r>
            <a:r>
              <a:rPr lang="it-IT" sz="1200" dirty="0">
                <a:solidFill>
                  <a:schemeClr val="tx1"/>
                </a:solidFill>
                <a:latin typeface="+mn-lt"/>
                <a:cs typeface="Arial" pitchFamily="34" charset="0"/>
              </a:rPr>
              <a:t>su una scala da 1 a 10 dove 1 è il minimo della qualità e 10 il massimo?</a:t>
            </a:r>
          </a:p>
        </p:txBody>
      </p:sp>
      <p:sp>
        <p:nvSpPr>
          <p:cNvPr id="231429" name="Rectangle 14"/>
          <p:cNvSpPr>
            <a:spLocks noChangeArrowheads="1"/>
          </p:cNvSpPr>
          <p:nvPr/>
        </p:nvSpPr>
        <p:spPr bwMode="auto">
          <a:xfrm>
            <a:off x="4122738" y="1811338"/>
            <a:ext cx="1655762" cy="249237"/>
          </a:xfrm>
          <a:prstGeom prst="rect">
            <a:avLst/>
          </a:prstGeom>
          <a:noFill/>
          <a:ln w="12700" algn="ctr">
            <a:solidFill>
              <a:srgbClr val="660066"/>
            </a:solidFill>
            <a:miter lim="800000"/>
            <a:headEnd/>
            <a:tailEnd/>
          </a:ln>
        </p:spPr>
        <p:txBody>
          <a:bodyPr wrap="none" lIns="90000" tIns="46800" rIns="90000" bIns="46800" anchor="ctr"/>
          <a:lstStyle/>
          <a:p>
            <a:pPr algn="ctr" defTabSz="449263">
              <a:buClr>
                <a:srgbClr val="000000"/>
              </a:buClr>
              <a:buSzPct val="100000"/>
              <a:buFont typeface="Times" pitchFamily="18" charset="0"/>
              <a:buNone/>
            </a:pPr>
            <a:r>
              <a:rPr lang="it-IT" sz="1200" b="1">
                <a:solidFill>
                  <a:srgbClr val="660066"/>
                </a:solidFill>
                <a:latin typeface="Arial" charset="0"/>
                <a:cs typeface="Arial" charset="0"/>
              </a:rPr>
              <a:t>VALORI MEDI</a:t>
            </a:r>
          </a:p>
        </p:txBody>
      </p:sp>
      <p:sp>
        <p:nvSpPr>
          <p:cNvPr id="9" name="Text Box 10"/>
          <p:cNvSpPr txBox="1">
            <a:spLocks noChangeArrowheads="1"/>
          </p:cNvSpPr>
          <p:nvPr/>
        </p:nvSpPr>
        <p:spPr bwMode="auto">
          <a:xfrm>
            <a:off x="3571875" y="6108700"/>
            <a:ext cx="3643313" cy="509588"/>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r>
              <a:rPr lang="it-IT" sz="900" dirty="0">
                <a:solidFill>
                  <a:schemeClr val="tx1"/>
                </a:solidFill>
                <a:latin typeface="+mn-lt"/>
              </a:rPr>
              <a:t>UNIVERSO: </a:t>
            </a:r>
            <a:r>
              <a:rPr lang="it-IT" sz="900" dirty="0">
                <a:solidFill>
                  <a:schemeClr val="tx1"/>
                </a:solidFill>
                <a:latin typeface="Arial" charset="0"/>
              </a:rPr>
              <a:t>229.490</a:t>
            </a:r>
            <a:r>
              <a:rPr lang="it-IT" sz="900" dirty="0">
                <a:solidFill>
                  <a:schemeClr val="tx1"/>
                </a:solidFill>
                <a:latin typeface="+mn-lt"/>
              </a:rPr>
              <a:t> UTENZE</a:t>
            </a:r>
          </a:p>
          <a:p>
            <a:pPr algn="ctr" defTabSz="449263">
              <a:buClr>
                <a:srgbClr val="000000"/>
              </a:buClr>
              <a:buSzPct val="100000"/>
              <a:buFont typeface="Times" pitchFamily="18" charset="0"/>
              <a:buNone/>
              <a:defRPr/>
            </a:pPr>
            <a:r>
              <a:rPr lang="it-IT" sz="900" dirty="0">
                <a:solidFill>
                  <a:schemeClr val="tx1"/>
                </a:solidFill>
                <a:latin typeface="+mn-lt"/>
              </a:rPr>
              <a:t>BASE: HANNO CHIAMATO IL NUMERO VERDE COMMERCIALE </a:t>
            </a:r>
            <a:r>
              <a:rPr lang="it-IT" sz="900" dirty="0">
                <a:solidFill>
                  <a:schemeClr val="tx1"/>
                </a:solidFill>
                <a:latin typeface="+mn-lt"/>
              </a:rPr>
              <a:t>NEI GIORNI PRECEDENTI ALL’INTERVISTA (302 CASI AD HOC)</a:t>
            </a:r>
            <a:endParaRPr lang="it-IT" sz="900" dirty="0">
              <a:solidFill>
                <a:schemeClr val="tx1"/>
              </a:solidFill>
              <a:latin typeface="+mn-lt"/>
            </a:endParaRPr>
          </a:p>
        </p:txBody>
      </p:sp>
      <p:sp>
        <p:nvSpPr>
          <p:cNvPr id="10" name="Segnaposto numero diapositiva 9"/>
          <p:cNvSpPr>
            <a:spLocks noGrp="1"/>
          </p:cNvSpPr>
          <p:nvPr>
            <p:ph type="sldNum" sz="quarter" idx="10"/>
          </p:nvPr>
        </p:nvSpPr>
        <p:spPr/>
        <p:txBody>
          <a:bodyPr/>
          <a:lstStyle/>
          <a:p>
            <a:pPr>
              <a:defRPr/>
            </a:pPr>
            <a:fld id="{90CE8BB4-7157-431B-BB56-A9AA8A8466B9}" type="slidenum">
              <a:rPr lang="it-IT" smtClean="0"/>
              <a:pPr>
                <a:defRPr/>
              </a:pPr>
              <a:t>56</a:t>
            </a:fld>
            <a:endParaRPr lang="it-IT"/>
          </a:p>
        </p:txBody>
      </p:sp>
      <p:sp>
        <p:nvSpPr>
          <p:cNvPr id="231432" name="Ovale 11"/>
          <p:cNvSpPr>
            <a:spLocks noChangeArrowheads="1"/>
          </p:cNvSpPr>
          <p:nvPr/>
        </p:nvSpPr>
        <p:spPr bwMode="auto">
          <a:xfrm>
            <a:off x="8388350" y="2349500"/>
            <a:ext cx="684213" cy="503238"/>
          </a:xfrm>
          <a:prstGeom prst="ellipse">
            <a:avLst/>
          </a:prstGeom>
          <a:noFill/>
          <a:ln w="28575" algn="ctr">
            <a:solidFill>
              <a:srgbClr val="CC66FF"/>
            </a:solidFill>
            <a:round/>
            <a:headEnd/>
            <a:tailEnd/>
          </a:ln>
        </p:spPr>
        <p:txBody>
          <a:bodyPr lIns="90000" tIns="46800" rIns="90000" bIns="46800"/>
          <a:lstStyle/>
          <a:p>
            <a:pPr algn="ctr" defTabSz="449263">
              <a:buClr>
                <a:srgbClr val="000000"/>
              </a:buClr>
              <a:buSzPct val="100000"/>
              <a:buFont typeface="Times" pitchFamily="18" charset="0"/>
              <a:buNone/>
            </a:pPr>
            <a:endParaRPr lang="it-IT"/>
          </a:p>
        </p:txBody>
      </p:sp>
      <p:sp>
        <p:nvSpPr>
          <p:cNvPr id="231433" name="Triangolo isoscele 12"/>
          <p:cNvSpPr>
            <a:spLocks noChangeArrowheads="1"/>
          </p:cNvSpPr>
          <p:nvPr/>
        </p:nvSpPr>
        <p:spPr bwMode="auto">
          <a:xfrm flipV="1">
            <a:off x="8316913" y="2133600"/>
            <a:ext cx="215900" cy="142875"/>
          </a:xfrm>
          <a:prstGeom prst="triangle">
            <a:avLst>
              <a:gd name="adj" fmla="val 50000"/>
            </a:avLst>
          </a:prstGeom>
          <a:solidFill>
            <a:srgbClr val="FF0000"/>
          </a:solidFill>
          <a:ln w="12700" algn="ctr">
            <a:noFill/>
            <a:round/>
            <a:headEnd/>
            <a:tailEnd/>
          </a:ln>
        </p:spPr>
        <p:txBody>
          <a:bodyPr lIns="90000" tIns="46800" rIns="90000" bIns="46800"/>
          <a:lstStyle/>
          <a:p>
            <a:pPr algn="ctr" defTabSz="449263">
              <a:buClr>
                <a:srgbClr val="000000"/>
              </a:buClr>
              <a:buSzPct val="100000"/>
              <a:buFont typeface="Times" pitchFamily="18" charset="0"/>
              <a:buNone/>
            </a:pPr>
            <a:endParaRPr lang="it-IT"/>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097"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NUMERO VERDE COMMERCIALE</a:t>
            </a:r>
            <a:br>
              <a:rPr lang="it-IT" sz="1800" dirty="0">
                <a:solidFill>
                  <a:schemeClr val="bg1"/>
                </a:solidFill>
              </a:rPr>
            </a:br>
            <a:r>
              <a:rPr lang="it-IT" sz="1800" i="1" dirty="0">
                <a:solidFill>
                  <a:schemeClr val="bg1"/>
                </a:solidFill>
              </a:rPr>
              <a:t>Soddisfazione sub-overall</a:t>
            </a:r>
            <a:endParaRPr lang="it-IT" sz="1800" i="1" dirty="0">
              <a:solidFill>
                <a:schemeClr val="bg1"/>
              </a:solidFill>
              <a:effectLst>
                <a:outerShdw blurRad="38100" dist="38100" dir="2700000" algn="tl">
                  <a:srgbClr val="C0C0C0"/>
                </a:outerShdw>
              </a:effectLst>
            </a:endParaRPr>
          </a:p>
        </p:txBody>
      </p:sp>
      <p:sp>
        <p:nvSpPr>
          <p:cNvPr id="233474"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IL GIUDIZIO SUL NUMERO VERDE COMMERCIALE</a:t>
            </a:r>
            <a:br>
              <a:rPr lang="it-IT" sz="2100">
                <a:solidFill>
                  <a:srgbClr val="3366CC"/>
                </a:solidFill>
                <a:cs typeface="Arial" charset="0"/>
              </a:rPr>
            </a:br>
            <a:r>
              <a:rPr lang="it-IT" sz="2100" i="1">
                <a:solidFill>
                  <a:srgbClr val="3366CC"/>
                </a:solidFill>
                <a:cs typeface="Arial" charset="0"/>
              </a:rPr>
              <a:t>2° SEMESTRE 2014</a:t>
            </a:r>
          </a:p>
        </p:txBody>
      </p:sp>
      <p:sp>
        <p:nvSpPr>
          <p:cNvPr id="10" name="Segnaposto numero diapositiva 9"/>
          <p:cNvSpPr>
            <a:spLocks noGrp="1"/>
          </p:cNvSpPr>
          <p:nvPr>
            <p:ph type="sldNum" sz="quarter" idx="10"/>
          </p:nvPr>
        </p:nvSpPr>
        <p:spPr/>
        <p:txBody>
          <a:bodyPr/>
          <a:lstStyle/>
          <a:p>
            <a:pPr>
              <a:defRPr/>
            </a:pPr>
            <a:fld id="{5926CAFD-8AAF-484C-A389-F690D8F13F30}" type="slidenum">
              <a:rPr lang="it-IT" smtClean="0"/>
              <a:pPr>
                <a:defRPr/>
              </a:pPr>
              <a:t>57</a:t>
            </a:fld>
            <a:endParaRPr lang="it-IT"/>
          </a:p>
        </p:txBody>
      </p:sp>
      <p:graphicFrame>
        <p:nvGraphicFramePr>
          <p:cNvPr id="13" name="Group 76"/>
          <p:cNvGraphicFramePr>
            <a:graphicFrameLocks noGrp="1"/>
          </p:cNvGraphicFramePr>
          <p:nvPr/>
        </p:nvGraphicFramePr>
        <p:xfrm>
          <a:off x="1042988" y="1903413"/>
          <a:ext cx="7489825" cy="3671887"/>
        </p:xfrm>
        <a:graphic>
          <a:graphicData uri="http://schemas.openxmlformats.org/drawingml/2006/table">
            <a:tbl>
              <a:tblPr/>
              <a:tblGrid>
                <a:gridCol w="1117551"/>
                <a:gridCol w="910183"/>
                <a:gridCol w="910183"/>
                <a:gridCol w="910183"/>
                <a:gridCol w="910183"/>
                <a:gridCol w="910183"/>
                <a:gridCol w="910183"/>
                <a:gridCol w="910183"/>
              </a:tblGrid>
              <a:tr h="517475">
                <a:tc gridSpan="8">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it-IT" sz="1200" b="1" i="0" u="none" strike="noStrike" cap="none" normalizeH="0" baseline="0" dirty="0" smtClean="0">
                          <a:ln>
                            <a:noFill/>
                          </a:ln>
                          <a:solidFill>
                            <a:schemeClr val="tx1"/>
                          </a:solidFill>
                          <a:effectLst/>
                          <a:latin typeface="Arial" pitchFamily="34" charset="0"/>
                        </a:rPr>
                        <a:t>Totale universo utenze domestiche (229.490)</a:t>
                      </a:r>
                    </a:p>
                  </a:txBody>
                  <a:tcPr marL="90000" marR="90000"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DDDDD"/>
                    </a:solidFill>
                  </a:tcPr>
                </a:tc>
                <a:tc hMerge="1">
                  <a:txBody>
                    <a:bodyPr/>
                    <a:lstStyle/>
                    <a:p>
                      <a:endParaRPr lang="it-IT"/>
                    </a:p>
                  </a:txBody>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DDDDD"/>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DDDDD"/>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DDDDD"/>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DDDDD"/>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DDDDD"/>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DDDDD"/>
                    </a:solidFill>
                  </a:tcPr>
                </a:tc>
              </a:tr>
              <a:tr h="5397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200" b="0" i="0" u="none" strike="noStrike" cap="none" normalizeH="0" baseline="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400" b="0" i="0" u="none" strike="noStrike" cap="none" normalizeH="0" baseline="0" dirty="0" smtClean="0">
                          <a:ln>
                            <a:noFill/>
                          </a:ln>
                          <a:solidFill>
                            <a:schemeClr val="tx1"/>
                          </a:solidFill>
                          <a:effectLst/>
                          <a:latin typeface="Arial" pitchFamily="34" charset="0"/>
                        </a:rPr>
                        <a:t>2° SEM.</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400" b="0" i="0" u="none" strike="noStrike" cap="none" normalizeH="0" baseline="0" dirty="0" smtClean="0">
                          <a:ln>
                            <a:noFill/>
                          </a:ln>
                          <a:solidFill>
                            <a:schemeClr val="tx1"/>
                          </a:solidFill>
                          <a:effectLst/>
                          <a:latin typeface="Arial" pitchFamily="34" charset="0"/>
                        </a:rPr>
                        <a:t>2011</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400" b="0" i="0" u="none" strike="noStrike" cap="none" normalizeH="0" baseline="0" dirty="0" smtClean="0">
                          <a:ln>
                            <a:noFill/>
                          </a:ln>
                          <a:solidFill>
                            <a:schemeClr val="tx1"/>
                          </a:solidFill>
                          <a:effectLst/>
                          <a:latin typeface="Arial" pitchFamily="34" charset="0"/>
                        </a:rPr>
                        <a:t>1° SEM.</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400" b="0" i="0" u="none" strike="noStrike" cap="none" normalizeH="0" baseline="0" dirty="0" smtClean="0">
                          <a:ln>
                            <a:noFill/>
                          </a:ln>
                          <a:solidFill>
                            <a:schemeClr val="tx1"/>
                          </a:solidFill>
                          <a:effectLst/>
                          <a:latin typeface="Arial" pitchFamily="34" charset="0"/>
                        </a:rPr>
                        <a:t>2012</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400" b="0" i="0" u="none" strike="noStrike" cap="none" normalizeH="0" baseline="0" dirty="0" smtClean="0">
                          <a:ln>
                            <a:noFill/>
                          </a:ln>
                          <a:solidFill>
                            <a:schemeClr val="tx1"/>
                          </a:solidFill>
                          <a:effectLst/>
                          <a:latin typeface="Arial" pitchFamily="34" charset="0"/>
                        </a:rPr>
                        <a:t>2° SEM.</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400" b="0" i="0" u="none" strike="noStrike" cap="none" normalizeH="0" baseline="0" dirty="0" smtClean="0">
                          <a:ln>
                            <a:noFill/>
                          </a:ln>
                          <a:solidFill>
                            <a:schemeClr val="tx1"/>
                          </a:solidFill>
                          <a:effectLst/>
                          <a:latin typeface="Arial" pitchFamily="34" charset="0"/>
                        </a:rPr>
                        <a:t>2012</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400" b="0" i="0" u="none" strike="noStrike" cap="none" normalizeH="0" baseline="0" dirty="0" smtClean="0">
                          <a:ln>
                            <a:noFill/>
                          </a:ln>
                          <a:solidFill>
                            <a:schemeClr val="tx1"/>
                          </a:solidFill>
                          <a:effectLst/>
                          <a:latin typeface="Arial" pitchFamily="34" charset="0"/>
                        </a:rPr>
                        <a:t>1° SEM.</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400" b="0" i="0" u="none" strike="noStrike" cap="none" normalizeH="0" baseline="0" dirty="0" smtClean="0">
                          <a:ln>
                            <a:noFill/>
                          </a:ln>
                          <a:solidFill>
                            <a:schemeClr val="tx1"/>
                          </a:solidFill>
                          <a:effectLst/>
                          <a:latin typeface="Arial" pitchFamily="34" charset="0"/>
                        </a:rPr>
                        <a:t>2013</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400" b="0" i="0" u="none" strike="noStrike" cap="none" normalizeH="0" baseline="0" dirty="0" smtClean="0">
                          <a:ln>
                            <a:noFill/>
                          </a:ln>
                          <a:solidFill>
                            <a:schemeClr val="tx1"/>
                          </a:solidFill>
                          <a:effectLst/>
                          <a:latin typeface="Arial" pitchFamily="34" charset="0"/>
                        </a:rPr>
                        <a:t>2° SEM.</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400" b="0" i="0" u="none" strike="noStrike" cap="none" normalizeH="0" baseline="0" dirty="0" smtClean="0">
                          <a:ln>
                            <a:noFill/>
                          </a:ln>
                          <a:solidFill>
                            <a:schemeClr val="tx1"/>
                          </a:solidFill>
                          <a:effectLst/>
                          <a:latin typeface="Arial" pitchFamily="34" charset="0"/>
                        </a:rPr>
                        <a:t>2013</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400" b="0" i="0" u="none" strike="noStrike" cap="none" normalizeH="0" baseline="0" dirty="0" smtClean="0">
                          <a:ln>
                            <a:noFill/>
                          </a:ln>
                          <a:solidFill>
                            <a:schemeClr val="tx1"/>
                          </a:solidFill>
                          <a:effectLst/>
                          <a:latin typeface="Arial" pitchFamily="34" charset="0"/>
                        </a:rPr>
                        <a:t>1° SEM.</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400" b="0" i="0" u="none" strike="noStrike" cap="none" normalizeH="0" baseline="0" dirty="0" smtClean="0">
                          <a:ln>
                            <a:noFill/>
                          </a:ln>
                          <a:solidFill>
                            <a:schemeClr val="tx1"/>
                          </a:solidFill>
                          <a:effectLst/>
                          <a:latin typeface="Arial" pitchFamily="34" charset="0"/>
                        </a:rPr>
                        <a:t>2014</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400" b="1" i="0" u="none" strike="noStrike" cap="none" normalizeH="0" baseline="0" dirty="0" smtClean="0">
                          <a:ln>
                            <a:noFill/>
                          </a:ln>
                          <a:solidFill>
                            <a:schemeClr val="tx1"/>
                          </a:solidFill>
                          <a:effectLst/>
                          <a:latin typeface="Arial" pitchFamily="34" charset="0"/>
                        </a:rPr>
                        <a:t>2° SEM.</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400" b="1" i="0" u="none" strike="noStrike" cap="none" normalizeH="0" baseline="0" dirty="0" smtClean="0">
                          <a:ln>
                            <a:noFill/>
                          </a:ln>
                          <a:solidFill>
                            <a:schemeClr val="tx1"/>
                          </a:solidFill>
                          <a:effectLst/>
                          <a:latin typeface="Arial" pitchFamily="34" charset="0"/>
                        </a:rPr>
                        <a:t>2014</a:t>
                      </a:r>
                    </a:p>
                  </a:txBody>
                  <a:tcPr marL="90000" marR="90000" marT="46800" marB="46800" anchor="ctr" horzOverflow="overflow">
                    <a:lnL w="5715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r>
              <a:tr h="5191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dirty="0" smtClean="0">
                          <a:ln>
                            <a:noFill/>
                          </a:ln>
                          <a:solidFill>
                            <a:schemeClr val="tx1"/>
                          </a:solidFill>
                          <a:effectLst/>
                          <a:latin typeface="Arial" pitchFamily="34" charset="0"/>
                        </a:rPr>
                        <a:t>Eccellenza</a:t>
                      </a:r>
                      <a:r>
                        <a:rPr kumimoji="0" lang="it-IT" sz="1200" b="0" i="0" u="none" strike="noStrike" cap="none" normalizeH="0" baseline="0" dirty="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dirty="0" smtClean="0">
                          <a:ln>
                            <a:noFill/>
                          </a:ln>
                          <a:solidFill>
                            <a:schemeClr val="tx1"/>
                          </a:solidFill>
                          <a:effectLst/>
                          <a:latin typeface="Arial" pitchFamily="34" charset="0"/>
                        </a:rPr>
                        <a:t>(voti 9 e 10)</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rtl="0" fontAlgn="ctr"/>
                      <a:r>
                        <a:rPr lang="it-IT" sz="1400" b="0" i="0" u="none" strike="noStrike" dirty="0">
                          <a:solidFill>
                            <a:srgbClr val="000000"/>
                          </a:solidFill>
                          <a:latin typeface="Arial"/>
                        </a:rPr>
                        <a:t>11%</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fontAlgn="ctr"/>
                      <a:r>
                        <a:rPr lang="it-IT" sz="1400" b="0" i="0" u="none" strike="noStrike" dirty="0">
                          <a:latin typeface="Arial"/>
                        </a:rPr>
                        <a:t>22%</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rtl="0" fontAlgn="ctr"/>
                      <a:r>
                        <a:rPr lang="en-US" sz="1400" b="0" u="none" strike="noStrike" dirty="0">
                          <a:effectLst/>
                        </a:rPr>
                        <a:t>21%</a:t>
                      </a:r>
                      <a:endParaRPr lang="en-US" sz="1400" b="0"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rtl="0" fontAlgn="ctr"/>
                      <a:r>
                        <a:rPr lang="it-IT" sz="1400" b="0" i="0" u="none" strike="noStrike" dirty="0">
                          <a:solidFill>
                            <a:srgbClr val="000000"/>
                          </a:solidFill>
                          <a:effectLst/>
                          <a:latin typeface="Arial"/>
                        </a:rPr>
                        <a:t>16%</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rtl="0" fontAlgn="ctr"/>
                      <a:r>
                        <a:rPr lang="it-IT" sz="1400" b="0" i="0" u="none" strike="noStrike" dirty="0">
                          <a:solidFill>
                            <a:srgbClr val="000000"/>
                          </a:solidFill>
                          <a:effectLst/>
                          <a:latin typeface="Arial"/>
                        </a:rPr>
                        <a:t>15%</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fontAlgn="ctr"/>
                      <a:r>
                        <a:rPr lang="it-IT" sz="1400" b="0" i="0" u="none" strike="noStrike" dirty="0">
                          <a:latin typeface="Arial"/>
                        </a:rPr>
                        <a:t>21%</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fontAlgn="ctr"/>
                      <a:r>
                        <a:rPr lang="it-IT" sz="1400" b="1" i="0" u="none" strike="noStrike" dirty="0" smtClean="0">
                          <a:latin typeface="Arial"/>
                        </a:rPr>
                        <a:t>17%</a:t>
                      </a:r>
                      <a:endParaRPr lang="it-IT" sz="1400" b="1" i="0" u="none" strike="noStrike" dirty="0">
                        <a:latin typeface="Arial"/>
                      </a:endParaRPr>
                    </a:p>
                  </a:txBody>
                  <a:tcPr marL="9525" marR="9525" marT="9525" marB="0" anchor="ctr">
                    <a:lnL w="5715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dirty="0" smtClean="0">
                          <a:ln>
                            <a:noFill/>
                          </a:ln>
                          <a:solidFill>
                            <a:schemeClr val="tx1"/>
                          </a:solidFill>
                          <a:effectLst/>
                          <a:latin typeface="Arial" pitchFamily="34" charset="0"/>
                        </a:rPr>
                        <a:t>Bontà</a:t>
                      </a:r>
                      <a:r>
                        <a:rPr kumimoji="0" lang="it-IT" sz="1200" b="0" i="0" u="none" strike="noStrike" cap="none" normalizeH="0" baseline="0" dirty="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dirty="0" smtClean="0">
                          <a:ln>
                            <a:noFill/>
                          </a:ln>
                          <a:solidFill>
                            <a:schemeClr val="tx1"/>
                          </a:solidFill>
                          <a:effectLst/>
                          <a:latin typeface="Arial" pitchFamily="34" charset="0"/>
                        </a:rPr>
                        <a:t>(Voto 8)</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rtl="0" fontAlgn="ctr"/>
                      <a:r>
                        <a:rPr lang="it-IT" sz="1400" b="0" i="0" u="none" strike="noStrike" dirty="0">
                          <a:solidFill>
                            <a:srgbClr val="000000"/>
                          </a:solidFill>
                          <a:latin typeface="Arial"/>
                        </a:rPr>
                        <a:t>41%</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fontAlgn="ctr"/>
                      <a:r>
                        <a:rPr lang="it-IT" sz="1400" b="0" i="0" u="none" strike="noStrike" dirty="0">
                          <a:latin typeface="Arial"/>
                        </a:rPr>
                        <a:t>37%</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rtl="0" fontAlgn="ctr"/>
                      <a:r>
                        <a:rPr lang="en-US" sz="1400" b="0" u="none" strike="noStrike" dirty="0">
                          <a:effectLst/>
                        </a:rPr>
                        <a:t>31%</a:t>
                      </a:r>
                      <a:endParaRPr lang="en-US" sz="1400" b="0"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rtl="0" fontAlgn="ctr"/>
                      <a:r>
                        <a:rPr lang="it-IT" sz="1400" b="0" i="0" u="none" strike="noStrike" dirty="0">
                          <a:solidFill>
                            <a:srgbClr val="000000"/>
                          </a:solidFill>
                          <a:effectLst/>
                          <a:latin typeface="Arial"/>
                        </a:rPr>
                        <a:t>41%</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rtl="0" fontAlgn="ctr"/>
                      <a:r>
                        <a:rPr lang="it-IT" sz="1400" b="0" i="0" u="none" strike="noStrike" dirty="0">
                          <a:solidFill>
                            <a:srgbClr val="000000"/>
                          </a:solidFill>
                          <a:effectLst/>
                          <a:latin typeface="Arial"/>
                        </a:rPr>
                        <a:t>41%</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fontAlgn="ctr"/>
                      <a:r>
                        <a:rPr lang="it-IT" sz="1400" b="0" i="0" u="none" strike="noStrike" dirty="0">
                          <a:latin typeface="Arial"/>
                        </a:rPr>
                        <a:t>41%</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fontAlgn="ctr"/>
                      <a:r>
                        <a:rPr lang="it-IT" sz="1400" b="1" i="0" u="none" strike="noStrike" dirty="0" smtClean="0">
                          <a:latin typeface="Arial"/>
                        </a:rPr>
                        <a:t>42%</a:t>
                      </a:r>
                      <a:endParaRPr lang="it-IT" sz="1400" b="1" i="0" u="none" strike="noStrike" dirty="0">
                        <a:latin typeface="Arial"/>
                      </a:endParaRPr>
                    </a:p>
                  </a:txBody>
                  <a:tcPr marL="9525" marR="9525" marT="9525" marB="0" anchor="ctr">
                    <a:lnL w="5715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rPr>
                        <a:t>Sufficienza</a:t>
                      </a:r>
                      <a:r>
                        <a:rPr kumimoji="0" lang="it-IT" sz="1200" b="0" i="0" u="none" strike="noStrike" cap="none" normalizeH="0" baseline="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rPr>
                        <a:t>(Voti 6 e 7)</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rtl="0" fontAlgn="ctr"/>
                      <a:r>
                        <a:rPr lang="it-IT" sz="1400" b="0" i="0" u="none" strike="noStrike" dirty="0">
                          <a:solidFill>
                            <a:srgbClr val="000000"/>
                          </a:solidFill>
                          <a:latin typeface="Arial"/>
                        </a:rPr>
                        <a:t>36%</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fontAlgn="ctr"/>
                      <a:r>
                        <a:rPr lang="it-IT" sz="1400" b="0" i="0" u="none" strike="noStrike" dirty="0">
                          <a:latin typeface="Arial"/>
                        </a:rPr>
                        <a:t>34%</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rtl="0" fontAlgn="ctr"/>
                      <a:r>
                        <a:rPr lang="en-US" sz="1400" b="0" u="none" strike="noStrike" dirty="0">
                          <a:effectLst/>
                        </a:rPr>
                        <a:t>38%</a:t>
                      </a:r>
                      <a:endParaRPr lang="en-US" sz="1400" b="0"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rtl="0" fontAlgn="ctr"/>
                      <a:r>
                        <a:rPr lang="it-IT" sz="1400" b="0" i="0" u="none" strike="noStrike" dirty="0">
                          <a:solidFill>
                            <a:srgbClr val="000000"/>
                          </a:solidFill>
                          <a:effectLst/>
                          <a:latin typeface="Arial"/>
                        </a:rPr>
                        <a:t>37%</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rtl="0" fontAlgn="ctr"/>
                      <a:r>
                        <a:rPr lang="it-IT" sz="1400" b="0" i="0" u="none" strike="noStrike" dirty="0">
                          <a:solidFill>
                            <a:srgbClr val="000000"/>
                          </a:solidFill>
                          <a:effectLst/>
                          <a:latin typeface="Arial"/>
                        </a:rPr>
                        <a:t>33%</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fontAlgn="ctr"/>
                      <a:r>
                        <a:rPr lang="it-IT" sz="1400" b="0" i="0" u="none" strike="noStrike" dirty="0">
                          <a:latin typeface="Arial"/>
                        </a:rPr>
                        <a:t>32%</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fontAlgn="ctr"/>
                      <a:r>
                        <a:rPr lang="it-IT" sz="1400" b="1" i="0" u="none" strike="noStrike" dirty="0">
                          <a:latin typeface="Arial"/>
                        </a:rPr>
                        <a:t>32%</a:t>
                      </a:r>
                    </a:p>
                  </a:txBody>
                  <a:tcPr marL="9525" marR="9525" marT="9525" marB="0" anchor="ctr">
                    <a:lnL w="5715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rPr>
                        <a:t>Insufficienza</a:t>
                      </a:r>
                      <a:r>
                        <a:rPr kumimoji="0" lang="it-IT" sz="1200" b="0" i="0" u="none" strike="noStrike" cap="none" normalizeH="0" baseline="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rPr>
                        <a:t>(Voti 1-5)</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rtl="0" fontAlgn="ctr"/>
                      <a:r>
                        <a:rPr lang="it-IT" sz="1400" b="0" i="0" u="none" strike="noStrike" dirty="0">
                          <a:solidFill>
                            <a:srgbClr val="000000"/>
                          </a:solidFill>
                          <a:latin typeface="Arial"/>
                        </a:rPr>
                        <a:t>12%</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fontAlgn="ctr"/>
                      <a:r>
                        <a:rPr lang="it-IT" sz="1400" b="0" i="0" u="none" strike="noStrike" dirty="0" smtClean="0">
                          <a:latin typeface="Arial"/>
                        </a:rPr>
                        <a:t>7%</a:t>
                      </a:r>
                      <a:endParaRPr lang="it-IT" sz="1400" b="0" i="0" u="none" strike="noStrike" dirty="0">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rtl="0" fontAlgn="ctr"/>
                      <a:r>
                        <a:rPr lang="en-US" sz="1400" b="0" u="none" strike="noStrike" dirty="0">
                          <a:effectLst/>
                        </a:rPr>
                        <a:t>10%</a:t>
                      </a:r>
                      <a:endParaRPr lang="en-US" sz="1400" b="0"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rtl="0" fontAlgn="ctr"/>
                      <a:r>
                        <a:rPr lang="it-IT" sz="1400" b="0" i="0" u="none" strike="noStrike" dirty="0">
                          <a:solidFill>
                            <a:srgbClr val="000000"/>
                          </a:solidFill>
                          <a:effectLst/>
                          <a:latin typeface="Arial"/>
                        </a:rPr>
                        <a:t>6%</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rtl="0" fontAlgn="ctr"/>
                      <a:r>
                        <a:rPr lang="it-IT" sz="1400" b="0" i="0" u="none" strike="noStrike" dirty="0">
                          <a:solidFill>
                            <a:srgbClr val="000000"/>
                          </a:solidFill>
                          <a:effectLst/>
                          <a:latin typeface="Arial"/>
                        </a:rPr>
                        <a:t>11%</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fontAlgn="ctr"/>
                      <a:r>
                        <a:rPr lang="it-IT" sz="1400" b="0" i="0" u="none" strike="noStrike" dirty="0" smtClean="0">
                          <a:latin typeface="Arial"/>
                        </a:rPr>
                        <a:t>6%</a:t>
                      </a:r>
                      <a:endParaRPr lang="it-IT" sz="1400" b="0" i="0" u="none" strike="noStrike" dirty="0">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fontAlgn="ctr"/>
                      <a:r>
                        <a:rPr lang="it-IT" sz="1400" b="1" i="0" u="none" strike="noStrike" dirty="0" smtClean="0">
                          <a:latin typeface="Arial"/>
                        </a:rPr>
                        <a:t>9%</a:t>
                      </a:r>
                      <a:endParaRPr lang="it-IT" sz="1400" b="1" i="0" u="none" strike="noStrike" dirty="0">
                        <a:latin typeface="Arial"/>
                      </a:endParaRPr>
                    </a:p>
                  </a:txBody>
                  <a:tcPr marL="9525" marR="9525" marT="9525" marB="0" anchor="ctr">
                    <a:lnL w="5715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r>
              <a:tr h="5095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400" b="1" i="1" u="none" strike="noStrike" cap="none" normalizeH="0" baseline="0" dirty="0" smtClean="0">
                          <a:ln>
                            <a:noFill/>
                          </a:ln>
                          <a:solidFill>
                            <a:schemeClr val="tx1"/>
                          </a:solidFill>
                          <a:effectLst/>
                          <a:latin typeface="Arial" pitchFamily="34" charset="0"/>
                        </a:rPr>
                        <a:t>Media</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ctr"/>
                      <a:r>
                        <a:rPr lang="it-IT" sz="1400" b="1" i="0" u="none" strike="noStrike" dirty="0">
                          <a:solidFill>
                            <a:srgbClr val="000000"/>
                          </a:solidFill>
                          <a:latin typeface="Arial"/>
                        </a:rPr>
                        <a:t>7,3</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ctr"/>
                      <a:r>
                        <a:rPr lang="it-IT" sz="1400" b="1" i="0" u="none" strike="noStrike" dirty="0" smtClean="0">
                          <a:solidFill>
                            <a:srgbClr val="000000"/>
                          </a:solidFill>
                          <a:latin typeface="Arial"/>
                        </a:rPr>
                        <a:t>7,7</a:t>
                      </a:r>
                      <a:endParaRPr lang="it-IT" sz="1400" b="1" i="0" u="none" strike="noStrike" dirty="0">
                        <a:solidFill>
                          <a:srgbClr val="000000"/>
                        </a:solidFill>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ctr"/>
                      <a:r>
                        <a:rPr lang="en-US" sz="1400" b="1" u="none" strike="noStrike" dirty="0">
                          <a:effectLst/>
                        </a:rPr>
                        <a:t>7.3</a:t>
                      </a:r>
                      <a:endParaRPr lang="en-US" sz="1400" b="1"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ctr"/>
                      <a:r>
                        <a:rPr lang="en-US" sz="1400" b="1" i="0" u="none" strike="noStrike" dirty="0" smtClean="0">
                          <a:solidFill>
                            <a:srgbClr val="000000"/>
                          </a:solidFill>
                          <a:effectLst/>
                          <a:latin typeface="Arial" panose="020B0604020202020204" pitchFamily="34" charset="0"/>
                        </a:rPr>
                        <a:t>7,5</a:t>
                      </a:r>
                      <a:endParaRPr lang="en-US" sz="1400" b="1"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ctr"/>
                      <a:r>
                        <a:rPr lang="en-US" sz="1400" b="1" i="0" u="none" strike="noStrike" dirty="0" smtClean="0">
                          <a:solidFill>
                            <a:srgbClr val="000000"/>
                          </a:solidFill>
                          <a:effectLst/>
                          <a:latin typeface="Arial" panose="020B0604020202020204" pitchFamily="34" charset="0"/>
                        </a:rPr>
                        <a:t>7,4</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ctr"/>
                      <a:r>
                        <a:rPr lang="en-US" sz="1400" b="1" i="0" u="none" strike="noStrike" dirty="0" smtClean="0">
                          <a:solidFill>
                            <a:srgbClr val="000000"/>
                          </a:solidFill>
                          <a:effectLst/>
                          <a:latin typeface="Arial" panose="020B0604020202020204" pitchFamily="34" charset="0"/>
                        </a:rPr>
                        <a:t>7,6</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ctr"/>
                      <a:r>
                        <a:rPr lang="en-US" sz="1400" b="1" i="0" u="none" strike="noStrike" dirty="0" smtClean="0">
                          <a:solidFill>
                            <a:srgbClr val="000000"/>
                          </a:solidFill>
                          <a:effectLst/>
                          <a:latin typeface="Arial" panose="020B0604020202020204" pitchFamily="34" charset="0"/>
                        </a:rPr>
                        <a:t>7,5</a:t>
                      </a:r>
                    </a:p>
                  </a:txBody>
                  <a:tcPr marL="9525" marR="9525" marT="9525" marB="0" anchor="ctr">
                    <a:lnL w="5715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r>
            </a:tbl>
          </a:graphicData>
        </a:graphic>
      </p:graphicFrame>
      <p:sp>
        <p:nvSpPr>
          <p:cNvPr id="14" name="Text Box 3"/>
          <p:cNvSpPr txBox="1">
            <a:spLocks noChangeArrowheads="1"/>
          </p:cNvSpPr>
          <p:nvPr/>
        </p:nvSpPr>
        <p:spPr bwMode="auto">
          <a:xfrm>
            <a:off x="755650" y="1000125"/>
            <a:ext cx="8137525" cy="620713"/>
          </a:xfrm>
          <a:prstGeom prst="rect">
            <a:avLst/>
          </a:prstGeom>
          <a:noFill/>
          <a:ln w="9525">
            <a:noFill/>
            <a:miter lim="800000"/>
            <a:headEnd/>
            <a:tailEnd/>
          </a:ln>
        </p:spPr>
        <p:txBody>
          <a:bodyPr lIns="169695" tIns="124443" rIns="169695" bIns="124443" anchor="ctr">
            <a:spAutoFit/>
          </a:bodyPr>
          <a:lstStyle/>
          <a:p>
            <a:pPr marL="266700" indent="-266700" defTabSz="957263">
              <a:buClr>
                <a:srgbClr val="000000"/>
              </a:buClr>
              <a:buSzPct val="100000"/>
              <a:buFontTx/>
              <a:buBlip>
                <a:blip r:embed="rId2"/>
              </a:buBlip>
              <a:defRPr/>
            </a:pPr>
            <a:r>
              <a:rPr lang="it-IT" sz="1200" dirty="0">
                <a:solidFill>
                  <a:schemeClr val="tx1"/>
                </a:solidFill>
                <a:latin typeface="+mn-lt"/>
                <a:cs typeface="Arial" pitchFamily="34" charset="0"/>
              </a:rPr>
              <a:t>Considerando complessivamente il servizio ricevuto telefonando </a:t>
            </a:r>
            <a:r>
              <a:rPr lang="it-IT" sz="1200" dirty="0" err="1">
                <a:solidFill>
                  <a:schemeClr val="tx1"/>
                </a:solidFill>
                <a:latin typeface="+mn-lt"/>
                <a:cs typeface="Arial" pitchFamily="34" charset="0"/>
              </a:rPr>
              <a:t>Call</a:t>
            </a:r>
            <a:r>
              <a:rPr lang="it-IT" sz="1200" dirty="0">
                <a:solidFill>
                  <a:schemeClr val="tx1"/>
                </a:solidFill>
                <a:latin typeface="+mn-lt"/>
                <a:cs typeface="Arial" pitchFamily="34" charset="0"/>
              </a:rPr>
              <a:t> Center, </a:t>
            </a:r>
            <a:r>
              <a:rPr lang="it-IT" sz="1200" dirty="0">
                <a:solidFill>
                  <a:schemeClr val="tx1"/>
                </a:solidFill>
                <a:latin typeface="+mn-lt"/>
                <a:cs typeface="Arial" pitchFamily="34" charset="0"/>
              </a:rPr>
              <a:t>che voto dà ad Acquedotto del Fiora Spa su una scala da 1 a 10 dove 1 è il minimo della qualità e 10 il massimo?</a:t>
            </a:r>
          </a:p>
        </p:txBody>
      </p:sp>
      <p:sp>
        <p:nvSpPr>
          <p:cNvPr id="8" name="Text Box 10"/>
          <p:cNvSpPr txBox="1">
            <a:spLocks noChangeArrowheads="1"/>
          </p:cNvSpPr>
          <p:nvPr/>
        </p:nvSpPr>
        <p:spPr bwMode="auto">
          <a:xfrm>
            <a:off x="3571875" y="6108700"/>
            <a:ext cx="3643313" cy="509588"/>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r>
              <a:rPr lang="it-IT" sz="900" dirty="0">
                <a:solidFill>
                  <a:schemeClr val="tx1"/>
                </a:solidFill>
                <a:latin typeface="+mn-lt"/>
              </a:rPr>
              <a:t>UNIVERSO: </a:t>
            </a:r>
            <a:r>
              <a:rPr lang="it-IT" sz="900" dirty="0">
                <a:solidFill>
                  <a:schemeClr val="tx1"/>
                </a:solidFill>
                <a:latin typeface="Arial" charset="0"/>
              </a:rPr>
              <a:t>229.490</a:t>
            </a:r>
            <a:r>
              <a:rPr lang="it-IT" sz="900" dirty="0">
                <a:solidFill>
                  <a:schemeClr val="tx1"/>
                </a:solidFill>
                <a:latin typeface="+mn-lt"/>
              </a:rPr>
              <a:t> UTENZE</a:t>
            </a:r>
          </a:p>
          <a:p>
            <a:pPr algn="ctr" defTabSz="449263">
              <a:buClr>
                <a:srgbClr val="000000"/>
              </a:buClr>
              <a:buSzPct val="100000"/>
              <a:buFont typeface="Times" pitchFamily="18" charset="0"/>
              <a:buNone/>
              <a:defRPr/>
            </a:pPr>
            <a:r>
              <a:rPr lang="it-IT" sz="900" dirty="0">
                <a:solidFill>
                  <a:schemeClr val="tx1"/>
                </a:solidFill>
                <a:latin typeface="+mn-lt"/>
              </a:rPr>
              <a:t>BASE: HANNO CHIAMATO IL NUMERO VERDE COMMERCIALE </a:t>
            </a:r>
            <a:r>
              <a:rPr lang="it-IT" sz="900" dirty="0">
                <a:solidFill>
                  <a:schemeClr val="tx1"/>
                </a:solidFill>
                <a:latin typeface="+mn-lt"/>
              </a:rPr>
              <a:t>NEI GIORNI PRECEDENTI ALL’INTERVISTA (302 CASI AD HOC)</a:t>
            </a:r>
            <a:endParaRPr lang="it-IT" sz="900" dirty="0">
              <a:solidFill>
                <a:schemeClr val="tx1"/>
              </a:solidFill>
              <a:latin typeface="+mn-lt"/>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7"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I </a:t>
            </a:r>
            <a:r>
              <a:rPr lang="it-IT" sz="2100" i="1">
                <a:solidFill>
                  <a:srgbClr val="3366CC"/>
                </a:solidFill>
                <a:cs typeface="Arial" charset="0"/>
              </a:rPr>
              <a:t>CSI</a:t>
            </a:r>
            <a:r>
              <a:rPr lang="it-IT" sz="2100">
                <a:solidFill>
                  <a:srgbClr val="3366CC"/>
                </a:solidFill>
                <a:cs typeface="Arial" charset="0"/>
              </a:rPr>
              <a:t> PARZIALI DEL NUMERO VERDE COMMERCIALE</a:t>
            </a:r>
            <a:br>
              <a:rPr lang="it-IT" sz="2100">
                <a:solidFill>
                  <a:srgbClr val="3366CC"/>
                </a:solidFill>
                <a:cs typeface="Arial" charset="0"/>
              </a:rPr>
            </a:br>
            <a:r>
              <a:rPr lang="it-IT" sz="2100" i="1">
                <a:solidFill>
                  <a:srgbClr val="3366CC"/>
                </a:solidFill>
                <a:cs typeface="Arial" charset="0"/>
              </a:rPr>
              <a:t>2° SEMESTRE 2014</a:t>
            </a:r>
          </a:p>
        </p:txBody>
      </p:sp>
      <p:sp>
        <p:nvSpPr>
          <p:cNvPr id="601097" name="Text Box 9"/>
          <p:cNvSpPr txBox="1">
            <a:spLocks noChangeArrowheads="1"/>
          </p:cNvSpPr>
          <p:nvPr/>
        </p:nvSpPr>
        <p:spPr bwMode="auto">
          <a:xfrm rot="-5400000">
            <a:off x="-2617788" y="2693988"/>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NUMERO VERDE COMMERCIALE</a:t>
            </a:r>
            <a:br>
              <a:rPr lang="it-IT" sz="1800" dirty="0">
                <a:solidFill>
                  <a:schemeClr val="bg1"/>
                </a:solidFill>
              </a:rPr>
            </a:br>
            <a:r>
              <a:rPr lang="it-IT" sz="1800" i="1" dirty="0">
                <a:solidFill>
                  <a:schemeClr val="bg1"/>
                </a:solidFill>
              </a:rPr>
              <a:t>CSI parziali</a:t>
            </a:r>
            <a:endParaRPr lang="it-IT" sz="1800" i="1" dirty="0">
              <a:solidFill>
                <a:schemeClr val="bg1"/>
              </a:solidFill>
              <a:effectLst>
                <a:outerShdw blurRad="38100" dist="38100" dir="2700000" algn="tl">
                  <a:srgbClr val="C0C0C0"/>
                </a:outerShdw>
              </a:effectLst>
            </a:endParaRPr>
          </a:p>
        </p:txBody>
      </p:sp>
      <p:sp>
        <p:nvSpPr>
          <p:cNvPr id="22" name="Segnaposto numero diapositiva 21"/>
          <p:cNvSpPr>
            <a:spLocks noGrp="1"/>
          </p:cNvSpPr>
          <p:nvPr>
            <p:ph type="sldNum" sz="quarter" idx="10"/>
          </p:nvPr>
        </p:nvSpPr>
        <p:spPr/>
        <p:txBody>
          <a:bodyPr/>
          <a:lstStyle/>
          <a:p>
            <a:pPr>
              <a:defRPr/>
            </a:pPr>
            <a:fld id="{AE154193-DD12-4CCB-991A-DEE71E4CE620}" type="slidenum">
              <a:rPr lang="it-IT" smtClean="0"/>
              <a:pPr>
                <a:defRPr/>
              </a:pPr>
              <a:t>58</a:t>
            </a:fld>
            <a:endParaRPr lang="it-IT"/>
          </a:p>
        </p:txBody>
      </p:sp>
      <p:grpSp>
        <p:nvGrpSpPr>
          <p:cNvPr id="234500" name="Group 3"/>
          <p:cNvGrpSpPr>
            <a:grpSpLocks/>
          </p:cNvGrpSpPr>
          <p:nvPr/>
        </p:nvGrpSpPr>
        <p:grpSpPr bwMode="auto">
          <a:xfrm>
            <a:off x="941388" y="1789113"/>
            <a:ext cx="7956550" cy="3584575"/>
            <a:chOff x="585" y="1146"/>
            <a:chExt cx="5012" cy="2258"/>
          </a:xfrm>
        </p:grpSpPr>
        <p:grpSp>
          <p:nvGrpSpPr>
            <p:cNvPr id="234502" name="Group 4"/>
            <p:cNvGrpSpPr>
              <a:grpSpLocks/>
            </p:cNvGrpSpPr>
            <p:nvPr/>
          </p:nvGrpSpPr>
          <p:grpSpPr bwMode="auto">
            <a:xfrm>
              <a:off x="585" y="1146"/>
              <a:ext cx="2287" cy="2258"/>
              <a:chOff x="585" y="1344"/>
              <a:chExt cx="2287" cy="2258"/>
            </a:xfrm>
          </p:grpSpPr>
          <p:graphicFrame>
            <p:nvGraphicFramePr>
              <p:cNvPr id="234509" name="Object 5"/>
              <p:cNvGraphicFramePr>
                <a:graphicFrameLocks noChangeAspect="1"/>
              </p:cNvGraphicFramePr>
              <p:nvPr/>
            </p:nvGraphicFramePr>
            <p:xfrm>
              <a:off x="553" y="1745"/>
              <a:ext cx="2332" cy="1862"/>
            </p:xfrm>
            <a:graphic>
              <a:graphicData uri="http://schemas.openxmlformats.org/presentationml/2006/ole">
                <p:oleObj spid="_x0000_s234509" r:id="rId3" imgW="3700593" imgH="2956816" progId="Excel.Chart.8">
                  <p:embed/>
                </p:oleObj>
              </a:graphicData>
            </a:graphic>
          </p:graphicFrame>
          <p:sp>
            <p:nvSpPr>
              <p:cNvPr id="46" name="Rettangolo 19"/>
              <p:cNvSpPr/>
              <p:nvPr/>
            </p:nvSpPr>
            <p:spPr bwMode="auto">
              <a:xfrm>
                <a:off x="585" y="1751"/>
                <a:ext cx="2287" cy="1851"/>
              </a:xfrm>
              <a:prstGeom prst="rect">
                <a:avLst/>
              </a:prstGeom>
              <a:noFill/>
              <a:ln w="28575" cap="flat" cmpd="sng" algn="ctr">
                <a:solidFill>
                  <a:schemeClr val="accent3">
                    <a:lumMod val="65000"/>
                  </a:schemeClr>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b="1">
                  <a:effectLst>
                    <a:outerShdw blurRad="38100" dist="38100" dir="2700000" algn="tl">
                      <a:srgbClr val="000000">
                        <a:alpha val="43137"/>
                      </a:srgbClr>
                    </a:outerShdw>
                  </a:effectLst>
                </a:endParaRPr>
              </a:p>
            </p:txBody>
          </p:sp>
          <p:sp>
            <p:nvSpPr>
              <p:cNvPr id="234511" name="Text Box 4"/>
              <p:cNvSpPr txBox="1">
                <a:spLocks noChangeAspect="1" noChangeArrowheads="1"/>
              </p:cNvSpPr>
              <p:nvPr/>
            </p:nvSpPr>
            <p:spPr bwMode="auto">
              <a:xfrm>
                <a:off x="630" y="1504"/>
                <a:ext cx="1769" cy="192"/>
              </a:xfrm>
              <a:prstGeom prst="rect">
                <a:avLst/>
              </a:prstGeom>
              <a:noFill/>
              <a:ln w="9525">
                <a:noFill/>
                <a:miter lim="800000"/>
                <a:headEnd/>
                <a:tailEnd/>
              </a:ln>
            </p:spPr>
            <p:txBody>
              <a:bodyPr anchor="ctr">
                <a:spAutoFit/>
              </a:bodyPr>
              <a:lstStyle/>
              <a:p>
                <a:pPr>
                  <a:spcBef>
                    <a:spcPct val="50000"/>
                  </a:spcBef>
                  <a:buClr>
                    <a:srgbClr val="000000"/>
                  </a:buClr>
                  <a:buSzPct val="100000"/>
                  <a:buFont typeface="Times" pitchFamily="18" charset="0"/>
                  <a:buNone/>
                </a:pPr>
                <a:r>
                  <a:rPr lang="it-IT" b="1">
                    <a:solidFill>
                      <a:schemeClr val="tx1"/>
                    </a:solidFill>
                    <a:latin typeface="Arial" charset="0"/>
                  </a:rPr>
                  <a:t>CSI - UTENTI SODDISFATTI</a:t>
                </a:r>
                <a:endParaRPr lang="it-IT" sz="1000" b="1">
                  <a:solidFill>
                    <a:schemeClr val="tx1"/>
                  </a:solidFill>
                  <a:latin typeface="Arial" charset="0"/>
                </a:endParaRPr>
              </a:p>
            </p:txBody>
          </p:sp>
          <p:sp>
            <p:nvSpPr>
              <p:cNvPr id="234512" name="Rectangle 8"/>
              <p:cNvSpPr>
                <a:spLocks noChangeArrowheads="1"/>
              </p:cNvSpPr>
              <p:nvPr/>
            </p:nvSpPr>
            <p:spPr bwMode="auto">
              <a:xfrm>
                <a:off x="2538" y="1603"/>
                <a:ext cx="204" cy="149"/>
              </a:xfrm>
              <a:prstGeom prst="rect">
                <a:avLst/>
              </a:prstGeom>
              <a:noFill/>
              <a:ln w="12700" algn="ctr">
                <a:noFill/>
                <a:miter lim="800000"/>
                <a:headEnd/>
                <a:tailEnd/>
              </a:ln>
            </p:spPr>
            <p:txBody>
              <a:bodyPr wrap="none" lIns="90000" tIns="46800" rIns="90000" bIns="46800" anchor="ctr"/>
              <a:lstStyle/>
              <a:p>
                <a:pPr algn="ctr" defTabSz="449263">
                  <a:buClr>
                    <a:srgbClr val="000000"/>
                  </a:buClr>
                  <a:buSzPct val="100000"/>
                  <a:buFont typeface="Times" pitchFamily="18" charset="0"/>
                  <a:buNone/>
                </a:pPr>
                <a:r>
                  <a:rPr lang="en-US" sz="700">
                    <a:solidFill>
                      <a:schemeClr val="tx1"/>
                    </a:solidFill>
                  </a:rPr>
                  <a:t>1 MIN</a:t>
                </a:r>
                <a:endParaRPr lang="it-IT" sz="700">
                  <a:solidFill>
                    <a:schemeClr val="tx1"/>
                  </a:solidFill>
                </a:endParaRPr>
              </a:p>
            </p:txBody>
          </p:sp>
          <p:sp>
            <p:nvSpPr>
              <p:cNvPr id="234513" name="Rectangle 9"/>
              <p:cNvSpPr>
                <a:spLocks noChangeArrowheads="1"/>
              </p:cNvSpPr>
              <p:nvPr/>
            </p:nvSpPr>
            <p:spPr bwMode="auto">
              <a:xfrm>
                <a:off x="2570" y="1344"/>
                <a:ext cx="204" cy="149"/>
              </a:xfrm>
              <a:prstGeom prst="rect">
                <a:avLst/>
              </a:prstGeom>
              <a:noFill/>
              <a:ln w="12700" algn="ctr">
                <a:noFill/>
                <a:miter lim="800000"/>
                <a:headEnd/>
                <a:tailEnd/>
              </a:ln>
            </p:spPr>
            <p:txBody>
              <a:bodyPr wrap="none" lIns="90000" tIns="46800" rIns="90000" bIns="46800" anchor="ctr"/>
              <a:lstStyle/>
              <a:p>
                <a:pPr algn="ctr" defTabSz="449263">
                  <a:buClr>
                    <a:srgbClr val="000000"/>
                  </a:buClr>
                  <a:buSzPct val="100000"/>
                  <a:buFont typeface="Times" pitchFamily="18" charset="0"/>
                  <a:buNone/>
                </a:pPr>
                <a:r>
                  <a:rPr lang="en-US" sz="700">
                    <a:solidFill>
                      <a:schemeClr val="tx1"/>
                    </a:solidFill>
                  </a:rPr>
                  <a:t>100 MAX</a:t>
                </a:r>
                <a:endParaRPr lang="it-IT" sz="700">
                  <a:solidFill>
                    <a:schemeClr val="tx1"/>
                  </a:solidFill>
                </a:endParaRPr>
              </a:p>
            </p:txBody>
          </p:sp>
          <p:sp>
            <p:nvSpPr>
              <p:cNvPr id="234514" name="AutoShape 10"/>
              <p:cNvSpPr>
                <a:spLocks noChangeArrowheads="1"/>
              </p:cNvSpPr>
              <p:nvPr/>
            </p:nvSpPr>
            <p:spPr bwMode="auto">
              <a:xfrm rot="10800000">
                <a:off x="2311" y="1450"/>
                <a:ext cx="204" cy="211"/>
              </a:xfrm>
              <a:prstGeom prst="rtTriangle">
                <a:avLst/>
              </a:prstGeom>
              <a:solidFill>
                <a:srgbClr val="006600"/>
              </a:solidFill>
              <a:ln w="12700" algn="ctr">
                <a:noFill/>
                <a:miter lim="800000"/>
                <a:headEnd/>
                <a:tailEnd/>
              </a:ln>
            </p:spPr>
            <p:txBody>
              <a:bodyPr wrap="none" lIns="90000" tIns="46800" rIns="90000" bIns="46800" anchor="ctr"/>
              <a:lstStyle/>
              <a:p>
                <a:pPr algn="ctr">
                  <a:buClr>
                    <a:srgbClr val="000000"/>
                  </a:buClr>
                  <a:buSzPct val="100000"/>
                  <a:buFont typeface="Times" pitchFamily="18" charset="0"/>
                  <a:buNone/>
                </a:pPr>
                <a:endParaRPr lang="it-IT"/>
              </a:p>
            </p:txBody>
          </p:sp>
        </p:grpSp>
        <p:grpSp>
          <p:nvGrpSpPr>
            <p:cNvPr id="234503" name="Group 11"/>
            <p:cNvGrpSpPr>
              <a:grpSpLocks/>
            </p:cNvGrpSpPr>
            <p:nvPr/>
          </p:nvGrpSpPr>
          <p:grpSpPr bwMode="auto">
            <a:xfrm>
              <a:off x="3243" y="1146"/>
              <a:ext cx="2354" cy="2258"/>
              <a:chOff x="3243" y="1344"/>
              <a:chExt cx="2354" cy="2258"/>
            </a:xfrm>
          </p:grpSpPr>
          <p:sp>
            <p:nvSpPr>
              <p:cNvPr id="40" name="Rettangolo 39"/>
              <p:cNvSpPr/>
              <p:nvPr/>
            </p:nvSpPr>
            <p:spPr bwMode="auto">
              <a:xfrm>
                <a:off x="3280" y="1751"/>
                <a:ext cx="2261" cy="1851"/>
              </a:xfrm>
              <a:prstGeom prst="rect">
                <a:avLst/>
              </a:prstGeom>
              <a:noFill/>
              <a:ln w="28575" cap="flat" cmpd="sng" algn="ctr">
                <a:solidFill>
                  <a:schemeClr val="accent3">
                    <a:lumMod val="65000"/>
                  </a:schemeClr>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b="1">
                  <a:effectLst>
                    <a:outerShdw blurRad="38100" dist="38100" dir="2700000" algn="tl">
                      <a:srgbClr val="000000">
                        <a:alpha val="43137"/>
                      </a:srgbClr>
                    </a:outerShdw>
                  </a:effectLst>
                </a:endParaRPr>
              </a:p>
            </p:txBody>
          </p:sp>
          <p:sp>
            <p:nvSpPr>
              <p:cNvPr id="234505" name="Text Box 4"/>
              <p:cNvSpPr txBox="1">
                <a:spLocks noChangeAspect="1" noChangeArrowheads="1"/>
              </p:cNvSpPr>
              <p:nvPr/>
            </p:nvSpPr>
            <p:spPr bwMode="auto">
              <a:xfrm>
                <a:off x="3243" y="1504"/>
                <a:ext cx="2177" cy="192"/>
              </a:xfrm>
              <a:prstGeom prst="rect">
                <a:avLst/>
              </a:prstGeom>
              <a:noFill/>
              <a:ln w="9525">
                <a:noFill/>
                <a:miter lim="800000"/>
                <a:headEnd/>
                <a:tailEnd/>
              </a:ln>
            </p:spPr>
            <p:txBody>
              <a:bodyPr anchor="ctr">
                <a:spAutoFit/>
              </a:bodyPr>
              <a:lstStyle/>
              <a:p>
                <a:pPr>
                  <a:spcBef>
                    <a:spcPct val="50000"/>
                  </a:spcBef>
                  <a:buClr>
                    <a:srgbClr val="000000"/>
                  </a:buClr>
                  <a:buSzPct val="100000"/>
                  <a:buFont typeface="Times" pitchFamily="18" charset="0"/>
                  <a:buNone/>
                </a:pPr>
                <a:r>
                  <a:rPr lang="it-IT" b="1">
                    <a:solidFill>
                      <a:schemeClr val="tx1"/>
                    </a:solidFill>
                    <a:latin typeface="Arial" charset="0"/>
                  </a:rPr>
                  <a:t>CSI – INTENSITÀ SODDISFAZIONE</a:t>
                </a:r>
                <a:endParaRPr lang="it-IT" sz="1000" b="1">
                  <a:solidFill>
                    <a:schemeClr val="tx1"/>
                  </a:solidFill>
                  <a:latin typeface="Arial" charset="0"/>
                </a:endParaRPr>
              </a:p>
            </p:txBody>
          </p:sp>
          <p:sp>
            <p:nvSpPr>
              <p:cNvPr id="234506" name="Rectangle 14"/>
              <p:cNvSpPr>
                <a:spLocks noChangeArrowheads="1"/>
              </p:cNvSpPr>
              <p:nvPr/>
            </p:nvSpPr>
            <p:spPr bwMode="auto">
              <a:xfrm>
                <a:off x="5377" y="1603"/>
                <a:ext cx="204" cy="149"/>
              </a:xfrm>
              <a:prstGeom prst="rect">
                <a:avLst/>
              </a:prstGeom>
              <a:noFill/>
              <a:ln w="12700" algn="ctr">
                <a:noFill/>
                <a:miter lim="800000"/>
                <a:headEnd/>
                <a:tailEnd/>
              </a:ln>
            </p:spPr>
            <p:txBody>
              <a:bodyPr wrap="none" lIns="90000" tIns="46800" rIns="90000" bIns="46800" anchor="ctr"/>
              <a:lstStyle/>
              <a:p>
                <a:pPr algn="ctr" defTabSz="449263">
                  <a:buClr>
                    <a:srgbClr val="000000"/>
                  </a:buClr>
                  <a:buSzPct val="100000"/>
                  <a:buFont typeface="Times" pitchFamily="18" charset="0"/>
                  <a:buNone/>
                </a:pPr>
                <a:r>
                  <a:rPr lang="en-US" sz="700">
                    <a:solidFill>
                      <a:schemeClr val="tx1"/>
                    </a:solidFill>
                  </a:rPr>
                  <a:t>1 MIN</a:t>
                </a:r>
                <a:endParaRPr lang="it-IT" sz="700">
                  <a:solidFill>
                    <a:schemeClr val="tx1"/>
                  </a:solidFill>
                </a:endParaRPr>
              </a:p>
            </p:txBody>
          </p:sp>
          <p:sp>
            <p:nvSpPr>
              <p:cNvPr id="234507" name="Rectangle 15"/>
              <p:cNvSpPr>
                <a:spLocks noChangeArrowheads="1"/>
              </p:cNvSpPr>
              <p:nvPr/>
            </p:nvSpPr>
            <p:spPr bwMode="auto">
              <a:xfrm>
                <a:off x="5393" y="1344"/>
                <a:ext cx="204" cy="149"/>
              </a:xfrm>
              <a:prstGeom prst="rect">
                <a:avLst/>
              </a:prstGeom>
              <a:noFill/>
              <a:ln w="12700" algn="ctr">
                <a:noFill/>
                <a:miter lim="800000"/>
                <a:headEnd/>
                <a:tailEnd/>
              </a:ln>
            </p:spPr>
            <p:txBody>
              <a:bodyPr wrap="none" lIns="90000" tIns="46800" rIns="90000" bIns="46800" anchor="ctr"/>
              <a:lstStyle/>
              <a:p>
                <a:pPr algn="ctr" defTabSz="449263">
                  <a:buClr>
                    <a:srgbClr val="000000"/>
                  </a:buClr>
                  <a:buSzPct val="100000"/>
                  <a:buFont typeface="Times" pitchFamily="18" charset="0"/>
                  <a:buNone/>
                </a:pPr>
                <a:r>
                  <a:rPr lang="en-US" sz="700">
                    <a:solidFill>
                      <a:schemeClr val="tx1"/>
                    </a:solidFill>
                  </a:rPr>
                  <a:t>10 MAX</a:t>
                </a:r>
                <a:endParaRPr lang="it-IT" sz="700">
                  <a:solidFill>
                    <a:schemeClr val="tx1"/>
                  </a:solidFill>
                </a:endParaRPr>
              </a:p>
            </p:txBody>
          </p:sp>
          <p:sp>
            <p:nvSpPr>
              <p:cNvPr id="234508" name="AutoShape 17"/>
              <p:cNvSpPr>
                <a:spLocks noChangeArrowheads="1"/>
              </p:cNvSpPr>
              <p:nvPr/>
            </p:nvSpPr>
            <p:spPr bwMode="auto">
              <a:xfrm rot="10800000">
                <a:off x="5149" y="1449"/>
                <a:ext cx="204" cy="211"/>
              </a:xfrm>
              <a:prstGeom prst="rtTriangle">
                <a:avLst/>
              </a:prstGeom>
              <a:solidFill>
                <a:srgbClr val="800080"/>
              </a:solidFill>
              <a:ln w="12700" algn="ctr">
                <a:noFill/>
                <a:miter lim="800000"/>
                <a:headEnd/>
                <a:tailEnd/>
              </a:ln>
            </p:spPr>
            <p:txBody>
              <a:bodyPr wrap="none" lIns="90000" tIns="46800" rIns="90000" bIns="46800" anchor="ctr"/>
              <a:lstStyle/>
              <a:p>
                <a:pPr algn="ctr">
                  <a:buClr>
                    <a:srgbClr val="000000"/>
                  </a:buClr>
                  <a:buSzPct val="100000"/>
                  <a:buFont typeface="Times" pitchFamily="18" charset="0"/>
                  <a:buNone/>
                </a:pPr>
                <a:endParaRPr lang="it-IT"/>
              </a:p>
            </p:txBody>
          </p:sp>
        </p:grpSp>
      </p:grpSp>
      <p:graphicFrame>
        <p:nvGraphicFramePr>
          <p:cNvPr id="234501" name="Object 3"/>
          <p:cNvGraphicFramePr>
            <a:graphicFrameLocks noChangeAspect="1"/>
          </p:cNvGraphicFramePr>
          <p:nvPr/>
        </p:nvGraphicFramePr>
        <p:xfrm>
          <a:off x="5168900" y="2386013"/>
          <a:ext cx="3683000" cy="2921000"/>
        </p:xfrm>
        <a:graphic>
          <a:graphicData uri="http://schemas.openxmlformats.org/presentationml/2006/ole">
            <p:oleObj spid="_x0000_s234501" r:id="rId4" imgW="3682303" imgH="2926334" progId="Excel.Chart.8">
              <p:embed/>
            </p:oleObj>
          </a:graphicData>
        </a:graphic>
      </p:graphicFrame>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0"/>
          </p:nvPr>
        </p:nvSpPr>
        <p:spPr/>
        <p:txBody>
          <a:bodyPr/>
          <a:lstStyle/>
          <a:p>
            <a:pPr>
              <a:defRPr/>
            </a:pPr>
            <a:fld id="{EEA3A923-C9F5-43F4-B2DC-50C35215A35F}" type="slidenum">
              <a:rPr lang="it-IT" smtClean="0"/>
              <a:pPr>
                <a:defRPr/>
              </a:pPr>
              <a:t>59</a:t>
            </a:fld>
            <a:endParaRPr lang="it-IT"/>
          </a:p>
        </p:txBody>
      </p:sp>
      <p:sp>
        <p:nvSpPr>
          <p:cNvPr id="235522" name="Text Box 4"/>
          <p:cNvSpPr txBox="1">
            <a:spLocks noChangeAspect="1" noChangeArrowheads="1"/>
          </p:cNvSpPr>
          <p:nvPr/>
        </p:nvSpPr>
        <p:spPr bwMode="auto">
          <a:xfrm>
            <a:off x="6372225" y="1295400"/>
            <a:ext cx="2017713" cy="438150"/>
          </a:xfrm>
          <a:prstGeom prst="rect">
            <a:avLst/>
          </a:prstGeom>
          <a:noFill/>
          <a:ln w="9525">
            <a:noFill/>
            <a:miter lim="800000"/>
            <a:headEnd/>
            <a:tailEnd/>
          </a:ln>
        </p:spPr>
        <p:txBody>
          <a:bodyPr>
            <a:spAutoFit/>
          </a:bodyPr>
          <a:lstStyle/>
          <a:p>
            <a:pPr algn="ctr">
              <a:spcBef>
                <a:spcPct val="50000"/>
              </a:spcBef>
              <a:buClr>
                <a:srgbClr val="000000"/>
              </a:buClr>
              <a:buSzPct val="100000"/>
              <a:buFont typeface="Times" pitchFamily="18" charset="0"/>
              <a:buNone/>
            </a:pPr>
            <a:r>
              <a:rPr lang="it-IT" sz="900" b="1">
                <a:solidFill>
                  <a:schemeClr val="tx1"/>
                </a:solidFill>
                <a:latin typeface="Arial" charset="0"/>
              </a:rPr>
              <a:t>VOTO MEDIO</a:t>
            </a:r>
          </a:p>
          <a:p>
            <a:pPr algn="ctr">
              <a:spcBef>
                <a:spcPct val="50000"/>
              </a:spcBef>
              <a:buClr>
                <a:srgbClr val="000000"/>
              </a:buClr>
              <a:buSzPct val="100000"/>
              <a:buFont typeface="Times" pitchFamily="18" charset="0"/>
              <a:buNone/>
            </a:pPr>
            <a:r>
              <a:rPr lang="it-IT" sz="900" b="1">
                <a:solidFill>
                  <a:schemeClr val="tx1"/>
                </a:solidFill>
                <a:latin typeface="Arial" charset="0"/>
              </a:rPr>
              <a:t>(su una scala da 1 a 10)</a:t>
            </a:r>
          </a:p>
        </p:txBody>
      </p:sp>
      <p:sp>
        <p:nvSpPr>
          <p:cNvPr id="4" name="Rettangolo arrotondato 3"/>
          <p:cNvSpPr/>
          <p:nvPr/>
        </p:nvSpPr>
        <p:spPr bwMode="auto">
          <a:xfrm>
            <a:off x="6629400" y="1052513"/>
            <a:ext cx="1687513" cy="4679950"/>
          </a:xfrm>
          <a:prstGeom prst="roundRect">
            <a:avLst/>
          </a:prstGeom>
          <a:noFill/>
          <a:ln w="12700" cap="flat" cmpd="sng" algn="ctr">
            <a:solidFill>
              <a:srgbClr val="696969"/>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dirty="0">
              <a:solidFill>
                <a:schemeClr val="bg1">
                  <a:lumMod val="50000"/>
                </a:schemeClr>
              </a:solidFill>
            </a:endParaRPr>
          </a:p>
        </p:txBody>
      </p:sp>
      <p:sp>
        <p:nvSpPr>
          <p:cNvPr id="7" name="Ovale 6"/>
          <p:cNvSpPr/>
          <p:nvPr/>
        </p:nvSpPr>
        <p:spPr bwMode="auto">
          <a:xfrm>
            <a:off x="6748463" y="2101850"/>
            <a:ext cx="647700" cy="360363"/>
          </a:xfrm>
          <a:prstGeom prst="ellipse">
            <a:avLst/>
          </a:prstGeom>
          <a:noFill/>
          <a:ln w="38100" cap="flat" cmpd="sng" algn="ctr">
            <a:solidFill>
              <a:srgbClr val="FF000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235525" name="Text Box 4"/>
          <p:cNvSpPr txBox="1">
            <a:spLocks noChangeAspect="1" noChangeArrowheads="1"/>
          </p:cNvSpPr>
          <p:nvPr/>
        </p:nvSpPr>
        <p:spPr bwMode="auto">
          <a:xfrm>
            <a:off x="6659563" y="1752600"/>
            <a:ext cx="1044575" cy="246063"/>
          </a:xfrm>
          <a:prstGeom prst="rect">
            <a:avLst/>
          </a:prstGeom>
          <a:noFill/>
          <a:ln w="9525">
            <a:noFill/>
            <a:miter lim="800000"/>
            <a:headEnd/>
            <a:tailEnd/>
          </a:ln>
        </p:spPr>
        <p:txBody>
          <a:bodyPr>
            <a:spAutoFit/>
          </a:bodyPr>
          <a:lstStyle/>
          <a:p>
            <a:pPr>
              <a:spcBef>
                <a:spcPct val="50000"/>
              </a:spcBef>
              <a:buClr>
                <a:srgbClr val="000000"/>
              </a:buClr>
              <a:buSzPct val="100000"/>
              <a:buFont typeface="Times" pitchFamily="18" charset="0"/>
              <a:buNone/>
            </a:pPr>
            <a:r>
              <a:rPr lang="it-IT" sz="1000" b="1">
                <a:solidFill>
                  <a:schemeClr val="tx1"/>
                </a:solidFill>
                <a:latin typeface="Arial" charset="0"/>
              </a:rPr>
              <a:t>I SEM.2014</a:t>
            </a:r>
          </a:p>
        </p:txBody>
      </p:sp>
      <p:sp>
        <p:nvSpPr>
          <p:cNvPr id="13" name="Ovale 12"/>
          <p:cNvSpPr/>
          <p:nvPr/>
        </p:nvSpPr>
        <p:spPr bwMode="auto">
          <a:xfrm>
            <a:off x="6748463" y="4292600"/>
            <a:ext cx="647700" cy="360363"/>
          </a:xfrm>
          <a:prstGeom prst="ellipse">
            <a:avLst/>
          </a:prstGeom>
          <a:noFill/>
          <a:ln w="38100" cap="flat" cmpd="sng" algn="ctr">
            <a:solidFill>
              <a:srgbClr val="FF000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16" name="Ovale 15"/>
          <p:cNvSpPr/>
          <p:nvPr/>
        </p:nvSpPr>
        <p:spPr bwMode="auto">
          <a:xfrm>
            <a:off x="6748463" y="2852738"/>
            <a:ext cx="647700" cy="360362"/>
          </a:xfrm>
          <a:prstGeom prst="ellipse">
            <a:avLst/>
          </a:prstGeom>
          <a:noFill/>
          <a:ln w="38100" cap="flat" cmpd="sng" algn="ctr">
            <a:solidFill>
              <a:srgbClr val="FF000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19" name="Ovale 18"/>
          <p:cNvSpPr/>
          <p:nvPr/>
        </p:nvSpPr>
        <p:spPr bwMode="auto">
          <a:xfrm>
            <a:off x="6742113" y="4964113"/>
            <a:ext cx="647700" cy="360362"/>
          </a:xfrm>
          <a:prstGeom prst="ellipse">
            <a:avLst/>
          </a:prstGeom>
          <a:noFill/>
          <a:ln w="38100" cap="flat" cmpd="sng" algn="ctr">
            <a:solidFill>
              <a:srgbClr val="FF000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22" name="Ovale 21"/>
          <p:cNvSpPr/>
          <p:nvPr/>
        </p:nvSpPr>
        <p:spPr bwMode="auto">
          <a:xfrm>
            <a:off x="6748463" y="3617913"/>
            <a:ext cx="647700" cy="360362"/>
          </a:xfrm>
          <a:prstGeom prst="ellipse">
            <a:avLst/>
          </a:prstGeom>
          <a:noFill/>
          <a:ln w="38100" cap="flat" cmpd="sng" algn="ctr">
            <a:solidFill>
              <a:srgbClr val="FF000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32" name="Ovale 31"/>
          <p:cNvSpPr/>
          <p:nvPr/>
        </p:nvSpPr>
        <p:spPr bwMode="auto">
          <a:xfrm>
            <a:off x="7456488" y="2101850"/>
            <a:ext cx="647700" cy="360363"/>
          </a:xfrm>
          <a:prstGeom prst="ellipse">
            <a:avLst/>
          </a:prstGeom>
          <a:noFill/>
          <a:ln w="38100" cap="flat" cmpd="sng" algn="ctr">
            <a:solidFill>
              <a:srgbClr val="00B05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235531" name="Text Box 4"/>
          <p:cNvSpPr txBox="1">
            <a:spLocks noChangeAspect="1" noChangeArrowheads="1"/>
          </p:cNvSpPr>
          <p:nvPr/>
        </p:nvSpPr>
        <p:spPr bwMode="auto">
          <a:xfrm>
            <a:off x="7437438" y="1752600"/>
            <a:ext cx="1044575" cy="246063"/>
          </a:xfrm>
          <a:prstGeom prst="rect">
            <a:avLst/>
          </a:prstGeom>
          <a:noFill/>
          <a:ln w="9525">
            <a:noFill/>
            <a:miter lim="800000"/>
            <a:headEnd/>
            <a:tailEnd/>
          </a:ln>
        </p:spPr>
        <p:txBody>
          <a:bodyPr>
            <a:spAutoFit/>
          </a:bodyPr>
          <a:lstStyle/>
          <a:p>
            <a:pPr>
              <a:spcBef>
                <a:spcPct val="50000"/>
              </a:spcBef>
              <a:buClr>
                <a:srgbClr val="000000"/>
              </a:buClr>
              <a:buSzPct val="100000"/>
              <a:buFont typeface="Times" pitchFamily="18" charset="0"/>
              <a:buNone/>
            </a:pPr>
            <a:r>
              <a:rPr lang="it-IT" sz="1000" b="1">
                <a:solidFill>
                  <a:schemeClr val="tx1"/>
                </a:solidFill>
                <a:latin typeface="Arial" charset="0"/>
              </a:rPr>
              <a:t>II SEM.2014</a:t>
            </a:r>
          </a:p>
        </p:txBody>
      </p:sp>
      <p:sp>
        <p:nvSpPr>
          <p:cNvPr id="34" name="Ovale 33"/>
          <p:cNvSpPr/>
          <p:nvPr/>
        </p:nvSpPr>
        <p:spPr bwMode="auto">
          <a:xfrm>
            <a:off x="7456488" y="4292600"/>
            <a:ext cx="647700" cy="360363"/>
          </a:xfrm>
          <a:prstGeom prst="ellipse">
            <a:avLst/>
          </a:prstGeom>
          <a:noFill/>
          <a:ln w="38100" cap="flat" cmpd="sng" algn="ctr">
            <a:solidFill>
              <a:srgbClr val="00B05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35" name="Ovale 34"/>
          <p:cNvSpPr/>
          <p:nvPr/>
        </p:nvSpPr>
        <p:spPr bwMode="auto">
          <a:xfrm>
            <a:off x="7456488" y="2852738"/>
            <a:ext cx="647700" cy="360362"/>
          </a:xfrm>
          <a:prstGeom prst="ellipse">
            <a:avLst/>
          </a:prstGeom>
          <a:noFill/>
          <a:ln w="38100" cap="flat" cmpd="sng" algn="ctr">
            <a:solidFill>
              <a:srgbClr val="00B05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36" name="Ovale 35"/>
          <p:cNvSpPr/>
          <p:nvPr/>
        </p:nvSpPr>
        <p:spPr bwMode="auto">
          <a:xfrm>
            <a:off x="7450138" y="4964113"/>
            <a:ext cx="647700" cy="360362"/>
          </a:xfrm>
          <a:prstGeom prst="ellipse">
            <a:avLst/>
          </a:prstGeom>
          <a:noFill/>
          <a:ln w="38100" cap="flat" cmpd="sng" algn="ctr">
            <a:solidFill>
              <a:srgbClr val="00B05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37" name="Ovale 36"/>
          <p:cNvSpPr/>
          <p:nvPr/>
        </p:nvSpPr>
        <p:spPr bwMode="auto">
          <a:xfrm>
            <a:off x="7456488" y="3617913"/>
            <a:ext cx="647700" cy="360362"/>
          </a:xfrm>
          <a:prstGeom prst="ellipse">
            <a:avLst/>
          </a:prstGeom>
          <a:noFill/>
          <a:ln w="38100" cap="flat" cmpd="sng" algn="ctr">
            <a:solidFill>
              <a:srgbClr val="00B05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38" name="CasellaDiTesto 37"/>
          <p:cNvSpPr txBox="1"/>
          <p:nvPr/>
        </p:nvSpPr>
        <p:spPr>
          <a:xfrm>
            <a:off x="7564438" y="2112963"/>
            <a:ext cx="433387" cy="307975"/>
          </a:xfrm>
          <a:prstGeom prst="rect">
            <a:avLst/>
          </a:prstGeom>
          <a:noFill/>
        </p:spPr>
        <p:txBody>
          <a:bodyPr wrap="none">
            <a:spAutoFit/>
          </a:bodyPr>
          <a:lstStyle/>
          <a:p>
            <a:pPr>
              <a:defRPr/>
            </a:pPr>
            <a:r>
              <a:rPr lang="it-IT" b="1" dirty="0">
                <a:solidFill>
                  <a:schemeClr val="tx1"/>
                </a:solidFill>
                <a:latin typeface="+mn-lt"/>
              </a:rPr>
              <a:t>7,6</a:t>
            </a:r>
            <a:endParaRPr lang="it-IT" b="1" dirty="0">
              <a:solidFill>
                <a:schemeClr val="tx1"/>
              </a:solidFill>
              <a:latin typeface="+mn-lt"/>
            </a:endParaRPr>
          </a:p>
        </p:txBody>
      </p:sp>
      <p:sp>
        <p:nvSpPr>
          <p:cNvPr id="39" name="CasellaDiTesto 38"/>
          <p:cNvSpPr txBox="1"/>
          <p:nvPr/>
        </p:nvSpPr>
        <p:spPr>
          <a:xfrm>
            <a:off x="7564438" y="4303713"/>
            <a:ext cx="433387" cy="307975"/>
          </a:xfrm>
          <a:prstGeom prst="rect">
            <a:avLst/>
          </a:prstGeom>
          <a:noFill/>
        </p:spPr>
        <p:txBody>
          <a:bodyPr wrap="none">
            <a:spAutoFit/>
          </a:bodyPr>
          <a:lstStyle/>
          <a:p>
            <a:pPr>
              <a:defRPr/>
            </a:pPr>
            <a:r>
              <a:rPr lang="it-IT" b="1" dirty="0">
                <a:solidFill>
                  <a:schemeClr val="tx1"/>
                </a:solidFill>
                <a:latin typeface="+mn-lt"/>
              </a:rPr>
              <a:t>7,9</a:t>
            </a:r>
            <a:endParaRPr lang="it-IT" b="1" dirty="0">
              <a:solidFill>
                <a:schemeClr val="tx1"/>
              </a:solidFill>
              <a:latin typeface="+mn-lt"/>
            </a:endParaRPr>
          </a:p>
        </p:txBody>
      </p:sp>
      <p:sp>
        <p:nvSpPr>
          <p:cNvPr id="40" name="CasellaDiTesto 39"/>
          <p:cNvSpPr txBox="1"/>
          <p:nvPr/>
        </p:nvSpPr>
        <p:spPr>
          <a:xfrm>
            <a:off x="7564438" y="2862263"/>
            <a:ext cx="433387" cy="307975"/>
          </a:xfrm>
          <a:prstGeom prst="rect">
            <a:avLst/>
          </a:prstGeom>
          <a:noFill/>
        </p:spPr>
        <p:txBody>
          <a:bodyPr wrap="none">
            <a:spAutoFit/>
          </a:bodyPr>
          <a:lstStyle/>
          <a:p>
            <a:pPr>
              <a:defRPr/>
            </a:pPr>
            <a:r>
              <a:rPr lang="it-IT" b="1" dirty="0">
                <a:solidFill>
                  <a:schemeClr val="tx1"/>
                </a:solidFill>
                <a:latin typeface="+mn-lt"/>
              </a:rPr>
              <a:t>7,5</a:t>
            </a:r>
            <a:endParaRPr lang="it-IT" b="1" dirty="0">
              <a:solidFill>
                <a:schemeClr val="tx1"/>
              </a:solidFill>
              <a:latin typeface="+mn-lt"/>
            </a:endParaRPr>
          </a:p>
        </p:txBody>
      </p:sp>
      <p:sp>
        <p:nvSpPr>
          <p:cNvPr id="41" name="CasellaDiTesto 40"/>
          <p:cNvSpPr txBox="1"/>
          <p:nvPr/>
        </p:nvSpPr>
        <p:spPr>
          <a:xfrm>
            <a:off x="7558088" y="4975225"/>
            <a:ext cx="433387" cy="306388"/>
          </a:xfrm>
          <a:prstGeom prst="rect">
            <a:avLst/>
          </a:prstGeom>
          <a:noFill/>
        </p:spPr>
        <p:txBody>
          <a:bodyPr wrap="none">
            <a:spAutoFit/>
          </a:bodyPr>
          <a:lstStyle/>
          <a:p>
            <a:pPr>
              <a:defRPr/>
            </a:pPr>
            <a:r>
              <a:rPr lang="it-IT" b="1" dirty="0">
                <a:solidFill>
                  <a:schemeClr val="tx1"/>
                </a:solidFill>
                <a:latin typeface="+mn-lt"/>
              </a:rPr>
              <a:t>7,3</a:t>
            </a:r>
            <a:endParaRPr lang="it-IT" b="1" dirty="0">
              <a:solidFill>
                <a:schemeClr val="tx1"/>
              </a:solidFill>
              <a:latin typeface="+mn-lt"/>
            </a:endParaRPr>
          </a:p>
        </p:txBody>
      </p:sp>
      <p:sp>
        <p:nvSpPr>
          <p:cNvPr id="42" name="CasellaDiTesto 41"/>
          <p:cNvSpPr txBox="1"/>
          <p:nvPr/>
        </p:nvSpPr>
        <p:spPr>
          <a:xfrm>
            <a:off x="7564438" y="3629025"/>
            <a:ext cx="433387" cy="307975"/>
          </a:xfrm>
          <a:prstGeom prst="rect">
            <a:avLst/>
          </a:prstGeom>
          <a:noFill/>
        </p:spPr>
        <p:txBody>
          <a:bodyPr wrap="none">
            <a:spAutoFit/>
          </a:bodyPr>
          <a:lstStyle/>
          <a:p>
            <a:pPr>
              <a:defRPr/>
            </a:pPr>
            <a:r>
              <a:rPr lang="it-IT" b="1" dirty="0">
                <a:solidFill>
                  <a:schemeClr val="tx1"/>
                </a:solidFill>
                <a:latin typeface="+mn-lt"/>
              </a:rPr>
              <a:t>8,3</a:t>
            </a:r>
            <a:endParaRPr lang="it-IT" b="1" dirty="0">
              <a:solidFill>
                <a:schemeClr val="tx1"/>
              </a:solidFill>
              <a:latin typeface="+mn-lt"/>
            </a:endParaRPr>
          </a:p>
        </p:txBody>
      </p:sp>
      <p:graphicFrame>
        <p:nvGraphicFramePr>
          <p:cNvPr id="235541" name="Object 3"/>
          <p:cNvGraphicFramePr>
            <a:graphicFrameLocks noChangeAspect="1"/>
          </p:cNvGraphicFramePr>
          <p:nvPr/>
        </p:nvGraphicFramePr>
        <p:xfrm>
          <a:off x="849313" y="1362075"/>
          <a:ext cx="5646737" cy="4462463"/>
        </p:xfrm>
        <a:graphic>
          <a:graphicData uri="http://schemas.openxmlformats.org/presentationml/2006/ole">
            <p:oleObj spid="_x0000_s235541" r:id="rId3" imgW="5651482" imgH="4462659" progId="Excel.Chart.8">
              <p:embed/>
            </p:oleObj>
          </a:graphicData>
        </a:graphic>
      </p:graphicFrame>
      <p:sp>
        <p:nvSpPr>
          <p:cNvPr id="235542" name="Freccia in giù 74"/>
          <p:cNvSpPr>
            <a:spLocks noChangeArrowheads="1"/>
          </p:cNvSpPr>
          <p:nvPr/>
        </p:nvSpPr>
        <p:spPr bwMode="auto">
          <a:xfrm>
            <a:off x="8459788" y="4992688"/>
            <a:ext cx="360362" cy="287337"/>
          </a:xfrm>
          <a:prstGeom prst="downArrow">
            <a:avLst>
              <a:gd name="adj1" fmla="val 50000"/>
              <a:gd name="adj2" fmla="val 50000"/>
            </a:avLst>
          </a:prstGeom>
          <a:solidFill>
            <a:schemeClr val="tx1"/>
          </a:solidFill>
          <a:ln w="12700" algn="ctr">
            <a:noFill/>
            <a:round/>
            <a:headEnd/>
            <a:tailEnd/>
          </a:ln>
        </p:spPr>
        <p:txBody>
          <a:bodyPr lIns="90000" tIns="46800" rIns="90000" bIns="46800"/>
          <a:lstStyle/>
          <a:p>
            <a:pPr algn="ctr" defTabSz="449263">
              <a:buClr>
                <a:srgbClr val="000000"/>
              </a:buClr>
              <a:buSzPct val="100000"/>
              <a:buFont typeface="Times" pitchFamily="18" charset="0"/>
              <a:buNone/>
            </a:pPr>
            <a:endParaRPr lang="it-IT"/>
          </a:p>
        </p:txBody>
      </p:sp>
      <p:sp>
        <p:nvSpPr>
          <p:cNvPr id="235543"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LA SODDISFAZIONE</a:t>
            </a:r>
            <a:br>
              <a:rPr lang="it-IT" sz="2100">
                <a:solidFill>
                  <a:srgbClr val="3366CC"/>
                </a:solidFill>
                <a:cs typeface="Arial" charset="0"/>
              </a:rPr>
            </a:br>
            <a:r>
              <a:rPr lang="it-IT" sz="2100" i="1">
                <a:solidFill>
                  <a:srgbClr val="3366CC"/>
                </a:solidFill>
                <a:cs typeface="Arial" charset="0"/>
              </a:rPr>
              <a:t>2° SEMESTRE 2014</a:t>
            </a:r>
          </a:p>
          <a:p>
            <a:pPr>
              <a:spcBef>
                <a:spcPct val="20000"/>
              </a:spcBef>
            </a:pPr>
            <a:endParaRPr lang="it-IT" sz="2100" i="1">
              <a:solidFill>
                <a:srgbClr val="3366CC"/>
              </a:solidFill>
              <a:cs typeface="Arial" charset="0"/>
            </a:endParaRPr>
          </a:p>
        </p:txBody>
      </p:sp>
      <p:sp>
        <p:nvSpPr>
          <p:cNvPr id="235544" name="Text Box 4"/>
          <p:cNvSpPr txBox="1">
            <a:spLocks noChangeAspect="1" noChangeArrowheads="1"/>
          </p:cNvSpPr>
          <p:nvPr/>
        </p:nvSpPr>
        <p:spPr bwMode="auto">
          <a:xfrm>
            <a:off x="1403350" y="1052513"/>
            <a:ext cx="6264275" cy="246062"/>
          </a:xfrm>
          <a:prstGeom prst="rect">
            <a:avLst/>
          </a:prstGeom>
          <a:noFill/>
          <a:ln w="9525">
            <a:noFill/>
            <a:miter lim="800000"/>
            <a:headEnd/>
            <a:tailEnd/>
          </a:ln>
        </p:spPr>
        <p:txBody>
          <a:bodyPr>
            <a:spAutoFit/>
          </a:bodyPr>
          <a:lstStyle/>
          <a:p>
            <a:pPr algn="ctr">
              <a:spcBef>
                <a:spcPct val="50000"/>
              </a:spcBef>
              <a:buClr>
                <a:srgbClr val="000000"/>
              </a:buClr>
              <a:buSzPct val="100000"/>
              <a:buFont typeface="Times" pitchFamily="18" charset="0"/>
              <a:buNone/>
            </a:pPr>
            <a:r>
              <a:rPr lang="it-IT" sz="1000" b="1">
                <a:solidFill>
                  <a:schemeClr val="tx1"/>
                </a:solidFill>
                <a:latin typeface="Arial" charset="0"/>
              </a:rPr>
              <a:t>% CLIENTI SODDISFATTI  (voto da 6 a 10)</a:t>
            </a:r>
          </a:p>
        </p:txBody>
      </p:sp>
      <p:sp>
        <p:nvSpPr>
          <p:cNvPr id="49" name="Rectangle 100"/>
          <p:cNvSpPr>
            <a:spLocks noChangeArrowheads="1"/>
          </p:cNvSpPr>
          <p:nvPr/>
        </p:nvSpPr>
        <p:spPr bwMode="auto">
          <a:xfrm>
            <a:off x="684213" y="981075"/>
            <a:ext cx="8351837" cy="4968875"/>
          </a:xfrm>
          <a:prstGeom prst="rect">
            <a:avLst/>
          </a:prstGeom>
          <a:noFill/>
          <a:ln w="9525" algn="ctr">
            <a:solidFill>
              <a:srgbClr val="808080"/>
            </a:solidFill>
            <a:miter lim="800000"/>
            <a:headEnd/>
            <a:tailEnd/>
          </a:ln>
        </p:spPr>
        <p:txBody>
          <a:bodyPr wrap="none" lIns="90000" tIns="46800" rIns="90000" bIns="46800" anchor="ctr"/>
          <a:lstStyle/>
          <a:p>
            <a:pPr algn="ctr" fontAlgn="auto">
              <a:spcBef>
                <a:spcPts val="0"/>
              </a:spcBef>
              <a:spcAft>
                <a:spcPts val="0"/>
              </a:spcAft>
              <a:defRPr/>
            </a:pPr>
            <a:endParaRPr lang="it-IT" sz="1800" b="1" kern="0">
              <a:solidFill>
                <a:srgbClr val="000000"/>
              </a:solidFill>
            </a:endParaRPr>
          </a:p>
        </p:txBody>
      </p:sp>
      <p:sp>
        <p:nvSpPr>
          <p:cNvPr id="50" name="Rectangle 101"/>
          <p:cNvSpPr>
            <a:spLocks noChangeArrowheads="1"/>
          </p:cNvSpPr>
          <p:nvPr/>
        </p:nvSpPr>
        <p:spPr bwMode="auto">
          <a:xfrm>
            <a:off x="1116013" y="5949950"/>
            <a:ext cx="7596187" cy="77788"/>
          </a:xfrm>
          <a:prstGeom prst="rect">
            <a:avLst/>
          </a:prstGeom>
          <a:gradFill rotWithShape="1">
            <a:gsLst>
              <a:gs pos="0">
                <a:srgbClr val="DDDDDD"/>
              </a:gs>
              <a:gs pos="100000">
                <a:srgbClr val="C0C0C0"/>
              </a:gs>
            </a:gsLst>
            <a:path path="shape">
              <a:fillToRect l="50000" t="50000" r="50000" b="50000"/>
            </a:path>
          </a:gradFill>
          <a:ln w="9525" algn="ctr">
            <a:solidFill>
              <a:srgbClr val="808080"/>
            </a:solidFill>
            <a:miter lim="800000"/>
            <a:headEnd/>
            <a:tailEnd/>
          </a:ln>
        </p:spPr>
        <p:txBody>
          <a:bodyPr wrap="none" lIns="90000" tIns="46800" rIns="90000" bIns="46800" anchor="ctr"/>
          <a:lstStyle/>
          <a:p>
            <a:pPr algn="ctr" fontAlgn="auto">
              <a:spcBef>
                <a:spcPts val="0"/>
              </a:spcBef>
              <a:spcAft>
                <a:spcPts val="0"/>
              </a:spcAft>
              <a:defRPr/>
            </a:pPr>
            <a:endParaRPr lang="it-IT" sz="1800" b="1" kern="0">
              <a:solidFill>
                <a:srgbClr val="000000"/>
              </a:solidFill>
            </a:endParaRPr>
          </a:p>
        </p:txBody>
      </p:sp>
      <p:sp>
        <p:nvSpPr>
          <p:cNvPr id="51" name="Rectangle 102"/>
          <p:cNvSpPr>
            <a:spLocks noChangeArrowheads="1"/>
          </p:cNvSpPr>
          <p:nvPr/>
        </p:nvSpPr>
        <p:spPr bwMode="auto">
          <a:xfrm>
            <a:off x="1089025" y="914400"/>
            <a:ext cx="7740650" cy="66675"/>
          </a:xfrm>
          <a:prstGeom prst="rect">
            <a:avLst/>
          </a:prstGeom>
          <a:gradFill rotWithShape="1">
            <a:gsLst>
              <a:gs pos="0">
                <a:srgbClr val="DDDDDD"/>
              </a:gs>
              <a:gs pos="100000">
                <a:srgbClr val="C0C0C0"/>
              </a:gs>
            </a:gsLst>
            <a:path path="shape">
              <a:fillToRect l="50000" t="50000" r="50000" b="50000"/>
            </a:path>
          </a:gradFill>
          <a:ln w="9525" algn="ctr">
            <a:solidFill>
              <a:srgbClr val="808080"/>
            </a:solidFill>
            <a:miter lim="800000"/>
            <a:headEnd/>
            <a:tailEnd/>
          </a:ln>
        </p:spPr>
        <p:txBody>
          <a:bodyPr wrap="none" lIns="90000" tIns="46800" rIns="90000" bIns="46800" anchor="ctr"/>
          <a:lstStyle/>
          <a:p>
            <a:pPr algn="ctr" fontAlgn="auto">
              <a:spcBef>
                <a:spcPts val="0"/>
              </a:spcBef>
              <a:spcAft>
                <a:spcPts val="0"/>
              </a:spcAft>
              <a:defRPr/>
            </a:pPr>
            <a:endParaRPr lang="it-IT" sz="1800" b="1" kern="0">
              <a:solidFill>
                <a:srgbClr val="000000"/>
              </a:solidFill>
            </a:endParaRPr>
          </a:p>
        </p:txBody>
      </p:sp>
      <p:sp>
        <p:nvSpPr>
          <p:cNvPr id="55" name="Text Box 10"/>
          <p:cNvSpPr txBox="1">
            <a:spLocks noChangeArrowheads="1"/>
          </p:cNvSpPr>
          <p:nvPr/>
        </p:nvSpPr>
        <p:spPr bwMode="auto">
          <a:xfrm>
            <a:off x="3571875" y="6108700"/>
            <a:ext cx="3643313" cy="509588"/>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r>
              <a:rPr lang="it-IT" sz="900" dirty="0">
                <a:solidFill>
                  <a:schemeClr val="tx1"/>
                </a:solidFill>
                <a:latin typeface="+mn-lt"/>
              </a:rPr>
              <a:t>UNIVERSO: </a:t>
            </a:r>
            <a:r>
              <a:rPr lang="it-IT" sz="900" dirty="0">
                <a:solidFill>
                  <a:schemeClr val="tx1"/>
                </a:solidFill>
                <a:latin typeface="Arial" charset="0"/>
              </a:rPr>
              <a:t>229.490</a:t>
            </a:r>
            <a:r>
              <a:rPr lang="it-IT" sz="900" dirty="0">
                <a:solidFill>
                  <a:schemeClr val="tx1"/>
                </a:solidFill>
                <a:latin typeface="+mn-lt"/>
              </a:rPr>
              <a:t> UTENZE</a:t>
            </a:r>
          </a:p>
          <a:p>
            <a:pPr algn="ctr" defTabSz="449263">
              <a:buClr>
                <a:srgbClr val="000000"/>
              </a:buClr>
              <a:buSzPct val="100000"/>
              <a:buFont typeface="Times" pitchFamily="18" charset="0"/>
              <a:buNone/>
              <a:defRPr/>
            </a:pPr>
            <a:r>
              <a:rPr lang="it-IT" sz="900" dirty="0">
                <a:solidFill>
                  <a:schemeClr val="tx1"/>
                </a:solidFill>
                <a:latin typeface="+mn-lt"/>
              </a:rPr>
              <a:t>BASE: HANNO CHIAMATO IL NUMERO VERDE COMMERCIALE </a:t>
            </a:r>
            <a:r>
              <a:rPr lang="it-IT" sz="900" dirty="0">
                <a:solidFill>
                  <a:schemeClr val="tx1"/>
                </a:solidFill>
                <a:latin typeface="+mn-lt"/>
              </a:rPr>
              <a:t>NEI GIORNI PRECEDENTI ALL’INTERVISTA (302 CASI AD HOC)</a:t>
            </a:r>
            <a:endParaRPr lang="it-IT" sz="900" dirty="0">
              <a:solidFill>
                <a:schemeClr val="tx1"/>
              </a:solidFill>
              <a:latin typeface="+mn-lt"/>
            </a:endParaRPr>
          </a:p>
        </p:txBody>
      </p:sp>
      <p:sp>
        <p:nvSpPr>
          <p:cNvPr id="56" name="CasellaDiTesto 55"/>
          <p:cNvSpPr txBox="1"/>
          <p:nvPr/>
        </p:nvSpPr>
        <p:spPr>
          <a:xfrm>
            <a:off x="6873875" y="2132013"/>
            <a:ext cx="433388" cy="307975"/>
          </a:xfrm>
          <a:prstGeom prst="rect">
            <a:avLst/>
          </a:prstGeom>
          <a:noFill/>
        </p:spPr>
        <p:txBody>
          <a:bodyPr wrap="none">
            <a:spAutoFit/>
          </a:bodyPr>
          <a:lstStyle/>
          <a:p>
            <a:pPr>
              <a:defRPr/>
            </a:pPr>
            <a:r>
              <a:rPr lang="it-IT" b="1" dirty="0">
                <a:solidFill>
                  <a:schemeClr val="tx1"/>
                </a:solidFill>
                <a:latin typeface="+mn-lt"/>
              </a:rPr>
              <a:t>7,5</a:t>
            </a:r>
            <a:endParaRPr lang="it-IT" b="1" dirty="0">
              <a:solidFill>
                <a:schemeClr val="tx1"/>
              </a:solidFill>
              <a:latin typeface="+mn-lt"/>
            </a:endParaRPr>
          </a:p>
        </p:txBody>
      </p:sp>
      <p:sp>
        <p:nvSpPr>
          <p:cNvPr id="57" name="CasellaDiTesto 56"/>
          <p:cNvSpPr txBox="1"/>
          <p:nvPr/>
        </p:nvSpPr>
        <p:spPr>
          <a:xfrm>
            <a:off x="6873875" y="4322763"/>
            <a:ext cx="433388" cy="307975"/>
          </a:xfrm>
          <a:prstGeom prst="rect">
            <a:avLst/>
          </a:prstGeom>
          <a:noFill/>
        </p:spPr>
        <p:txBody>
          <a:bodyPr wrap="none">
            <a:spAutoFit/>
          </a:bodyPr>
          <a:lstStyle/>
          <a:p>
            <a:pPr>
              <a:defRPr/>
            </a:pPr>
            <a:r>
              <a:rPr lang="it-IT" b="1" dirty="0">
                <a:solidFill>
                  <a:schemeClr val="tx1"/>
                </a:solidFill>
                <a:latin typeface="+mn-lt"/>
              </a:rPr>
              <a:t>8,0</a:t>
            </a:r>
            <a:endParaRPr lang="it-IT" b="1" dirty="0">
              <a:solidFill>
                <a:schemeClr val="tx1"/>
              </a:solidFill>
              <a:latin typeface="+mn-lt"/>
            </a:endParaRPr>
          </a:p>
        </p:txBody>
      </p:sp>
      <p:sp>
        <p:nvSpPr>
          <p:cNvPr id="58" name="CasellaDiTesto 57"/>
          <p:cNvSpPr txBox="1"/>
          <p:nvPr/>
        </p:nvSpPr>
        <p:spPr>
          <a:xfrm>
            <a:off x="6873875" y="2881313"/>
            <a:ext cx="433388" cy="307975"/>
          </a:xfrm>
          <a:prstGeom prst="rect">
            <a:avLst/>
          </a:prstGeom>
          <a:noFill/>
        </p:spPr>
        <p:txBody>
          <a:bodyPr wrap="none">
            <a:spAutoFit/>
          </a:bodyPr>
          <a:lstStyle/>
          <a:p>
            <a:pPr>
              <a:defRPr/>
            </a:pPr>
            <a:r>
              <a:rPr lang="it-IT" b="1" dirty="0">
                <a:solidFill>
                  <a:schemeClr val="tx1"/>
                </a:solidFill>
                <a:latin typeface="+mn-lt"/>
              </a:rPr>
              <a:t>7,5</a:t>
            </a:r>
            <a:endParaRPr lang="it-IT" b="1" dirty="0">
              <a:solidFill>
                <a:schemeClr val="tx1"/>
              </a:solidFill>
              <a:latin typeface="+mn-lt"/>
            </a:endParaRPr>
          </a:p>
        </p:txBody>
      </p:sp>
      <p:sp>
        <p:nvSpPr>
          <p:cNvPr id="59" name="CasellaDiTesto 58"/>
          <p:cNvSpPr txBox="1"/>
          <p:nvPr/>
        </p:nvSpPr>
        <p:spPr>
          <a:xfrm>
            <a:off x="6867525" y="4992688"/>
            <a:ext cx="433388" cy="307975"/>
          </a:xfrm>
          <a:prstGeom prst="rect">
            <a:avLst/>
          </a:prstGeom>
          <a:noFill/>
        </p:spPr>
        <p:txBody>
          <a:bodyPr wrap="none">
            <a:spAutoFit/>
          </a:bodyPr>
          <a:lstStyle/>
          <a:p>
            <a:pPr>
              <a:defRPr/>
            </a:pPr>
            <a:r>
              <a:rPr lang="it-IT" b="1" dirty="0">
                <a:solidFill>
                  <a:schemeClr val="tx1"/>
                </a:solidFill>
                <a:latin typeface="+mn-lt"/>
              </a:rPr>
              <a:t>7,4</a:t>
            </a:r>
            <a:endParaRPr lang="it-IT" b="1" dirty="0">
              <a:solidFill>
                <a:schemeClr val="tx1"/>
              </a:solidFill>
              <a:latin typeface="+mn-lt"/>
            </a:endParaRPr>
          </a:p>
        </p:txBody>
      </p:sp>
      <p:sp>
        <p:nvSpPr>
          <p:cNvPr id="60" name="CasellaDiTesto 59"/>
          <p:cNvSpPr txBox="1"/>
          <p:nvPr/>
        </p:nvSpPr>
        <p:spPr>
          <a:xfrm>
            <a:off x="6873875" y="3648075"/>
            <a:ext cx="433388" cy="307975"/>
          </a:xfrm>
          <a:prstGeom prst="rect">
            <a:avLst/>
          </a:prstGeom>
          <a:noFill/>
        </p:spPr>
        <p:txBody>
          <a:bodyPr wrap="none">
            <a:spAutoFit/>
          </a:bodyPr>
          <a:lstStyle/>
          <a:p>
            <a:pPr>
              <a:defRPr/>
            </a:pPr>
            <a:r>
              <a:rPr lang="it-IT" b="1" dirty="0">
                <a:solidFill>
                  <a:schemeClr val="tx1"/>
                </a:solidFill>
                <a:latin typeface="+mn-lt"/>
              </a:rPr>
              <a:t>8,4</a:t>
            </a:r>
            <a:endParaRPr lang="it-IT" b="1" dirty="0">
              <a:solidFill>
                <a:schemeClr val="tx1"/>
              </a:solidFill>
              <a:latin typeface="+mn-lt"/>
            </a:endParaRPr>
          </a:p>
        </p:txBody>
      </p:sp>
      <p:sp>
        <p:nvSpPr>
          <p:cNvPr id="235554" name="Freccia in giù 74"/>
          <p:cNvSpPr>
            <a:spLocks noChangeArrowheads="1"/>
          </p:cNvSpPr>
          <p:nvPr/>
        </p:nvSpPr>
        <p:spPr bwMode="auto">
          <a:xfrm flipV="1">
            <a:off x="8459788" y="2133600"/>
            <a:ext cx="360362" cy="287338"/>
          </a:xfrm>
          <a:prstGeom prst="downArrow">
            <a:avLst>
              <a:gd name="adj1" fmla="val 50000"/>
              <a:gd name="adj2" fmla="val 50000"/>
            </a:avLst>
          </a:prstGeom>
          <a:solidFill>
            <a:schemeClr val="tx1"/>
          </a:solidFill>
          <a:ln w="12700" algn="ctr">
            <a:noFill/>
            <a:round/>
            <a:headEnd/>
            <a:tailEnd/>
          </a:ln>
        </p:spPr>
        <p:txBody>
          <a:bodyPr lIns="90000" tIns="46800" rIns="90000" bIns="46800"/>
          <a:lstStyle/>
          <a:p>
            <a:pPr algn="ctr" defTabSz="449263">
              <a:buClr>
                <a:srgbClr val="000000"/>
              </a:buClr>
              <a:buSzPct val="100000"/>
              <a:buFont typeface="Times" pitchFamily="18" charset="0"/>
              <a:buNone/>
            </a:pPr>
            <a:endParaRPr lang="it-IT"/>
          </a:p>
        </p:txBody>
      </p:sp>
      <p:sp>
        <p:nvSpPr>
          <p:cNvPr id="53" name="Uguale 52"/>
          <p:cNvSpPr/>
          <p:nvPr/>
        </p:nvSpPr>
        <p:spPr bwMode="auto">
          <a:xfrm>
            <a:off x="8459788" y="2876550"/>
            <a:ext cx="423862" cy="369888"/>
          </a:xfrm>
          <a:prstGeom prst="mathEqual">
            <a:avLst/>
          </a:prstGeom>
          <a:solidFill>
            <a:schemeClr val="tx1"/>
          </a:solidFill>
          <a:ln w="12700" cap="flat" cmpd="sng" algn="ctr">
            <a:no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p>
        </p:txBody>
      </p:sp>
      <p:sp>
        <p:nvSpPr>
          <p:cNvPr id="235556" name="Freccia in giù 74"/>
          <p:cNvSpPr>
            <a:spLocks noChangeArrowheads="1"/>
          </p:cNvSpPr>
          <p:nvPr/>
        </p:nvSpPr>
        <p:spPr bwMode="auto">
          <a:xfrm>
            <a:off x="8472488" y="3646488"/>
            <a:ext cx="360362" cy="287337"/>
          </a:xfrm>
          <a:prstGeom prst="downArrow">
            <a:avLst>
              <a:gd name="adj1" fmla="val 50000"/>
              <a:gd name="adj2" fmla="val 50000"/>
            </a:avLst>
          </a:prstGeom>
          <a:solidFill>
            <a:schemeClr val="tx1"/>
          </a:solidFill>
          <a:ln w="12700" algn="ctr">
            <a:noFill/>
            <a:round/>
            <a:headEnd/>
            <a:tailEnd/>
          </a:ln>
        </p:spPr>
        <p:txBody>
          <a:bodyPr lIns="90000" tIns="46800" rIns="90000" bIns="46800"/>
          <a:lstStyle/>
          <a:p>
            <a:pPr algn="ctr" defTabSz="449263">
              <a:buClr>
                <a:srgbClr val="000000"/>
              </a:buClr>
              <a:buSzPct val="100000"/>
              <a:buFont typeface="Times" pitchFamily="18" charset="0"/>
              <a:buNone/>
            </a:pPr>
            <a:endParaRPr lang="it-IT"/>
          </a:p>
        </p:txBody>
      </p:sp>
      <p:sp>
        <p:nvSpPr>
          <p:cNvPr id="235557" name="Freccia in giù 74"/>
          <p:cNvSpPr>
            <a:spLocks noChangeArrowheads="1"/>
          </p:cNvSpPr>
          <p:nvPr/>
        </p:nvSpPr>
        <p:spPr bwMode="auto">
          <a:xfrm>
            <a:off x="8459788" y="4292600"/>
            <a:ext cx="360362" cy="287338"/>
          </a:xfrm>
          <a:prstGeom prst="downArrow">
            <a:avLst>
              <a:gd name="adj1" fmla="val 50000"/>
              <a:gd name="adj2" fmla="val 50000"/>
            </a:avLst>
          </a:prstGeom>
          <a:solidFill>
            <a:schemeClr val="tx1"/>
          </a:solidFill>
          <a:ln w="12700" algn="ctr">
            <a:noFill/>
            <a:round/>
            <a:headEnd/>
            <a:tailEnd/>
          </a:ln>
        </p:spPr>
        <p:txBody>
          <a:bodyPr lIns="90000" tIns="46800" rIns="90000" bIns="46800"/>
          <a:lstStyle/>
          <a:p>
            <a:pPr algn="ctr" defTabSz="449263">
              <a:buClr>
                <a:srgbClr val="000000"/>
              </a:buClr>
              <a:buSzPct val="100000"/>
              <a:buFont typeface="Times" pitchFamily="18" charset="0"/>
              <a:buNone/>
            </a:pPr>
            <a:endParaRPr lang="it-IT"/>
          </a:p>
        </p:txBody>
      </p:sp>
      <p:sp>
        <p:nvSpPr>
          <p:cNvPr id="52" name="Text Box 9"/>
          <p:cNvSpPr txBox="1">
            <a:spLocks noChangeArrowheads="1"/>
          </p:cNvSpPr>
          <p:nvPr/>
        </p:nvSpPr>
        <p:spPr bwMode="auto">
          <a:xfrm rot="-5400000">
            <a:off x="-2617788" y="2693988"/>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NUMERO VERDE COMMERCIALE</a:t>
            </a:r>
            <a:r>
              <a:rPr lang="it-IT" sz="1800" dirty="0">
                <a:solidFill>
                  <a:schemeClr val="bg1"/>
                </a:solidFill>
              </a:rPr>
              <a:t/>
            </a:r>
            <a:br>
              <a:rPr lang="it-IT" sz="1800" dirty="0">
                <a:solidFill>
                  <a:schemeClr val="bg1"/>
                </a:solidFill>
              </a:rPr>
            </a:br>
            <a:r>
              <a:rPr lang="it-IT" sz="1800" i="1" dirty="0">
                <a:solidFill>
                  <a:schemeClr val="bg1"/>
                </a:solidFill>
              </a:rPr>
              <a:t>% utenti soddisfatti e voto medio</a:t>
            </a:r>
            <a:endParaRPr lang="it-IT" sz="1800" i="1" dirty="0">
              <a:solidFill>
                <a:schemeClr val="bg1"/>
              </a:solidFill>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r>
              <a:rPr lang="it-IT" sz="2100">
                <a:solidFill>
                  <a:srgbClr val="3366CC"/>
                </a:solidFill>
                <a:cs typeface="Arial" charset="0"/>
              </a:rPr>
              <a:t>IL CAMPIONE E LA METODOLOGIA DELL’INDAGINE</a:t>
            </a:r>
          </a:p>
        </p:txBody>
      </p:sp>
      <p:sp>
        <p:nvSpPr>
          <p:cNvPr id="20482" name="Rectangle 205"/>
          <p:cNvSpPr>
            <a:spLocks noChangeArrowheads="1"/>
          </p:cNvSpPr>
          <p:nvPr/>
        </p:nvSpPr>
        <p:spPr bwMode="auto">
          <a:xfrm>
            <a:off x="747713" y="857250"/>
            <a:ext cx="8216900" cy="1714500"/>
          </a:xfrm>
          <a:prstGeom prst="rect">
            <a:avLst/>
          </a:prstGeom>
          <a:solidFill>
            <a:schemeClr val="bg1"/>
          </a:solidFill>
          <a:ln w="9525">
            <a:noFill/>
            <a:miter lim="800000"/>
            <a:headEnd/>
            <a:tailEnd/>
          </a:ln>
        </p:spPr>
        <p:txBody>
          <a:bodyPr lIns="90000" tIns="46800" rIns="90000" bIns="46800"/>
          <a:lstStyle/>
          <a:p>
            <a:pPr algn="just">
              <a:lnSpc>
                <a:spcPct val="110000"/>
              </a:lnSpc>
              <a:spcBef>
                <a:spcPct val="20000"/>
              </a:spcBef>
              <a:buFont typeface="Arial" charset="0"/>
              <a:buNone/>
            </a:pPr>
            <a:r>
              <a:rPr lang="it-IT">
                <a:solidFill>
                  <a:schemeClr val="tx1"/>
                </a:solidFill>
                <a:latin typeface="Arial" charset="0"/>
              </a:rPr>
              <a:t>Il campione “generale” è stato distribuito sulla base di ciascuna zona in cui è suddivisa l’area servita da Acquedotto del Fiora Spa.</a:t>
            </a:r>
          </a:p>
          <a:p>
            <a:pPr algn="just">
              <a:lnSpc>
                <a:spcPct val="110000"/>
              </a:lnSpc>
              <a:spcBef>
                <a:spcPct val="20000"/>
              </a:spcBef>
              <a:buFont typeface="Arial" charset="0"/>
              <a:buNone/>
            </a:pPr>
            <a:r>
              <a:rPr lang="it-IT">
                <a:solidFill>
                  <a:schemeClr val="tx1"/>
                </a:solidFill>
                <a:latin typeface="Arial" charset="0"/>
              </a:rPr>
              <a:t>L’universo di riferimento è rappresentato dai </a:t>
            </a:r>
            <a:r>
              <a:rPr lang="it-IT" b="1">
                <a:solidFill>
                  <a:schemeClr val="tx1"/>
                </a:solidFill>
                <a:latin typeface="Arial" charset="0"/>
              </a:rPr>
              <a:t>clienti domestici con utenza diretta</a:t>
            </a:r>
            <a:r>
              <a:rPr lang="it-IT">
                <a:solidFill>
                  <a:schemeClr val="tx1"/>
                </a:solidFill>
                <a:latin typeface="Arial" charset="0"/>
              </a:rPr>
              <a:t>. </a:t>
            </a:r>
          </a:p>
          <a:p>
            <a:pPr algn="just">
              <a:lnSpc>
                <a:spcPct val="110000"/>
              </a:lnSpc>
              <a:spcBef>
                <a:spcPct val="20000"/>
              </a:spcBef>
              <a:buFont typeface="Arial" charset="0"/>
              <a:buNone/>
            </a:pPr>
            <a:endParaRPr lang="it-IT">
              <a:solidFill>
                <a:schemeClr val="tx1"/>
              </a:solidFill>
              <a:latin typeface="Arial" charset="0"/>
            </a:endParaRPr>
          </a:p>
          <a:p>
            <a:pPr algn="just">
              <a:lnSpc>
                <a:spcPct val="110000"/>
              </a:lnSpc>
              <a:spcBef>
                <a:spcPct val="20000"/>
              </a:spcBef>
            </a:pPr>
            <a:r>
              <a:rPr lang="it-IT">
                <a:solidFill>
                  <a:schemeClr val="tx1"/>
                </a:solidFill>
                <a:latin typeface="Arial" charset="0"/>
              </a:rPr>
              <a:t>Il margine di errore statistico sulle singole informazioni rilevate sul campione “generale” di 1.005 casi è, nel caso più sfavorevole, pari a +/- 3,0 punti percentuali, al 95% di probabilità. </a:t>
            </a:r>
          </a:p>
        </p:txBody>
      </p:sp>
      <p:graphicFrame>
        <p:nvGraphicFramePr>
          <p:cNvPr id="447642" name="Group 154"/>
          <p:cNvGraphicFramePr>
            <a:graphicFrameLocks noGrp="1"/>
          </p:cNvGraphicFramePr>
          <p:nvPr/>
        </p:nvGraphicFramePr>
        <p:xfrm>
          <a:off x="2071688" y="2708275"/>
          <a:ext cx="5465762" cy="2078038"/>
        </p:xfrm>
        <a:graphic>
          <a:graphicData uri="http://schemas.openxmlformats.org/drawingml/2006/table">
            <a:tbl>
              <a:tblPr/>
              <a:tblGrid>
                <a:gridCol w="1900655"/>
                <a:gridCol w="1934865"/>
                <a:gridCol w="1629596"/>
              </a:tblGrid>
              <a:tr h="82201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000" b="1" i="0" u="none" strike="noStrike" cap="none" normalizeH="0" baseline="0" dirty="0" smtClean="0">
                          <a:ln>
                            <a:noFill/>
                          </a:ln>
                          <a:solidFill>
                            <a:schemeClr val="tx1"/>
                          </a:solidFill>
                          <a:effectLst/>
                          <a:latin typeface="Arial" pitchFamily="34" charset="0"/>
                        </a:rPr>
                        <a:t>CLIENTI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000" b="1" i="0" u="none" strike="noStrike" cap="none" normalizeH="0" baseline="0" dirty="0" smtClean="0">
                          <a:ln>
                            <a:noFill/>
                          </a:ln>
                          <a:solidFill>
                            <a:schemeClr val="tx1"/>
                          </a:solidFill>
                          <a:effectLst/>
                          <a:latin typeface="Arial" pitchFamily="34" charset="0"/>
                        </a:rPr>
                        <a:t>DOMESTICI</a:t>
                      </a:r>
                    </a:p>
                  </a:txBody>
                  <a:tcPr marL="90000" marR="90000" marT="46800" marB="46800" anchor="ctr"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000" b="1" i="0" u="none" strike="noStrike" cap="none" normalizeH="0" baseline="0" dirty="0" smtClean="0">
                          <a:ln>
                            <a:noFill/>
                          </a:ln>
                          <a:solidFill>
                            <a:schemeClr val="tx1"/>
                          </a:solidFill>
                          <a:effectLst/>
                          <a:latin typeface="Arial" pitchFamily="34" charset="0"/>
                        </a:rPr>
                        <a:t>CAMPIONE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000" b="1" i="1" u="none" strike="noStrike" cap="none" normalizeH="0" baseline="0" dirty="0" smtClean="0">
                          <a:ln>
                            <a:noFill/>
                          </a:ln>
                          <a:solidFill>
                            <a:schemeClr val="tx1"/>
                          </a:solidFill>
                          <a:effectLst/>
                          <a:latin typeface="Arial" pitchFamily="34" charset="0"/>
                        </a:rPr>
                        <a:t>1.005 INTERVISTE</a:t>
                      </a:r>
                    </a:p>
                  </a:txBody>
                  <a:tcPr marL="90000" marR="90000" marT="46800" marB="46800" anchor="ctr"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000" b="1" i="0" u="none" strike="noStrike" cap="none" normalizeH="0" baseline="0" dirty="0" smtClean="0">
                          <a:ln>
                            <a:noFill/>
                          </a:ln>
                          <a:solidFill>
                            <a:schemeClr val="tx1"/>
                          </a:solidFill>
                          <a:effectLst/>
                          <a:latin typeface="Arial" pitchFamily="34" charset="0"/>
                        </a:rPr>
                        <a:t>SUDDIVISIONE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000" b="1" i="0" u="none" strike="noStrike" cap="none" normalizeH="0" baseline="0" dirty="0" smtClean="0">
                          <a:ln>
                            <a:noFill/>
                          </a:ln>
                          <a:solidFill>
                            <a:schemeClr val="tx1"/>
                          </a:solidFill>
                          <a:effectLst/>
                          <a:latin typeface="Arial" pitchFamily="34" charset="0"/>
                        </a:rPr>
                        <a:t>% DEL CAMPIONE</a:t>
                      </a:r>
                    </a:p>
                  </a:txBody>
                  <a:tcPr marL="90000" marR="90000" marT="46800" marB="46800" anchor="ctr"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r>
              <a:tr h="416894">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it-IT" sz="1100" b="1" i="0" u="none" strike="noStrike" kern="1200" cap="none" normalizeH="0" baseline="0" dirty="0" smtClean="0">
                          <a:ln>
                            <a:noFill/>
                          </a:ln>
                          <a:solidFill>
                            <a:schemeClr val="tx1"/>
                          </a:solidFill>
                          <a:effectLst/>
                          <a:latin typeface="Arial" pitchFamily="34" charset="0"/>
                          <a:ea typeface="+mn-ea"/>
                          <a:cs typeface="+mn-cs"/>
                        </a:rPr>
                        <a:t>ZONA 1 – COSTA</a:t>
                      </a:r>
                    </a:p>
                  </a:txBody>
                  <a:tcPr marL="90000" marR="90000" marT="36000" marB="36000" anchor="ctr"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9525" cap="flat" cmpd="sng" algn="ctr">
                      <a:solidFill>
                        <a:schemeClr val="accent1"/>
                      </a:solidFill>
                      <a:prstDash val="sysDash"/>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it-IT" sz="1100" b="1" i="0" u="none" strike="noStrike" kern="1200" cap="none" normalizeH="0" baseline="0" dirty="0" smtClean="0">
                          <a:ln>
                            <a:noFill/>
                          </a:ln>
                          <a:solidFill>
                            <a:schemeClr val="tx1"/>
                          </a:solidFill>
                          <a:effectLst/>
                          <a:latin typeface="Arial" pitchFamily="34" charset="0"/>
                          <a:ea typeface="+mn-ea"/>
                          <a:cs typeface="+mn-cs"/>
                        </a:rPr>
                        <a:t>446 INTERVISTE</a:t>
                      </a:r>
                    </a:p>
                  </a:txBody>
                  <a:tcPr marL="90000" marR="90000" marT="36000" marB="36000" anchor="ctr"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9525" cap="flat" cmpd="sng" algn="ctr">
                      <a:solidFill>
                        <a:schemeClr val="accent1"/>
                      </a:solidFill>
                      <a:prstDash val="sysDash"/>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it-IT" sz="1100" b="1" i="0" u="none" strike="noStrike" kern="1200" cap="none" normalizeH="0" baseline="0" dirty="0" smtClean="0">
                          <a:ln>
                            <a:noFill/>
                          </a:ln>
                          <a:solidFill>
                            <a:schemeClr val="tx1"/>
                          </a:solidFill>
                          <a:effectLst/>
                          <a:latin typeface="Arial" pitchFamily="34" charset="0"/>
                          <a:ea typeface="+mn-ea"/>
                          <a:cs typeface="+mn-cs"/>
                        </a:rPr>
                        <a:t>44%</a:t>
                      </a:r>
                    </a:p>
                  </a:txBody>
                  <a:tcPr marL="90000" marR="90000" marT="36000" marB="36000" anchor="ctr"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9525" cap="flat" cmpd="sng" algn="ctr">
                      <a:solidFill>
                        <a:schemeClr val="accent1"/>
                      </a:solidFill>
                      <a:prstDash val="sysDash"/>
                      <a:round/>
                      <a:headEnd type="none" w="med" len="med"/>
                      <a:tailEnd type="none" w="med" len="med"/>
                    </a:lnB>
                    <a:lnTlToBr>
                      <a:noFill/>
                    </a:lnTlToBr>
                    <a:lnBlToTr>
                      <a:noFill/>
                    </a:lnBlToTr>
                    <a:noFill/>
                  </a:tcPr>
                </a:tc>
              </a:tr>
              <a:tr h="419249">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it-IT" sz="1100" b="1" i="0" u="none" strike="noStrike" kern="1200" cap="none" normalizeH="0" baseline="0" dirty="0" smtClean="0">
                          <a:ln>
                            <a:noFill/>
                          </a:ln>
                          <a:solidFill>
                            <a:schemeClr val="tx1"/>
                          </a:solidFill>
                          <a:effectLst/>
                          <a:latin typeface="Arial" pitchFamily="34" charset="0"/>
                          <a:ea typeface="+mn-ea"/>
                          <a:cs typeface="+mn-cs"/>
                        </a:rPr>
                        <a:t>ZONA 2 - MONTAGNA</a:t>
                      </a:r>
                    </a:p>
                  </a:txBody>
                  <a:tcPr marL="90000" marR="90000" marT="36000" marB="36000" anchor="ctr"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it-IT" sz="1100" b="1" i="0" u="none" strike="noStrike" kern="1200" cap="none" normalizeH="0" baseline="0" dirty="0" smtClean="0">
                          <a:ln>
                            <a:noFill/>
                          </a:ln>
                          <a:solidFill>
                            <a:schemeClr val="tx1"/>
                          </a:solidFill>
                          <a:effectLst/>
                          <a:latin typeface="Arial" pitchFamily="34" charset="0"/>
                          <a:ea typeface="+mn-ea"/>
                          <a:cs typeface="+mn-cs"/>
                        </a:rPr>
                        <a:t>270 INTERVISTE</a:t>
                      </a:r>
                    </a:p>
                  </a:txBody>
                  <a:tcPr marL="90000" marR="90000" marT="36000" marB="36000" anchor="ctr"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it-IT" sz="1100" b="1" i="0" u="none" strike="noStrike" kern="1200" cap="none" normalizeH="0" baseline="0" dirty="0" smtClean="0">
                          <a:ln>
                            <a:noFill/>
                          </a:ln>
                          <a:solidFill>
                            <a:schemeClr val="tx1"/>
                          </a:solidFill>
                          <a:effectLst/>
                          <a:latin typeface="Arial" pitchFamily="34" charset="0"/>
                          <a:ea typeface="+mn-ea"/>
                          <a:cs typeface="+mn-cs"/>
                        </a:rPr>
                        <a:t>27%</a:t>
                      </a:r>
                    </a:p>
                  </a:txBody>
                  <a:tcPr marL="90000" marR="90000" marT="36000" marB="36000" anchor="ctr"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a:noFill/>
                    </a:lnTlToBr>
                    <a:lnBlToTr>
                      <a:noFill/>
                    </a:lnBlToTr>
                    <a:noFill/>
                  </a:tcPr>
                </a:tc>
              </a:tr>
              <a:tr h="419249">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it-IT" sz="1100" b="1" i="0" u="none" strike="noStrike" kern="1200" cap="none" normalizeH="0" baseline="0" dirty="0" smtClean="0">
                          <a:ln>
                            <a:noFill/>
                          </a:ln>
                          <a:solidFill>
                            <a:schemeClr val="tx1"/>
                          </a:solidFill>
                          <a:effectLst/>
                          <a:latin typeface="Arial" pitchFamily="34" charset="0"/>
                          <a:ea typeface="+mn-ea"/>
                          <a:cs typeface="+mn-cs"/>
                        </a:rPr>
                        <a:t>ZONA 3 - SENESE</a:t>
                      </a:r>
                    </a:p>
                  </a:txBody>
                  <a:tcPr marL="90000" marR="90000" marT="36000" marB="36000" anchor="ctr"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it-IT" sz="1100" b="1" i="0" u="none" strike="noStrike" kern="1200" cap="none" normalizeH="0" baseline="0" dirty="0" smtClean="0">
                          <a:ln>
                            <a:noFill/>
                          </a:ln>
                          <a:solidFill>
                            <a:schemeClr val="tx1"/>
                          </a:solidFill>
                          <a:effectLst/>
                          <a:latin typeface="Arial" pitchFamily="34" charset="0"/>
                          <a:ea typeface="+mn-ea"/>
                          <a:cs typeface="+mn-cs"/>
                        </a:rPr>
                        <a:t>289 INTERVISTE</a:t>
                      </a:r>
                    </a:p>
                  </a:txBody>
                  <a:tcPr marL="90000" marR="90000" marT="36000" marB="36000" anchor="ctr"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it-IT" sz="1100" b="1" i="0" u="none" strike="noStrike" kern="1200" cap="none" normalizeH="0" baseline="0" dirty="0" smtClean="0">
                          <a:ln>
                            <a:noFill/>
                          </a:ln>
                          <a:solidFill>
                            <a:schemeClr val="tx1"/>
                          </a:solidFill>
                          <a:effectLst/>
                          <a:latin typeface="Arial" pitchFamily="34" charset="0"/>
                          <a:ea typeface="+mn-ea"/>
                          <a:cs typeface="+mn-cs"/>
                        </a:rPr>
                        <a:t>29%</a:t>
                      </a:r>
                    </a:p>
                  </a:txBody>
                  <a:tcPr marL="90000" marR="90000" marT="36000" marB="36000" anchor="ctr"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a:noFill/>
                    </a:lnTlToBr>
                    <a:lnBlToTr>
                      <a:noFill/>
                    </a:lnBlToTr>
                    <a:noFill/>
                  </a:tcPr>
                </a:tc>
              </a:tr>
            </a:tbl>
          </a:graphicData>
        </a:graphic>
      </p:graphicFrame>
      <p:sp>
        <p:nvSpPr>
          <p:cNvPr id="7" name="Segnaposto numero diapositiva 6"/>
          <p:cNvSpPr>
            <a:spLocks noGrp="1"/>
          </p:cNvSpPr>
          <p:nvPr>
            <p:ph type="sldNum" sz="quarter" idx="10"/>
          </p:nvPr>
        </p:nvSpPr>
        <p:spPr/>
        <p:txBody>
          <a:bodyPr/>
          <a:lstStyle/>
          <a:p>
            <a:pPr>
              <a:defRPr/>
            </a:pPr>
            <a:fld id="{79EA9D7F-3FF7-4722-A038-BB9E0F977D5E}" type="slidenum">
              <a:rPr lang="it-IT" smtClean="0"/>
              <a:pPr>
                <a:defRPr/>
              </a:pPr>
              <a:t>6</a:t>
            </a:fld>
            <a:endParaRPr lang="it-IT"/>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5"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LA SODDISFAZIONE</a:t>
            </a:r>
            <a:br>
              <a:rPr lang="it-IT" sz="2100">
                <a:solidFill>
                  <a:srgbClr val="3366CC"/>
                </a:solidFill>
                <a:cs typeface="Arial" charset="0"/>
              </a:rPr>
            </a:br>
            <a:r>
              <a:rPr lang="it-IT" sz="2100" i="1">
                <a:solidFill>
                  <a:srgbClr val="3366CC"/>
                </a:solidFill>
                <a:cs typeface="Arial" charset="0"/>
              </a:rPr>
              <a:t>TREND</a:t>
            </a:r>
          </a:p>
          <a:p>
            <a:pPr>
              <a:spcBef>
                <a:spcPct val="20000"/>
              </a:spcBef>
            </a:pPr>
            <a:endParaRPr lang="it-IT" sz="2100" i="1">
              <a:solidFill>
                <a:srgbClr val="3366CC"/>
              </a:solidFill>
              <a:cs typeface="Arial" charset="0"/>
            </a:endParaRPr>
          </a:p>
        </p:txBody>
      </p:sp>
      <p:sp>
        <p:nvSpPr>
          <p:cNvPr id="601097" name="Text Box 9"/>
          <p:cNvSpPr txBox="1">
            <a:spLocks noChangeArrowheads="1"/>
          </p:cNvSpPr>
          <p:nvPr/>
        </p:nvSpPr>
        <p:spPr bwMode="auto">
          <a:xfrm rot="-5400000">
            <a:off x="-2617788" y="2693988"/>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NUMERO VERDE COMMERCIALE</a:t>
            </a:r>
            <a:br>
              <a:rPr lang="it-IT" sz="1800" dirty="0">
                <a:solidFill>
                  <a:schemeClr val="bg1"/>
                </a:solidFill>
              </a:rPr>
            </a:br>
            <a:r>
              <a:rPr lang="it-IT" sz="1800" i="1" dirty="0">
                <a:solidFill>
                  <a:schemeClr val="bg1"/>
                </a:solidFill>
              </a:rPr>
              <a:t>% utenti soddisfatti,insoddisfatti e voto medio</a:t>
            </a:r>
            <a:endParaRPr lang="it-IT" sz="1800" i="1" dirty="0">
              <a:solidFill>
                <a:schemeClr val="bg1"/>
              </a:solidFill>
              <a:effectLst>
                <a:outerShdw blurRad="38100" dist="38100" dir="2700000" algn="tl">
                  <a:srgbClr val="C0C0C0"/>
                </a:outerShdw>
              </a:effectLst>
            </a:endParaRPr>
          </a:p>
        </p:txBody>
      </p:sp>
      <p:sp>
        <p:nvSpPr>
          <p:cNvPr id="15" name="Segnaposto numero diapositiva 14"/>
          <p:cNvSpPr>
            <a:spLocks noGrp="1"/>
          </p:cNvSpPr>
          <p:nvPr>
            <p:ph type="sldNum" sz="quarter" idx="10"/>
          </p:nvPr>
        </p:nvSpPr>
        <p:spPr/>
        <p:txBody>
          <a:bodyPr/>
          <a:lstStyle/>
          <a:p>
            <a:pPr>
              <a:defRPr/>
            </a:pPr>
            <a:fld id="{987BA7CC-08E6-4D68-8ADB-DF104CA988FF}" type="slidenum">
              <a:rPr lang="it-IT" smtClean="0"/>
              <a:pPr>
                <a:defRPr/>
              </a:pPr>
              <a:t>60</a:t>
            </a:fld>
            <a:endParaRPr lang="it-IT"/>
          </a:p>
        </p:txBody>
      </p:sp>
      <p:graphicFrame>
        <p:nvGraphicFramePr>
          <p:cNvPr id="16" name="Group 761"/>
          <p:cNvGraphicFramePr>
            <a:graphicFrameLocks noGrp="1"/>
          </p:cNvGraphicFramePr>
          <p:nvPr/>
        </p:nvGraphicFramePr>
        <p:xfrm>
          <a:off x="755650" y="871538"/>
          <a:ext cx="8137525" cy="5189537"/>
        </p:xfrm>
        <a:graphic>
          <a:graphicData uri="http://schemas.openxmlformats.org/drawingml/2006/table">
            <a:tbl>
              <a:tblPr>
                <a:tableStyleId>{EB344D84-9AFB-497E-A393-DC336BA19D2E}</a:tableStyleId>
              </a:tblPr>
              <a:tblGrid>
                <a:gridCol w="1152127"/>
                <a:gridCol w="576064"/>
                <a:gridCol w="576064"/>
                <a:gridCol w="648072"/>
                <a:gridCol w="432048"/>
                <a:gridCol w="648072"/>
                <a:gridCol w="576064"/>
                <a:gridCol w="648072"/>
                <a:gridCol w="504056"/>
                <a:gridCol w="720080"/>
                <a:gridCol w="576064"/>
                <a:gridCol w="634261"/>
                <a:gridCol w="445858"/>
              </a:tblGrid>
              <a:tr h="593445">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200" b="1" u="none" strike="noStrike" cap="none" normalizeH="0" baseline="0" dirty="0" smtClean="0">
                          <a:ln>
                            <a:noFill/>
                          </a:ln>
                          <a:solidFill>
                            <a:schemeClr val="tx1"/>
                          </a:solidFill>
                          <a:effectLst/>
                        </a:rPr>
                        <a:t>ASPETTI NUMERO VERDE COMMERCIALE</a:t>
                      </a: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tc gridSpan="4">
                  <a:txBody>
                    <a:bodyPr/>
                    <a:lstStyle/>
                    <a:p>
                      <a:pPr algn="ctr"/>
                      <a:r>
                        <a:rPr lang="it-IT" sz="1400" b="1" dirty="0" smtClean="0"/>
                        <a:t>II</a:t>
                      </a:r>
                      <a:r>
                        <a:rPr lang="it-IT" sz="1400" b="1" baseline="0" dirty="0" smtClean="0"/>
                        <a:t> </a:t>
                      </a:r>
                      <a:r>
                        <a:rPr lang="it-IT" sz="1400" b="1" dirty="0" smtClean="0"/>
                        <a:t>SEMESTRE 2013</a:t>
                      </a:r>
                      <a:endParaRPr lang="it-IT" sz="1400" b="1" i="0" dirty="0"/>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tc hMerge="1">
                  <a:txBody>
                    <a:bodyPr/>
                    <a:lstStyle/>
                    <a:p>
                      <a:endParaRPr lang="it-IT"/>
                    </a:p>
                  </a:txBody>
                  <a:tcPr/>
                </a:tc>
                <a:tc hMerge="1">
                  <a:txBody>
                    <a:bodyPr/>
                    <a:lstStyle/>
                    <a:p>
                      <a:endParaRPr lang="it-IT"/>
                    </a:p>
                  </a:txBody>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tc>
                <a:tc gridSpan="4">
                  <a:txBody>
                    <a:bodyPr/>
                    <a:lstStyle/>
                    <a:p>
                      <a:pPr algn="ctr"/>
                      <a:r>
                        <a:rPr lang="it-IT" sz="1400" b="1" dirty="0" smtClean="0"/>
                        <a:t>I</a:t>
                      </a:r>
                      <a:r>
                        <a:rPr lang="it-IT" sz="1400" b="1" baseline="0" dirty="0" smtClean="0"/>
                        <a:t> </a:t>
                      </a:r>
                      <a:r>
                        <a:rPr lang="it-IT" sz="1400" b="1" dirty="0" smtClean="0"/>
                        <a:t>SEMESTRE 2014</a:t>
                      </a:r>
                      <a:endParaRPr lang="it-IT" sz="1400" b="1" i="0" dirty="0"/>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tc hMerge="1">
                  <a:txBody>
                    <a:bodyPr/>
                    <a:lstStyle/>
                    <a:p>
                      <a:endParaRPr lang="it-IT"/>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tc hMerge="1">
                  <a:txBody>
                    <a:bodyPr/>
                    <a:lstStyle/>
                    <a:p>
                      <a:endParaRPr lang="it-IT"/>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tc gridSpan="4">
                  <a:txBody>
                    <a:bodyPr/>
                    <a:lstStyle/>
                    <a:p>
                      <a:pPr algn="ctr"/>
                      <a:r>
                        <a:rPr lang="it-IT" sz="1400" b="1" dirty="0" smtClean="0"/>
                        <a:t>II</a:t>
                      </a:r>
                      <a:r>
                        <a:rPr lang="it-IT" sz="1400" b="1" baseline="0" dirty="0" smtClean="0"/>
                        <a:t> </a:t>
                      </a:r>
                      <a:r>
                        <a:rPr lang="it-IT" sz="1400" b="1" dirty="0" smtClean="0"/>
                        <a:t>SEMESTRE 2014</a:t>
                      </a:r>
                      <a:endParaRPr lang="it-IT" sz="1400" b="1" i="0" dirty="0"/>
                    </a:p>
                  </a:txBody>
                  <a:tcPr marL="90000" marR="90000" marT="46800" marB="46800" anchor="ctr" horzOverflow="overflow">
                    <a:lnL w="127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solidFill>
                      <a:srgbClr val="FFFFCC"/>
                    </a:solidFill>
                  </a:tcPr>
                </a:tc>
                <a:tc hMerge="1">
                  <a:txBody>
                    <a:bodyPr/>
                    <a:lstStyle/>
                    <a:p>
                      <a:endParaRPr lang="it-IT"/>
                    </a:p>
                  </a:txBody>
                  <a:tcPr/>
                </a:tc>
                <a:tc hMerge="1">
                  <a:txBody>
                    <a:bodyPr/>
                    <a:lstStyle/>
                    <a:p>
                      <a:endParaRPr lang="it-IT"/>
                    </a:p>
                  </a:txBody>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tc>
              </a:tr>
              <a:tr h="922341">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200" b="0"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err="1" smtClean="0">
                          <a:ln>
                            <a:noFill/>
                          </a:ln>
                          <a:effectLst/>
                        </a:rPr>
                        <a:t>Grav</a:t>
                      </a:r>
                      <a:r>
                        <a:rPr kumimoji="0" lang="it-IT" sz="1000" i="1" u="none" strike="noStrike" cap="none" normalizeH="0" baseline="0" dirty="0" smtClean="0">
                          <a:ln>
                            <a:noFill/>
                          </a:ln>
                          <a:effectLst/>
                        </a:rPr>
                        <a:t>. Insoddisfatti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Insoddisfatti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Valore Medio</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err="1" smtClean="0">
                          <a:ln>
                            <a:noFill/>
                          </a:ln>
                          <a:effectLst/>
                        </a:rPr>
                        <a:t>Grav</a:t>
                      </a:r>
                      <a:r>
                        <a:rPr kumimoji="0" lang="it-IT" sz="1000" i="1" u="none" strike="noStrike" cap="none" normalizeH="0" baseline="0" dirty="0" smtClean="0">
                          <a:ln>
                            <a:noFill/>
                          </a:ln>
                          <a:effectLst/>
                        </a:rPr>
                        <a:t>. Insoddisfatti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Insoddisfatti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Valore Medio</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err="1" smtClean="0">
                          <a:ln>
                            <a:noFill/>
                          </a:ln>
                          <a:effectLst/>
                        </a:rPr>
                        <a:t>Grav</a:t>
                      </a:r>
                      <a:r>
                        <a:rPr kumimoji="0" lang="it-IT" sz="1000" i="1" u="none" strike="noStrike" cap="none" normalizeH="0" baseline="0" dirty="0" smtClean="0">
                          <a:ln>
                            <a:noFill/>
                          </a:ln>
                          <a:effectLst/>
                        </a:rPr>
                        <a:t>. Insoddisfatti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Insoddisfatti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Valore Medio</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r>
              <a:tr h="610624">
                <a:tc>
                  <a:txBody>
                    <a:bodyPr/>
                    <a:lstStyle/>
                    <a:p>
                      <a:pPr algn="l" rtl="0" fontAlgn="ctr"/>
                      <a:r>
                        <a:rPr lang="it-IT" sz="1200" b="0" i="1" u="none" strike="noStrike" dirty="0" smtClean="0">
                          <a:solidFill>
                            <a:srgbClr val="000000"/>
                          </a:solidFill>
                          <a:latin typeface="+mn-lt"/>
                        </a:rPr>
                        <a:t>Facilità di seguire le indicazioni dal risponditore automatico</a:t>
                      </a:r>
                      <a:endParaRPr lang="it-IT" sz="1200" b="0" i="1" u="none" strike="noStrike" dirty="0">
                        <a:solidFill>
                          <a:srgbClr val="000000"/>
                        </a:solidFill>
                        <a:latin typeface="Arial"/>
                      </a:endParaRPr>
                    </a:p>
                  </a:txBody>
                  <a:tcPr marL="9525" marR="9525" marT="9525" marB="0" anchor="ctr">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solidFill>
                      <a:srgbClr val="FFFFCC"/>
                    </a:solidFill>
                  </a:tcPr>
                </a:tc>
                <a:tc>
                  <a:txBody>
                    <a:bodyPr/>
                    <a:lstStyle/>
                    <a:p>
                      <a:pPr algn="ctr" fontAlgn="ctr"/>
                      <a:r>
                        <a:rPr lang="it-IT" sz="1400" b="0" i="0" u="none" strike="noStrike" dirty="0">
                          <a:effectLst/>
                          <a:latin typeface="Arial"/>
                        </a:rPr>
                        <a:t>2%</a:t>
                      </a:r>
                    </a:p>
                  </a:txBody>
                  <a:tcPr marL="9525" marR="9525" marT="9525" marB="0" anchor="ctr">
                    <a:lnL w="127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dirty="0">
                          <a:effectLst/>
                          <a:latin typeface="Arial"/>
                        </a:rPr>
                        <a:t>6%</a:t>
                      </a:r>
                    </a:p>
                  </a:txBody>
                  <a:tcPr marL="9525" marR="9525" marT="9525" marB="0" anchor="ct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a:effectLst/>
                          <a:latin typeface="Arial"/>
                        </a:rPr>
                        <a:t>92%</a:t>
                      </a:r>
                    </a:p>
                  </a:txBody>
                  <a:tcPr marL="9525" marR="9525" marT="9525" marB="0" anchor="ct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dirty="0">
                          <a:effectLst/>
                          <a:latin typeface="Arial"/>
                        </a:rPr>
                        <a:t>7,6</a:t>
                      </a:r>
                    </a:p>
                  </a:txBody>
                  <a:tcPr marL="9525" marR="9525" marT="9525" marB="0" anchor="ctr">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dirty="0">
                          <a:latin typeface="Arial"/>
                        </a:rPr>
                        <a:t>1%</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dirty="0">
                          <a:latin typeface="Arial"/>
                        </a:rPr>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dirty="0">
                          <a:latin typeface="Arial"/>
                        </a:rPr>
                        <a:t>96%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dirty="0">
                          <a:latin typeface="Arial"/>
                        </a:rPr>
                        <a:t>7,5</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1" i="0" u="none" strike="noStrike" dirty="0">
                          <a:effectLst/>
                          <a:latin typeface="Arial"/>
                        </a:rPr>
                        <a:t>1%</a:t>
                      </a:r>
                    </a:p>
                  </a:txBody>
                  <a:tcPr marL="9525" marR="9525" marT="9525" marB="0" anchor="ctr">
                    <a:lnL w="127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1" i="0" u="none" strike="noStrike">
                          <a:effectLst/>
                          <a:latin typeface="Arial"/>
                        </a:rPr>
                        <a:t>4%</a:t>
                      </a:r>
                    </a:p>
                  </a:txBody>
                  <a:tcPr marL="9525" marR="9525" marT="9525" marB="0" anchor="ct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1" i="0" u="none" strike="noStrike">
                          <a:effectLst/>
                          <a:latin typeface="Arial"/>
                        </a:rPr>
                        <a:t>95%</a:t>
                      </a:r>
                    </a:p>
                  </a:txBody>
                  <a:tcPr marL="9525" marR="9525" marT="9525" marB="0" anchor="ct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1" i="0" u="none" strike="noStrike" dirty="0">
                          <a:effectLst/>
                          <a:latin typeface="Arial"/>
                        </a:rPr>
                        <a:t>7,6</a:t>
                      </a:r>
                    </a:p>
                  </a:txBody>
                  <a:tcPr marL="9525" marR="9525" marT="9525" marB="0" anchor="ct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r>
              <a:tr h="915580">
                <a:tc>
                  <a:txBody>
                    <a:bodyPr/>
                    <a:lstStyle/>
                    <a:p>
                      <a:pPr algn="l" rtl="0" fontAlgn="ctr"/>
                      <a:r>
                        <a:rPr lang="it-IT" sz="1200" b="0" i="1" u="none" strike="noStrike" dirty="0" smtClean="0">
                          <a:solidFill>
                            <a:srgbClr val="000000"/>
                          </a:solidFill>
                          <a:latin typeface="+mn-lt"/>
                        </a:rPr>
                        <a:t>Facilità di  accedere al servizio, prima di richiedere di parlare con l’operatore</a:t>
                      </a:r>
                      <a:endParaRPr lang="it-IT" sz="1200" b="0" i="1" u="none" strike="noStrike" dirty="0">
                        <a:solidFill>
                          <a:srgbClr val="000000"/>
                        </a:solidFill>
                        <a:latin typeface="Arial"/>
                      </a:endParaRP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solidFill>
                      <a:srgbClr val="FFFFCC"/>
                    </a:solidFill>
                  </a:tcPr>
                </a:tc>
                <a:tc>
                  <a:txBody>
                    <a:bodyPr/>
                    <a:lstStyle/>
                    <a:p>
                      <a:pPr algn="ctr" fontAlgn="ctr"/>
                      <a:r>
                        <a:rPr lang="it-IT" sz="1400" b="0" i="0" u="none" strike="noStrike" dirty="0">
                          <a:effectLst/>
                          <a:latin typeface="Arial"/>
                        </a:rPr>
                        <a:t>3%</a:t>
                      </a: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dirty="0">
                          <a:effectLst/>
                          <a:latin typeface="Arial"/>
                        </a:rPr>
                        <a:t>7%</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dirty="0">
                          <a:effectLst/>
                          <a:latin typeface="Arial"/>
                        </a:rPr>
                        <a:t>90%</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dirty="0">
                          <a:effectLst/>
                          <a:latin typeface="Arial"/>
                        </a:rPr>
                        <a:t>7,5</a:t>
                      </a: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dirty="0">
                          <a:latin typeface="Arial"/>
                        </a:rPr>
                        <a:t>2%</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dirty="0">
                          <a:latin typeface="Arial"/>
                        </a:rPr>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dirty="0">
                          <a:latin typeface="Arial"/>
                        </a:rPr>
                        <a:t>96%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dirty="0">
                          <a:latin typeface="Arial"/>
                        </a:rPr>
                        <a:t>7,5</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1" i="0" u="none" strike="noStrike">
                          <a:effectLst/>
                          <a:latin typeface="Arial"/>
                        </a:rPr>
                        <a:t>3%</a:t>
                      </a: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1" i="0" u="none" strike="noStrike">
                          <a:effectLst/>
                          <a:latin typeface="Arial"/>
                        </a:rPr>
                        <a:t>3%</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1" i="0" u="none" strike="noStrike">
                          <a:effectLst/>
                          <a:latin typeface="Arial"/>
                        </a:rPr>
                        <a:t>94%</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1" i="0" u="none" strike="noStrike" dirty="0">
                          <a:effectLst/>
                          <a:latin typeface="Arial"/>
                        </a:rPr>
                        <a:t>7,5</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r>
              <a:tr h="595145">
                <a:tc>
                  <a:txBody>
                    <a:bodyPr/>
                    <a:lstStyle/>
                    <a:p>
                      <a:pPr algn="l" rtl="0" fontAlgn="ctr"/>
                      <a:r>
                        <a:rPr lang="it-IT" sz="1200" b="0" i="1" u="none" strike="noStrike" dirty="0">
                          <a:solidFill>
                            <a:srgbClr val="000000"/>
                          </a:solidFill>
                          <a:latin typeface="Arial"/>
                        </a:rPr>
                        <a:t>Cortesia dell’operatore</a:t>
                      </a: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solidFill>
                      <a:srgbClr val="FFFFCC"/>
                    </a:solidFill>
                  </a:tcPr>
                </a:tc>
                <a:tc>
                  <a:txBody>
                    <a:bodyPr/>
                    <a:lstStyle/>
                    <a:p>
                      <a:pPr algn="ctr" fontAlgn="ctr"/>
                      <a:r>
                        <a:rPr lang="it-IT" sz="1400" b="0" i="0" u="none" strike="noStrike" dirty="0">
                          <a:effectLst/>
                          <a:latin typeface="Arial"/>
                        </a:rPr>
                        <a:t>3%</a:t>
                      </a: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dirty="0">
                          <a:effectLst/>
                          <a:latin typeface="Arial"/>
                        </a:rPr>
                        <a:t>2%</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dirty="0">
                          <a:effectLst/>
                          <a:latin typeface="Arial"/>
                        </a:rPr>
                        <a:t>95%</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dirty="0">
                          <a:effectLst/>
                          <a:latin typeface="Arial"/>
                        </a:rPr>
                        <a:t>8,3</a:t>
                      </a: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dirty="0">
                          <a:latin typeface="Arial"/>
                        </a:rPr>
                        <a:t>3%</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dirty="0">
                          <a:latin typeface="Arial"/>
                        </a:rPr>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dirty="0">
                          <a:latin typeface="Arial"/>
                        </a:rPr>
                        <a:t>95%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dirty="0">
                          <a:latin typeface="Arial"/>
                        </a:rPr>
                        <a:t>8,4</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1" i="0" u="none" strike="noStrike" dirty="0" smtClean="0">
                          <a:effectLst/>
                          <a:latin typeface="Arial"/>
                        </a:rPr>
                        <a:t>3%</a:t>
                      </a:r>
                      <a:endParaRPr lang="it-IT" sz="1400" b="1" i="0" u="none" strike="noStrike" dirty="0">
                        <a:effectLst/>
                        <a:latin typeface="Arial"/>
                      </a:endParaRP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1" i="0" u="none" strike="noStrike">
                          <a:effectLst/>
                          <a:latin typeface="Arial"/>
                        </a:rPr>
                        <a:t>3%</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1" i="0" u="none" strike="noStrike">
                          <a:effectLst/>
                          <a:latin typeface="Arial"/>
                        </a:rPr>
                        <a:t>94%</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1" i="0" u="none" strike="noStrike" dirty="0">
                          <a:effectLst/>
                          <a:latin typeface="Arial"/>
                        </a:rPr>
                        <a:t>8,3</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r>
              <a:tr h="560585">
                <a:tc>
                  <a:txBody>
                    <a:bodyPr/>
                    <a:lstStyle/>
                    <a:p>
                      <a:pPr algn="l" rtl="0" fontAlgn="ctr"/>
                      <a:r>
                        <a:rPr lang="it-IT" sz="1200" b="0" i="1" u="none" strike="noStrike" dirty="0">
                          <a:solidFill>
                            <a:srgbClr val="000000"/>
                          </a:solidFill>
                          <a:latin typeface="Arial"/>
                        </a:rPr>
                        <a:t>Competenza dell’operatore </a:t>
                      </a: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solidFill>
                      <a:srgbClr val="FFFFCC"/>
                    </a:solidFill>
                  </a:tcPr>
                </a:tc>
                <a:tc>
                  <a:txBody>
                    <a:bodyPr/>
                    <a:lstStyle/>
                    <a:p>
                      <a:pPr algn="ctr" fontAlgn="ctr"/>
                      <a:r>
                        <a:rPr lang="it-IT" sz="1400" b="0" i="0" u="none" strike="noStrike" dirty="0">
                          <a:effectLst/>
                          <a:latin typeface="Arial"/>
                        </a:rPr>
                        <a:t>4%</a:t>
                      </a: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dirty="0">
                          <a:effectLst/>
                          <a:latin typeface="Arial"/>
                        </a:rPr>
                        <a:t>7%</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dirty="0">
                          <a:effectLst/>
                          <a:latin typeface="Arial"/>
                        </a:rPr>
                        <a:t>89%</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dirty="0">
                          <a:effectLst/>
                          <a:latin typeface="Arial"/>
                        </a:rPr>
                        <a:t>8,0</a:t>
                      </a: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a:latin typeface="Arial"/>
                        </a:rPr>
                        <a:t>3%</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a:latin typeface="Arial"/>
                        </a:rPr>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dirty="0">
                          <a:latin typeface="Arial"/>
                        </a:rPr>
                        <a:t>94%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dirty="0">
                          <a:latin typeface="Arial"/>
                        </a:rPr>
                        <a:t>8,0</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1" i="0" u="none" strike="noStrike">
                          <a:effectLst/>
                          <a:latin typeface="Arial"/>
                        </a:rPr>
                        <a:t>5%</a:t>
                      </a: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1" i="0" u="none" strike="noStrike">
                          <a:effectLst/>
                          <a:latin typeface="Arial"/>
                        </a:rPr>
                        <a:t>4%</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1" i="0" u="none" strike="noStrike">
                          <a:effectLst/>
                          <a:latin typeface="Arial"/>
                        </a:rPr>
                        <a:t>91%</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1" i="0" u="none" strike="noStrike" dirty="0">
                          <a:effectLst/>
                          <a:latin typeface="Arial"/>
                        </a:rPr>
                        <a:t>7,9</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r>
              <a:tr h="487762">
                <a:tc>
                  <a:txBody>
                    <a:bodyPr/>
                    <a:lstStyle/>
                    <a:p>
                      <a:pPr algn="l" rtl="0" fontAlgn="ctr"/>
                      <a:r>
                        <a:rPr lang="it-IT" sz="1200" b="0" i="1" u="none" strike="noStrike" dirty="0">
                          <a:solidFill>
                            <a:srgbClr val="000000"/>
                          </a:solidFill>
                          <a:latin typeface="Arial"/>
                        </a:rPr>
                        <a:t>Tempi di attesa al telefono</a:t>
                      </a: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solidFill>
                      <a:srgbClr val="FFFFCC"/>
                    </a:solidFill>
                  </a:tcPr>
                </a:tc>
                <a:tc>
                  <a:txBody>
                    <a:bodyPr/>
                    <a:lstStyle/>
                    <a:p>
                      <a:pPr algn="ctr" fontAlgn="ctr"/>
                      <a:r>
                        <a:rPr lang="it-IT" sz="1400" b="0" i="0" u="none" strike="noStrike" dirty="0">
                          <a:effectLst/>
                          <a:latin typeface="Arial"/>
                        </a:rPr>
                        <a:t>6%</a:t>
                      </a: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tcPr>
                </a:tc>
                <a:tc>
                  <a:txBody>
                    <a:bodyPr/>
                    <a:lstStyle/>
                    <a:p>
                      <a:pPr algn="ctr" fontAlgn="ctr"/>
                      <a:r>
                        <a:rPr lang="it-IT" sz="1400" b="0" i="0" u="none" strike="noStrike">
                          <a:effectLst/>
                          <a:latin typeface="Arial"/>
                        </a:rPr>
                        <a:t>10%</a:t>
                      </a:r>
                    </a:p>
                  </a:txBody>
                  <a:tcPr marL="9525" marR="9525" marT="9525" marB="0" anchor="ctr">
                    <a:lnT w="19050" cap="flat" cmpd="sng" algn="ctr">
                      <a:solidFill>
                        <a:schemeClr val="tx1"/>
                      </a:solidFill>
                      <a:prstDash val="sysDot"/>
                      <a:round/>
                      <a:headEnd type="none" w="med" len="med"/>
                      <a:tailEnd type="none" w="med" len="med"/>
                    </a:lnT>
                  </a:tcPr>
                </a:tc>
                <a:tc>
                  <a:txBody>
                    <a:bodyPr/>
                    <a:lstStyle/>
                    <a:p>
                      <a:pPr algn="ctr" fontAlgn="ctr"/>
                      <a:r>
                        <a:rPr lang="it-IT" sz="1400" b="0" i="0" u="none" strike="noStrike">
                          <a:effectLst/>
                          <a:latin typeface="Arial"/>
                        </a:rPr>
                        <a:t>84%</a:t>
                      </a:r>
                    </a:p>
                  </a:txBody>
                  <a:tcPr marL="9525" marR="9525" marT="9525" marB="0" anchor="ctr">
                    <a:lnT w="19050" cap="flat" cmpd="sng" algn="ctr">
                      <a:solidFill>
                        <a:schemeClr val="tx1"/>
                      </a:solidFill>
                      <a:prstDash val="sysDot"/>
                      <a:round/>
                      <a:headEnd type="none" w="med" len="med"/>
                      <a:tailEnd type="none" w="med" len="med"/>
                    </a:lnT>
                  </a:tcPr>
                </a:tc>
                <a:tc>
                  <a:txBody>
                    <a:bodyPr/>
                    <a:lstStyle/>
                    <a:p>
                      <a:pPr algn="ctr" fontAlgn="ctr"/>
                      <a:r>
                        <a:rPr lang="it-IT" sz="1400" b="0" i="0" u="none" strike="noStrike" dirty="0">
                          <a:effectLst/>
                          <a:latin typeface="Arial"/>
                        </a:rPr>
                        <a:t>7,1</a:t>
                      </a: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tcPr>
                </a:tc>
                <a:tc>
                  <a:txBody>
                    <a:bodyPr/>
                    <a:lstStyle/>
                    <a:p>
                      <a:pPr algn="ctr" fontAlgn="ctr"/>
                      <a:r>
                        <a:rPr lang="it-IT" sz="1400" b="0" i="0" u="none" strike="noStrike">
                          <a:latin typeface="Arial"/>
                        </a:rPr>
                        <a:t>3%</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a:latin typeface="Arial"/>
                        </a:rPr>
                        <a:t>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dirty="0">
                          <a:latin typeface="Arial"/>
                        </a:rPr>
                        <a:t>92%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dirty="0">
                          <a:latin typeface="Arial"/>
                        </a:rPr>
                        <a:t>7,4</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1" i="0" u="none" strike="noStrike" dirty="0" smtClean="0">
                          <a:effectLst/>
                          <a:latin typeface="Arial"/>
                        </a:rPr>
                        <a:t>5%</a:t>
                      </a:r>
                      <a:endParaRPr lang="it-IT" sz="1400" b="1" i="0" u="none" strike="noStrike" dirty="0">
                        <a:effectLst/>
                        <a:latin typeface="Arial"/>
                      </a:endParaRP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tcPr>
                </a:tc>
                <a:tc>
                  <a:txBody>
                    <a:bodyPr/>
                    <a:lstStyle/>
                    <a:p>
                      <a:pPr algn="ctr" fontAlgn="ctr"/>
                      <a:r>
                        <a:rPr lang="it-IT" sz="1400" b="1" i="0" u="none" strike="noStrike">
                          <a:effectLst/>
                          <a:latin typeface="Arial"/>
                        </a:rPr>
                        <a:t>7%</a:t>
                      </a:r>
                    </a:p>
                  </a:txBody>
                  <a:tcPr marL="9525" marR="9525" marT="9525" marB="0" anchor="ctr">
                    <a:lnT w="19050" cap="flat" cmpd="sng" algn="ctr">
                      <a:solidFill>
                        <a:schemeClr val="tx1"/>
                      </a:solidFill>
                      <a:prstDash val="sysDot"/>
                      <a:round/>
                      <a:headEnd type="none" w="med" len="med"/>
                      <a:tailEnd type="none" w="med" len="med"/>
                    </a:lnT>
                  </a:tcPr>
                </a:tc>
                <a:tc>
                  <a:txBody>
                    <a:bodyPr/>
                    <a:lstStyle/>
                    <a:p>
                      <a:pPr algn="ctr" fontAlgn="ctr"/>
                      <a:r>
                        <a:rPr lang="it-IT" sz="1400" b="1" i="0" u="none" strike="noStrike">
                          <a:effectLst/>
                          <a:latin typeface="Arial"/>
                        </a:rPr>
                        <a:t>88%</a:t>
                      </a:r>
                    </a:p>
                  </a:txBody>
                  <a:tcPr marL="9525" marR="9525" marT="9525" marB="0" anchor="ctr">
                    <a:lnT w="19050" cap="flat" cmpd="sng" algn="ctr">
                      <a:solidFill>
                        <a:schemeClr val="tx1"/>
                      </a:solidFill>
                      <a:prstDash val="sysDot"/>
                      <a:round/>
                      <a:headEnd type="none" w="med" len="med"/>
                      <a:tailEnd type="none" w="med" len="med"/>
                    </a:lnT>
                  </a:tcPr>
                </a:tc>
                <a:tc>
                  <a:txBody>
                    <a:bodyPr/>
                    <a:lstStyle/>
                    <a:p>
                      <a:pPr algn="ctr" fontAlgn="ctr"/>
                      <a:r>
                        <a:rPr lang="it-IT" sz="1400" b="1" i="0" u="none" strike="noStrike" dirty="0">
                          <a:effectLst/>
                          <a:latin typeface="Arial"/>
                        </a:rPr>
                        <a:t>7,3</a:t>
                      </a:r>
                    </a:p>
                  </a:txBody>
                  <a:tcPr marL="9525" marR="9525" marT="9525" marB="0" anchor="ctr">
                    <a:lnT w="19050" cap="flat" cmpd="sng" algn="ctr">
                      <a:solidFill>
                        <a:schemeClr val="tx1"/>
                      </a:solidFill>
                      <a:prstDash val="sysDot"/>
                      <a:round/>
                      <a:headEnd type="none" w="med" len="med"/>
                      <a:tailEnd type="none" w="med" len="med"/>
                    </a:lnT>
                  </a:tcPr>
                </a:tc>
              </a:tr>
            </a:tbl>
          </a:graphicData>
        </a:graphic>
      </p:graphicFrame>
      <p:sp>
        <p:nvSpPr>
          <p:cNvPr id="236651" name="CasellaDiTesto 18"/>
          <p:cNvSpPr txBox="1">
            <a:spLocks noChangeArrowheads="1"/>
          </p:cNvSpPr>
          <p:nvPr/>
        </p:nvSpPr>
        <p:spPr bwMode="auto">
          <a:xfrm>
            <a:off x="1908175" y="2141538"/>
            <a:ext cx="560388" cy="306387"/>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(1-4)</a:t>
            </a:r>
          </a:p>
        </p:txBody>
      </p:sp>
      <p:sp>
        <p:nvSpPr>
          <p:cNvPr id="236652" name="CasellaDiTesto 21"/>
          <p:cNvSpPr txBox="1">
            <a:spLocks noChangeArrowheads="1"/>
          </p:cNvSpPr>
          <p:nvPr/>
        </p:nvSpPr>
        <p:spPr bwMode="auto">
          <a:xfrm>
            <a:off x="2582863" y="2120900"/>
            <a:ext cx="403225"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(5)</a:t>
            </a:r>
          </a:p>
        </p:txBody>
      </p:sp>
      <p:sp>
        <p:nvSpPr>
          <p:cNvPr id="236653" name="CasellaDiTesto 24"/>
          <p:cNvSpPr txBox="1">
            <a:spLocks noChangeArrowheads="1"/>
          </p:cNvSpPr>
          <p:nvPr/>
        </p:nvSpPr>
        <p:spPr bwMode="auto">
          <a:xfrm>
            <a:off x="3087688" y="2120900"/>
            <a:ext cx="660400"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(6-10)</a:t>
            </a:r>
          </a:p>
        </p:txBody>
      </p:sp>
      <p:sp>
        <p:nvSpPr>
          <p:cNvPr id="236654" name="CasellaDiTesto 25"/>
          <p:cNvSpPr txBox="1">
            <a:spLocks noChangeArrowheads="1"/>
          </p:cNvSpPr>
          <p:nvPr/>
        </p:nvSpPr>
        <p:spPr bwMode="auto">
          <a:xfrm>
            <a:off x="4211638" y="2120900"/>
            <a:ext cx="561975"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(1-4)</a:t>
            </a:r>
          </a:p>
        </p:txBody>
      </p:sp>
      <p:sp>
        <p:nvSpPr>
          <p:cNvPr id="236655" name="CasellaDiTesto 26"/>
          <p:cNvSpPr txBox="1">
            <a:spLocks noChangeArrowheads="1"/>
          </p:cNvSpPr>
          <p:nvPr/>
        </p:nvSpPr>
        <p:spPr bwMode="auto">
          <a:xfrm>
            <a:off x="4919663" y="2124075"/>
            <a:ext cx="401637" cy="306388"/>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(5)</a:t>
            </a:r>
          </a:p>
        </p:txBody>
      </p:sp>
      <p:sp>
        <p:nvSpPr>
          <p:cNvPr id="236656" name="CasellaDiTesto 27"/>
          <p:cNvSpPr txBox="1">
            <a:spLocks noChangeArrowheads="1"/>
          </p:cNvSpPr>
          <p:nvPr/>
        </p:nvSpPr>
        <p:spPr bwMode="auto">
          <a:xfrm>
            <a:off x="5422900" y="2124075"/>
            <a:ext cx="661988" cy="306388"/>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(6-10)</a:t>
            </a:r>
          </a:p>
        </p:txBody>
      </p:sp>
      <p:sp>
        <p:nvSpPr>
          <p:cNvPr id="236657" name="CasellaDiTesto 28"/>
          <p:cNvSpPr txBox="1">
            <a:spLocks noChangeArrowheads="1"/>
          </p:cNvSpPr>
          <p:nvPr/>
        </p:nvSpPr>
        <p:spPr bwMode="auto">
          <a:xfrm>
            <a:off x="6629400" y="2146300"/>
            <a:ext cx="560388"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(1-4)</a:t>
            </a:r>
          </a:p>
        </p:txBody>
      </p:sp>
      <p:sp>
        <p:nvSpPr>
          <p:cNvPr id="236658" name="CasellaDiTesto 29"/>
          <p:cNvSpPr txBox="1">
            <a:spLocks noChangeArrowheads="1"/>
          </p:cNvSpPr>
          <p:nvPr/>
        </p:nvSpPr>
        <p:spPr bwMode="auto">
          <a:xfrm>
            <a:off x="7304088" y="2127250"/>
            <a:ext cx="403225"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(5)</a:t>
            </a:r>
          </a:p>
        </p:txBody>
      </p:sp>
      <p:sp>
        <p:nvSpPr>
          <p:cNvPr id="236659" name="CasellaDiTesto 30"/>
          <p:cNvSpPr txBox="1">
            <a:spLocks noChangeArrowheads="1"/>
          </p:cNvSpPr>
          <p:nvPr/>
        </p:nvSpPr>
        <p:spPr bwMode="auto">
          <a:xfrm>
            <a:off x="7808913" y="2127250"/>
            <a:ext cx="660400"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(6-10)</a:t>
            </a:r>
          </a:p>
        </p:txBody>
      </p:sp>
      <p:sp>
        <p:nvSpPr>
          <p:cNvPr id="17" name="Text Box 10"/>
          <p:cNvSpPr txBox="1">
            <a:spLocks noChangeArrowheads="1"/>
          </p:cNvSpPr>
          <p:nvPr/>
        </p:nvSpPr>
        <p:spPr bwMode="auto">
          <a:xfrm>
            <a:off x="3571875" y="6108700"/>
            <a:ext cx="3643313" cy="509588"/>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r>
              <a:rPr lang="it-IT" sz="900" dirty="0">
                <a:solidFill>
                  <a:schemeClr val="tx1"/>
                </a:solidFill>
                <a:latin typeface="+mn-lt"/>
              </a:rPr>
              <a:t>UNIVERSO: </a:t>
            </a:r>
            <a:r>
              <a:rPr lang="it-IT" sz="900" dirty="0">
                <a:solidFill>
                  <a:schemeClr val="tx1"/>
                </a:solidFill>
                <a:latin typeface="Arial" charset="0"/>
              </a:rPr>
              <a:t>229.490</a:t>
            </a:r>
            <a:r>
              <a:rPr lang="it-IT" sz="900" dirty="0">
                <a:solidFill>
                  <a:schemeClr val="tx1"/>
                </a:solidFill>
                <a:latin typeface="+mn-lt"/>
              </a:rPr>
              <a:t> UTENZE</a:t>
            </a:r>
          </a:p>
          <a:p>
            <a:pPr algn="ctr" defTabSz="449263">
              <a:buClr>
                <a:srgbClr val="000000"/>
              </a:buClr>
              <a:buSzPct val="100000"/>
              <a:buFont typeface="Times" pitchFamily="18" charset="0"/>
              <a:buNone/>
              <a:defRPr/>
            </a:pPr>
            <a:r>
              <a:rPr lang="it-IT" sz="900" dirty="0">
                <a:solidFill>
                  <a:schemeClr val="tx1"/>
                </a:solidFill>
                <a:latin typeface="+mn-lt"/>
              </a:rPr>
              <a:t>BASE: HANNO CHIAMATO IL NUMERO VERDE COMMERCIALE </a:t>
            </a:r>
            <a:r>
              <a:rPr lang="it-IT" sz="900" dirty="0">
                <a:solidFill>
                  <a:schemeClr val="tx1"/>
                </a:solidFill>
                <a:latin typeface="+mn-lt"/>
              </a:rPr>
              <a:t>NEI GIORNI PRECEDENTI ALL’INTERVISTA (302 CASI AD HOC)</a:t>
            </a:r>
            <a:endParaRPr lang="it-IT" sz="900" dirty="0">
              <a:solidFill>
                <a:schemeClr val="tx1"/>
              </a:solidFill>
              <a:latin typeface="+mn-lt"/>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3"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IL LIVELLO DI IMPORTANZA DEL NUMERO VERDE COMMERCIALE – </a:t>
            </a:r>
            <a:r>
              <a:rPr lang="it-IT" sz="2100" i="1">
                <a:solidFill>
                  <a:srgbClr val="3366CC"/>
                </a:solidFill>
                <a:cs typeface="Arial" charset="0"/>
              </a:rPr>
              <a:t>2° SEMESTRE 2014</a:t>
            </a:r>
          </a:p>
        </p:txBody>
      </p:sp>
      <p:sp>
        <p:nvSpPr>
          <p:cNvPr id="514054" name="Text Box 3"/>
          <p:cNvSpPr txBox="1">
            <a:spLocks noChangeArrowheads="1"/>
          </p:cNvSpPr>
          <p:nvPr/>
        </p:nvSpPr>
        <p:spPr bwMode="auto">
          <a:xfrm>
            <a:off x="755650" y="1131888"/>
            <a:ext cx="8137525" cy="436562"/>
          </a:xfrm>
          <a:prstGeom prst="rect">
            <a:avLst/>
          </a:prstGeom>
          <a:noFill/>
          <a:ln w="9525">
            <a:noFill/>
            <a:miter lim="800000"/>
            <a:headEnd/>
            <a:tailEnd/>
          </a:ln>
        </p:spPr>
        <p:txBody>
          <a:bodyPr lIns="169695" tIns="124443" rIns="169695" bIns="124443" anchor="ctr">
            <a:spAutoFit/>
          </a:bodyPr>
          <a:lstStyle/>
          <a:p>
            <a:pPr marL="266700" indent="-266700" defTabSz="957263">
              <a:buClr>
                <a:srgbClr val="000000"/>
              </a:buClr>
              <a:buSzPct val="100000"/>
              <a:buFont typeface="Times" pitchFamily="18" charset="0"/>
              <a:buBlip>
                <a:blip r:embed="rId3"/>
              </a:buBlip>
              <a:defRPr/>
            </a:pPr>
            <a:r>
              <a:rPr lang="it-IT" sz="1200" dirty="0">
                <a:solidFill>
                  <a:schemeClr val="tx1"/>
                </a:solidFill>
                <a:latin typeface="+mn-lt"/>
                <a:cs typeface="Arial" pitchFamily="34" charset="0"/>
              </a:rPr>
              <a:t>Quale dei seguenti aspetti sono per Lei i due più importanti?</a:t>
            </a:r>
            <a:endParaRPr lang="it-IT" sz="1200" dirty="0">
              <a:solidFill>
                <a:schemeClr val="tx1"/>
              </a:solidFill>
              <a:latin typeface="+mn-lt"/>
              <a:cs typeface="Arial" pitchFamily="34" charset="0"/>
            </a:endParaRPr>
          </a:p>
        </p:txBody>
      </p:sp>
      <p:sp>
        <p:nvSpPr>
          <p:cNvPr id="601097"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NUMERO VERDE COMMERCIALE</a:t>
            </a:r>
            <a:br>
              <a:rPr lang="it-IT" sz="1800" dirty="0">
                <a:solidFill>
                  <a:schemeClr val="bg1"/>
                </a:solidFill>
              </a:rPr>
            </a:br>
            <a:r>
              <a:rPr lang="it-IT" sz="1800" i="1" dirty="0">
                <a:solidFill>
                  <a:schemeClr val="bg1"/>
                </a:solidFill>
              </a:rPr>
              <a:t>Importanza</a:t>
            </a:r>
            <a:endParaRPr lang="it-IT" sz="1800" i="1" dirty="0">
              <a:solidFill>
                <a:schemeClr val="bg1"/>
              </a:solidFill>
              <a:effectLst>
                <a:outerShdw blurRad="38100" dist="38100" dir="2700000" algn="tl">
                  <a:srgbClr val="C0C0C0"/>
                </a:outerShdw>
              </a:effectLst>
            </a:endParaRPr>
          </a:p>
        </p:txBody>
      </p:sp>
      <p:sp>
        <p:nvSpPr>
          <p:cNvPr id="9" name="Segnaposto numero diapositiva 8"/>
          <p:cNvSpPr>
            <a:spLocks noGrp="1"/>
          </p:cNvSpPr>
          <p:nvPr>
            <p:ph type="sldNum" sz="quarter" idx="10"/>
          </p:nvPr>
        </p:nvSpPr>
        <p:spPr/>
        <p:txBody>
          <a:bodyPr/>
          <a:lstStyle/>
          <a:p>
            <a:pPr>
              <a:defRPr/>
            </a:pPr>
            <a:fld id="{410906B2-9282-4469-84CE-156B03747D7E}" type="slidenum">
              <a:rPr lang="it-IT" smtClean="0"/>
              <a:pPr>
                <a:defRPr/>
              </a:pPr>
              <a:t>61</a:t>
            </a:fld>
            <a:endParaRPr lang="it-IT"/>
          </a:p>
        </p:txBody>
      </p:sp>
      <p:sp>
        <p:nvSpPr>
          <p:cNvPr id="10" name="Text Box 10"/>
          <p:cNvSpPr txBox="1">
            <a:spLocks noChangeArrowheads="1"/>
          </p:cNvSpPr>
          <p:nvPr/>
        </p:nvSpPr>
        <p:spPr bwMode="auto">
          <a:xfrm>
            <a:off x="3571875" y="6108700"/>
            <a:ext cx="3643313" cy="509588"/>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r>
              <a:rPr lang="it-IT" sz="900" dirty="0">
                <a:solidFill>
                  <a:schemeClr val="tx1"/>
                </a:solidFill>
                <a:latin typeface="+mn-lt"/>
              </a:rPr>
              <a:t>UNIVERSO: </a:t>
            </a:r>
            <a:r>
              <a:rPr lang="it-IT" sz="900" dirty="0">
                <a:solidFill>
                  <a:schemeClr val="tx1"/>
                </a:solidFill>
                <a:latin typeface="Arial" charset="0"/>
              </a:rPr>
              <a:t>229.490</a:t>
            </a:r>
            <a:r>
              <a:rPr lang="it-IT" sz="900" dirty="0">
                <a:solidFill>
                  <a:schemeClr val="tx1"/>
                </a:solidFill>
                <a:latin typeface="+mn-lt"/>
              </a:rPr>
              <a:t> UTENZE</a:t>
            </a:r>
          </a:p>
          <a:p>
            <a:pPr algn="ctr" defTabSz="449263">
              <a:buClr>
                <a:srgbClr val="000000"/>
              </a:buClr>
              <a:buSzPct val="100000"/>
              <a:buFont typeface="Times" pitchFamily="18" charset="0"/>
              <a:buNone/>
              <a:defRPr/>
            </a:pPr>
            <a:r>
              <a:rPr lang="it-IT" sz="900" dirty="0">
                <a:solidFill>
                  <a:schemeClr val="tx1"/>
                </a:solidFill>
                <a:latin typeface="+mn-lt"/>
              </a:rPr>
              <a:t>BASE: HANNO CHIAMATO IL NUMERO VERDE COMMERCIALE </a:t>
            </a:r>
            <a:r>
              <a:rPr lang="it-IT" sz="900" dirty="0">
                <a:solidFill>
                  <a:schemeClr val="tx1"/>
                </a:solidFill>
                <a:latin typeface="+mn-lt"/>
              </a:rPr>
              <a:t>NEI GIORNI PRECEDENTI ALL’INTERVISTA (302 CASI AD HOC)</a:t>
            </a:r>
            <a:endParaRPr lang="it-IT" sz="900" dirty="0">
              <a:solidFill>
                <a:schemeClr val="tx1"/>
              </a:solidFill>
              <a:latin typeface="+mn-lt"/>
            </a:endParaRPr>
          </a:p>
        </p:txBody>
      </p:sp>
      <p:graphicFrame>
        <p:nvGraphicFramePr>
          <p:cNvPr id="238598" name="Object 3"/>
          <p:cNvGraphicFramePr>
            <a:graphicFrameLocks noChangeAspect="1"/>
          </p:cNvGraphicFramePr>
          <p:nvPr/>
        </p:nvGraphicFramePr>
        <p:xfrm>
          <a:off x="1136650" y="1577975"/>
          <a:ext cx="7224713" cy="4664075"/>
        </p:xfrm>
        <a:graphic>
          <a:graphicData uri="http://schemas.openxmlformats.org/presentationml/2006/ole">
            <p:oleObj spid="_x0000_s238598" r:id="rId4" imgW="7230483" imgH="4663844" progId="Excel.Chart.8">
              <p:embed/>
            </p:oleObj>
          </a:graphicData>
        </a:graphic>
      </p:graphicFrame>
    </p:spTree>
  </p:cSld>
  <p:clrMapOvr>
    <a:masterClrMapping/>
  </p:clrMapOvr>
  <p:transition spd="slow"/>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9617" name="Grafico 31"/>
          <p:cNvGraphicFramePr>
            <a:graphicFrameLocks/>
          </p:cNvGraphicFramePr>
          <p:nvPr/>
        </p:nvGraphicFramePr>
        <p:xfrm>
          <a:off x="1839913" y="1308100"/>
          <a:ext cx="6310312" cy="4211638"/>
        </p:xfrm>
        <a:graphic>
          <a:graphicData uri="http://schemas.openxmlformats.org/presentationml/2006/ole">
            <p:oleObj spid="_x0000_s239617" r:id="rId3" imgW="6309907" imgH="4206605" progId="Excel.Chart.8">
              <p:embed/>
            </p:oleObj>
          </a:graphicData>
        </a:graphic>
      </p:graphicFrame>
      <p:sp>
        <p:nvSpPr>
          <p:cNvPr id="239618"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buFont typeface="Times" pitchFamily="18" charset="0"/>
              <a:buNone/>
            </a:pPr>
            <a:r>
              <a:rPr lang="it-IT" sz="2100">
                <a:solidFill>
                  <a:srgbClr val="3366CC"/>
                </a:solidFill>
                <a:cs typeface="Arial" charset="0"/>
              </a:rPr>
              <a:t>LA MAPPA DELLE PRIORITÀ </a:t>
            </a:r>
            <a:r>
              <a:rPr lang="it-IT" sz="1600" i="1">
                <a:solidFill>
                  <a:srgbClr val="3366CC"/>
                </a:solidFill>
                <a:cs typeface="Arial" charset="0"/>
              </a:rPr>
              <a:t>– CONTATTO CON LA CLIENTELA</a:t>
            </a:r>
          </a:p>
          <a:p>
            <a:pPr>
              <a:spcBef>
                <a:spcPct val="20000"/>
              </a:spcBef>
              <a:buFont typeface="Times" pitchFamily="18" charset="0"/>
              <a:buNone/>
            </a:pPr>
            <a:r>
              <a:rPr lang="it-IT" sz="1600" i="1">
                <a:solidFill>
                  <a:srgbClr val="3366CC"/>
                </a:solidFill>
                <a:cs typeface="Arial" charset="0"/>
              </a:rPr>
              <a:t>NUMERO VERDE COMMERCIALE</a:t>
            </a:r>
          </a:p>
        </p:txBody>
      </p:sp>
      <p:sp>
        <p:nvSpPr>
          <p:cNvPr id="52" name="Text Box 9"/>
          <p:cNvSpPr txBox="1">
            <a:spLocks noChangeArrowheads="1"/>
          </p:cNvSpPr>
          <p:nvPr/>
        </p:nvSpPr>
        <p:spPr bwMode="auto">
          <a:xfrm rot="16200000">
            <a:off x="-2682081" y="2905919"/>
            <a:ext cx="5946775" cy="366713"/>
          </a:xfrm>
          <a:prstGeom prst="rect">
            <a:avLst/>
          </a:prstGeom>
          <a:noFill/>
          <a:ln w="12700" algn="ctr">
            <a:noFill/>
            <a:miter lim="800000"/>
            <a:headEnd/>
            <a:tailEnd/>
          </a:ln>
          <a:effectLst/>
        </p:spPr>
        <p:txBody>
          <a:bodyPr lIns="90000" tIns="46800" rIns="90000" bIns="46800">
            <a:spAutoFit/>
          </a:bodyPr>
          <a:lstStyle/>
          <a:p>
            <a:pPr defTabSz="449263">
              <a:spcBef>
                <a:spcPct val="50000"/>
              </a:spcBef>
              <a:buClr>
                <a:srgbClr val="000000"/>
              </a:buClr>
              <a:buSzPct val="100000"/>
              <a:buFont typeface="Times" pitchFamily="18" charset="0"/>
              <a:buNone/>
              <a:defRPr/>
            </a:pPr>
            <a:r>
              <a:rPr lang="it-IT" sz="1800" dirty="0">
                <a:solidFill>
                  <a:schemeClr val="bg1"/>
                </a:solidFill>
              </a:rPr>
              <a:t>LE PRIORITÀ </a:t>
            </a:r>
            <a:r>
              <a:rPr lang="it-IT" sz="1800" dirty="0" err="1">
                <a:solidFill>
                  <a:schemeClr val="bg1"/>
                </a:solidFill>
              </a:rPr>
              <a:t>DI</a:t>
            </a:r>
            <a:r>
              <a:rPr lang="it-IT" sz="1800" dirty="0">
                <a:solidFill>
                  <a:schemeClr val="bg1"/>
                </a:solidFill>
              </a:rPr>
              <a:t> INTERVENTO</a:t>
            </a:r>
            <a:endParaRPr lang="it-IT" sz="1800" dirty="0">
              <a:solidFill>
                <a:schemeClr val="bg1"/>
              </a:solidFill>
              <a:effectLst>
                <a:outerShdw blurRad="38100" dist="38100" dir="2700000" algn="tl">
                  <a:srgbClr val="C0C0C0"/>
                </a:outerShdw>
              </a:effectLst>
            </a:endParaRPr>
          </a:p>
        </p:txBody>
      </p:sp>
      <p:grpSp>
        <p:nvGrpSpPr>
          <p:cNvPr id="239620" name="Gruppo 27"/>
          <p:cNvGrpSpPr>
            <a:grpSpLocks/>
          </p:cNvGrpSpPr>
          <p:nvPr/>
        </p:nvGrpSpPr>
        <p:grpSpPr bwMode="auto">
          <a:xfrm>
            <a:off x="1187450" y="722313"/>
            <a:ext cx="7631113" cy="5435600"/>
            <a:chOff x="716137" y="522672"/>
            <a:chExt cx="7630300" cy="5436244"/>
          </a:xfrm>
        </p:grpSpPr>
        <p:sp>
          <p:nvSpPr>
            <p:cNvPr id="307203" name="Text Box 4"/>
            <p:cNvSpPr txBox="1">
              <a:spLocks noChangeArrowheads="1"/>
            </p:cNvSpPr>
            <p:nvPr/>
          </p:nvSpPr>
          <p:spPr bwMode="auto">
            <a:xfrm>
              <a:off x="1432024" y="867200"/>
              <a:ext cx="1230181" cy="249268"/>
            </a:xfrm>
            <a:prstGeom prst="rect">
              <a:avLst/>
            </a:prstGeom>
            <a:solidFill>
              <a:schemeClr val="accent1"/>
            </a:solidFill>
            <a:ln w="9525" algn="ctr">
              <a:solidFill>
                <a:schemeClr val="accent1"/>
              </a:solid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000" b="1" dirty="0">
                  <a:solidFill>
                    <a:schemeClr val="bg1"/>
                  </a:solidFill>
                  <a:latin typeface="+mn-lt"/>
                  <a:cs typeface="Arial" pitchFamily="34" charset="0"/>
                </a:rPr>
                <a:t>SORVEGLIARE</a:t>
              </a:r>
            </a:p>
          </p:txBody>
        </p:sp>
        <p:sp>
          <p:nvSpPr>
            <p:cNvPr id="307204" name="Text Box 5"/>
            <p:cNvSpPr txBox="1">
              <a:spLocks noChangeArrowheads="1"/>
            </p:cNvSpPr>
            <p:nvPr/>
          </p:nvSpPr>
          <p:spPr bwMode="auto">
            <a:xfrm>
              <a:off x="6355924" y="867200"/>
              <a:ext cx="1231769" cy="249268"/>
            </a:xfrm>
            <a:prstGeom prst="rect">
              <a:avLst/>
            </a:prstGeom>
            <a:solidFill>
              <a:schemeClr val="folHlink"/>
            </a:solidFill>
            <a:ln w="9525" algn="ctr">
              <a:solidFill>
                <a:schemeClr val="folHlink"/>
              </a:solid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000" b="1" dirty="0">
                  <a:solidFill>
                    <a:schemeClr val="bg1"/>
                  </a:solidFill>
                  <a:latin typeface="+mn-lt"/>
                  <a:cs typeface="Arial" pitchFamily="34" charset="0"/>
                </a:rPr>
                <a:t>COMUNICARE</a:t>
              </a:r>
            </a:p>
          </p:txBody>
        </p:sp>
        <p:sp>
          <p:nvSpPr>
            <p:cNvPr id="307205" name="Text Box 6"/>
            <p:cNvSpPr txBox="1">
              <a:spLocks noChangeArrowheads="1"/>
            </p:cNvSpPr>
            <p:nvPr/>
          </p:nvSpPr>
          <p:spPr bwMode="auto">
            <a:xfrm>
              <a:off x="6424179" y="5338129"/>
              <a:ext cx="1185737" cy="230215"/>
            </a:xfrm>
            <a:prstGeom prst="rect">
              <a:avLst/>
            </a:prstGeom>
            <a:solidFill>
              <a:srgbClr val="CC3300"/>
            </a:solidFill>
            <a:ln w="9525" algn="ctr">
              <a:solidFill>
                <a:srgbClr val="CC3300"/>
              </a:solidFill>
              <a:miter lim="800000"/>
              <a:headEnd/>
              <a:tailEnd/>
            </a:ln>
          </p:spPr>
          <p:txBody>
            <a:bodyPr lIns="90000" tIns="46800" rIns="90000" bIns="46800"/>
            <a:lstStyle/>
            <a:p>
              <a:pPr algn="ctr" defTabSz="449263">
                <a:spcBef>
                  <a:spcPct val="50000"/>
                </a:spcBef>
                <a:buClr>
                  <a:srgbClr val="000000"/>
                </a:buClr>
                <a:buSzPct val="100000"/>
                <a:buFont typeface="Times" pitchFamily="18" charset="0"/>
                <a:buNone/>
                <a:defRPr/>
              </a:pPr>
              <a:r>
                <a:rPr lang="it-IT" sz="1000" b="1" dirty="0">
                  <a:solidFill>
                    <a:schemeClr val="bg1"/>
                  </a:solidFill>
                  <a:latin typeface="+mn-lt"/>
                  <a:cs typeface="Arial" pitchFamily="34" charset="0"/>
                </a:rPr>
                <a:t>MIGLIORARE</a:t>
              </a:r>
            </a:p>
          </p:txBody>
        </p:sp>
        <p:sp>
          <p:nvSpPr>
            <p:cNvPr id="307206" name="Text Box 7"/>
            <p:cNvSpPr txBox="1">
              <a:spLocks noChangeArrowheads="1"/>
            </p:cNvSpPr>
            <p:nvPr/>
          </p:nvSpPr>
          <p:spPr bwMode="auto">
            <a:xfrm>
              <a:off x="1478056" y="5331779"/>
              <a:ext cx="1182562" cy="230215"/>
            </a:xfrm>
            <a:prstGeom prst="rect">
              <a:avLst/>
            </a:prstGeom>
            <a:solidFill>
              <a:srgbClr val="FF66CC"/>
            </a:solidFill>
            <a:ln w="9525" algn="ctr">
              <a:solidFill>
                <a:srgbClr val="FF66CC"/>
              </a:solidFill>
              <a:miter lim="800000"/>
              <a:headEnd/>
              <a:tailEnd/>
            </a:ln>
          </p:spPr>
          <p:txBody>
            <a:bodyPr lIns="90000" tIns="46800" rIns="90000" bIns="46800"/>
            <a:lstStyle/>
            <a:p>
              <a:pPr algn="ctr" defTabSz="449263">
                <a:spcBef>
                  <a:spcPct val="50000"/>
                </a:spcBef>
                <a:buClr>
                  <a:srgbClr val="000000"/>
                </a:buClr>
                <a:buSzPct val="100000"/>
                <a:buFont typeface="Times" pitchFamily="18" charset="0"/>
                <a:buNone/>
                <a:defRPr/>
              </a:pPr>
              <a:r>
                <a:rPr lang="it-IT" sz="1000" b="1" dirty="0">
                  <a:solidFill>
                    <a:schemeClr val="bg1"/>
                  </a:solidFill>
                  <a:latin typeface="+mn-lt"/>
                  <a:cs typeface="Arial" pitchFamily="34" charset="0"/>
                </a:rPr>
                <a:t>PERFEZIONARE</a:t>
              </a:r>
            </a:p>
          </p:txBody>
        </p:sp>
        <p:sp>
          <p:nvSpPr>
            <p:cNvPr id="307207" name="Text Box 8"/>
            <p:cNvSpPr txBox="1">
              <a:spLocks noChangeArrowheads="1"/>
            </p:cNvSpPr>
            <p:nvPr/>
          </p:nvSpPr>
          <p:spPr bwMode="auto">
            <a:xfrm>
              <a:off x="1357419" y="5434979"/>
              <a:ext cx="6071541" cy="371519"/>
            </a:xfrm>
            <a:prstGeom prst="rect">
              <a:avLst/>
            </a:prstGeom>
            <a:noFill/>
            <a:ln w="9525" algn="ctr">
              <a:no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800" dirty="0">
                  <a:solidFill>
                    <a:schemeClr val="tx1"/>
                  </a:solidFill>
                  <a:latin typeface="+mn-lt"/>
                  <a:cs typeface="Arial" pitchFamily="34" charset="0"/>
                </a:rPr>
                <a:t>IMPORTANZA</a:t>
              </a:r>
            </a:p>
          </p:txBody>
        </p:sp>
        <p:sp>
          <p:nvSpPr>
            <p:cNvPr id="307208" name="Text Box 9"/>
            <p:cNvSpPr txBox="1">
              <a:spLocks noChangeArrowheads="1"/>
            </p:cNvSpPr>
            <p:nvPr/>
          </p:nvSpPr>
          <p:spPr bwMode="auto">
            <a:xfrm rot="-5400000">
              <a:off x="-1013737" y="3159069"/>
              <a:ext cx="4247065" cy="371435"/>
            </a:xfrm>
            <a:prstGeom prst="rect">
              <a:avLst/>
            </a:prstGeom>
            <a:noFill/>
            <a:ln w="9525" algn="ctr">
              <a:no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800" dirty="0">
                  <a:solidFill>
                    <a:schemeClr val="tx1"/>
                  </a:solidFill>
                  <a:latin typeface="+mn-lt"/>
                  <a:cs typeface="Arial" pitchFamily="34" charset="0"/>
                </a:rPr>
                <a:t>SODDISFAZIONE</a:t>
              </a:r>
            </a:p>
          </p:txBody>
        </p:sp>
        <p:sp>
          <p:nvSpPr>
            <p:cNvPr id="307211" name="Text Box 36"/>
            <p:cNvSpPr txBox="1">
              <a:spLocks noChangeArrowheads="1"/>
            </p:cNvSpPr>
            <p:nvPr/>
          </p:nvSpPr>
          <p:spPr bwMode="auto">
            <a:xfrm rot="-5400000">
              <a:off x="894623" y="4873759"/>
              <a:ext cx="790669" cy="249210"/>
            </a:xfrm>
            <a:prstGeom prst="rect">
              <a:avLst/>
            </a:prstGeom>
            <a:noFill/>
            <a:ln w="9525" algn="ctr">
              <a:no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000" i="1" dirty="0">
                  <a:solidFill>
                    <a:schemeClr val="tx1"/>
                  </a:solidFill>
                  <a:latin typeface="+mn-lt"/>
                  <a:cs typeface="Arial" pitchFamily="34" charset="0"/>
                </a:rPr>
                <a:t>BASSA</a:t>
              </a:r>
            </a:p>
          </p:txBody>
        </p:sp>
        <p:pic>
          <p:nvPicPr>
            <p:cNvPr id="239628" name="Picture 40" descr="AEN_159"/>
            <p:cNvPicPr>
              <a:picLocks noChangeAspect="1" noChangeArrowheads="1"/>
            </p:cNvPicPr>
            <p:nvPr/>
          </p:nvPicPr>
          <p:blipFill>
            <a:blip r:embed="rId4"/>
            <a:srcRect/>
            <a:stretch>
              <a:fillRect/>
            </a:stretch>
          </p:blipFill>
          <p:spPr bwMode="auto">
            <a:xfrm>
              <a:off x="7763825" y="522672"/>
              <a:ext cx="582612" cy="595313"/>
            </a:xfrm>
            <a:prstGeom prst="rect">
              <a:avLst/>
            </a:prstGeom>
            <a:solidFill>
              <a:schemeClr val="bg1"/>
            </a:solidFill>
            <a:ln w="28575">
              <a:noFill/>
              <a:miter lim="800000"/>
              <a:headEnd/>
              <a:tailEnd/>
            </a:ln>
          </p:spPr>
        </p:pic>
        <p:pic>
          <p:nvPicPr>
            <p:cNvPr id="239629" name="Picture 41" descr="lente"/>
            <p:cNvPicPr>
              <a:picLocks noChangeAspect="1" noChangeArrowheads="1"/>
            </p:cNvPicPr>
            <p:nvPr/>
          </p:nvPicPr>
          <p:blipFill>
            <a:blip r:embed="rId5"/>
            <a:srcRect/>
            <a:stretch>
              <a:fillRect/>
            </a:stretch>
          </p:blipFill>
          <p:spPr bwMode="auto">
            <a:xfrm>
              <a:off x="716137" y="570805"/>
              <a:ext cx="639762" cy="642938"/>
            </a:xfrm>
            <a:prstGeom prst="rect">
              <a:avLst/>
            </a:prstGeom>
            <a:solidFill>
              <a:schemeClr val="bg1"/>
            </a:solidFill>
            <a:ln w="28575">
              <a:noFill/>
              <a:miter lim="800000"/>
              <a:headEnd/>
              <a:tailEnd/>
            </a:ln>
          </p:spPr>
        </p:pic>
        <p:pic>
          <p:nvPicPr>
            <p:cNvPr id="239630" name="Picture 45" descr="marketing_usability_main">
              <a:hlinkClick r:id="rId6"/>
            </p:cNvPr>
            <p:cNvPicPr>
              <a:picLocks noChangeAspect="1" noChangeArrowheads="1"/>
            </p:cNvPicPr>
            <p:nvPr/>
          </p:nvPicPr>
          <p:blipFill>
            <a:blip r:embed="rId7"/>
            <a:srcRect/>
            <a:stretch>
              <a:fillRect/>
            </a:stretch>
          </p:blipFill>
          <p:spPr bwMode="auto">
            <a:xfrm>
              <a:off x="7564683" y="5302125"/>
              <a:ext cx="747712" cy="592138"/>
            </a:xfrm>
            <a:prstGeom prst="rect">
              <a:avLst/>
            </a:prstGeom>
            <a:solidFill>
              <a:schemeClr val="bg1"/>
            </a:solidFill>
            <a:ln w="28575">
              <a:noFill/>
              <a:miter lim="800000"/>
              <a:headEnd/>
              <a:tailEnd/>
            </a:ln>
          </p:spPr>
        </p:pic>
        <p:pic>
          <p:nvPicPr>
            <p:cNvPr id="239631" name="Picture 46" descr="BWBW0157"/>
            <p:cNvPicPr>
              <a:picLocks noChangeAspect="1" noChangeArrowheads="1"/>
            </p:cNvPicPr>
            <p:nvPr/>
          </p:nvPicPr>
          <p:blipFill>
            <a:blip r:embed="rId8"/>
            <a:srcRect/>
            <a:stretch>
              <a:fillRect/>
            </a:stretch>
          </p:blipFill>
          <p:spPr bwMode="auto">
            <a:xfrm>
              <a:off x="860425" y="5269941"/>
              <a:ext cx="450850" cy="514350"/>
            </a:xfrm>
            <a:prstGeom prst="rect">
              <a:avLst/>
            </a:prstGeom>
            <a:noFill/>
            <a:ln w="9525">
              <a:noFill/>
              <a:miter lim="800000"/>
              <a:headEnd/>
              <a:tailEnd/>
            </a:ln>
          </p:spPr>
        </p:pic>
        <p:sp>
          <p:nvSpPr>
            <p:cNvPr id="37" name="Rectangle 23"/>
            <p:cNvSpPr>
              <a:spLocks noChangeArrowheads="1"/>
            </p:cNvSpPr>
            <p:nvPr/>
          </p:nvSpPr>
          <p:spPr bwMode="auto">
            <a:xfrm rot="16200000">
              <a:off x="3601726" y="4401411"/>
              <a:ext cx="1584513" cy="155558"/>
            </a:xfrm>
            <a:prstGeom prst="rect">
              <a:avLst/>
            </a:prstGeom>
            <a:noFill/>
            <a:ln w="12700" algn="ctr">
              <a:noFill/>
              <a:miter lim="800000"/>
              <a:headEnd/>
              <a:tailEnd/>
            </a:ln>
          </p:spPr>
          <p:txBody>
            <a:bodyPr lIns="90000" tIns="46800" rIns="90000" bIns="46800" anchor="ctr"/>
            <a:lstStyle/>
            <a:p>
              <a:pPr defTabSz="449263">
                <a:buClr>
                  <a:srgbClr val="000000"/>
                </a:buClr>
                <a:buSzPct val="100000"/>
                <a:buFont typeface="Times" pitchFamily="18" charset="0"/>
                <a:buNone/>
                <a:defRPr/>
              </a:pPr>
              <a:r>
                <a:rPr lang="it-IT" sz="900" dirty="0">
                  <a:solidFill>
                    <a:schemeClr val="tx1"/>
                  </a:solidFill>
                  <a:latin typeface="+mn-lt"/>
                </a:rPr>
                <a:t>Importanza media: </a:t>
              </a:r>
              <a:r>
                <a:rPr lang="it-IT" sz="900" dirty="0">
                  <a:solidFill>
                    <a:schemeClr val="tx1"/>
                  </a:solidFill>
                  <a:latin typeface="+mn-lt"/>
                </a:rPr>
                <a:t>20%</a:t>
              </a:r>
              <a:endParaRPr lang="it-IT" sz="900" dirty="0">
                <a:solidFill>
                  <a:schemeClr val="tx1"/>
                </a:solidFill>
                <a:latin typeface="+mn-lt"/>
              </a:endParaRPr>
            </a:p>
          </p:txBody>
        </p:sp>
        <p:sp>
          <p:nvSpPr>
            <p:cNvPr id="38" name="Text Box 36"/>
            <p:cNvSpPr txBox="1">
              <a:spLocks noChangeArrowheads="1"/>
            </p:cNvSpPr>
            <p:nvPr/>
          </p:nvSpPr>
          <p:spPr bwMode="auto">
            <a:xfrm rot="-5400000">
              <a:off x="893035" y="1455467"/>
              <a:ext cx="790669" cy="249211"/>
            </a:xfrm>
            <a:prstGeom prst="rect">
              <a:avLst/>
            </a:prstGeom>
            <a:noFill/>
            <a:ln w="9525" algn="ctr">
              <a:no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000" i="1" dirty="0">
                  <a:solidFill>
                    <a:schemeClr val="tx1"/>
                  </a:solidFill>
                  <a:latin typeface="+mn-lt"/>
                  <a:cs typeface="Arial" pitchFamily="34" charset="0"/>
                </a:rPr>
                <a:t>ALTA</a:t>
              </a:r>
            </a:p>
          </p:txBody>
        </p:sp>
        <p:sp>
          <p:nvSpPr>
            <p:cNvPr id="22" name="Text Box 36"/>
            <p:cNvSpPr txBox="1">
              <a:spLocks noChangeArrowheads="1"/>
            </p:cNvSpPr>
            <p:nvPr/>
          </p:nvSpPr>
          <p:spPr bwMode="auto">
            <a:xfrm>
              <a:off x="1214559" y="5711237"/>
              <a:ext cx="790491" cy="247679"/>
            </a:xfrm>
            <a:prstGeom prst="rect">
              <a:avLst/>
            </a:prstGeom>
            <a:noFill/>
            <a:ln w="9525" algn="ctr">
              <a:no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000" i="1" dirty="0">
                  <a:solidFill>
                    <a:schemeClr val="tx1"/>
                  </a:solidFill>
                  <a:latin typeface="+mn-lt"/>
                  <a:cs typeface="Arial" pitchFamily="34" charset="0"/>
                </a:rPr>
                <a:t>BASSA</a:t>
              </a:r>
            </a:p>
          </p:txBody>
        </p:sp>
        <p:sp>
          <p:nvSpPr>
            <p:cNvPr id="23" name="Text Box 36"/>
            <p:cNvSpPr txBox="1">
              <a:spLocks noChangeArrowheads="1"/>
            </p:cNvSpPr>
            <p:nvPr/>
          </p:nvSpPr>
          <p:spPr bwMode="auto">
            <a:xfrm>
              <a:off x="6836885" y="5644554"/>
              <a:ext cx="790491" cy="249267"/>
            </a:xfrm>
            <a:prstGeom prst="rect">
              <a:avLst/>
            </a:prstGeom>
            <a:noFill/>
            <a:ln w="9525" algn="ctr">
              <a:no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000" i="1" dirty="0">
                  <a:solidFill>
                    <a:schemeClr val="tx1"/>
                  </a:solidFill>
                  <a:latin typeface="+mn-lt"/>
                  <a:cs typeface="Arial" pitchFamily="34" charset="0"/>
                </a:rPr>
                <a:t>ALTA</a:t>
              </a:r>
            </a:p>
          </p:txBody>
        </p:sp>
        <p:sp>
          <p:nvSpPr>
            <p:cNvPr id="88" name="Rectangle 22"/>
            <p:cNvSpPr>
              <a:spLocks noChangeArrowheads="1"/>
            </p:cNvSpPr>
            <p:nvPr/>
          </p:nvSpPr>
          <p:spPr bwMode="auto">
            <a:xfrm>
              <a:off x="5181299" y="4382341"/>
              <a:ext cx="1439709" cy="431851"/>
            </a:xfrm>
            <a:prstGeom prst="rect">
              <a:avLst/>
            </a:prstGeom>
            <a:noFill/>
            <a:ln w="12700" algn="ctr">
              <a:noFill/>
              <a:miter lim="800000"/>
              <a:headEnd/>
              <a:tailEnd/>
            </a:ln>
          </p:spPr>
          <p:txBody>
            <a:bodyPr lIns="90000" tIns="46800" rIns="90000" bIns="46800" anchor="ctr"/>
            <a:lstStyle/>
            <a:p>
              <a:pPr defTabSz="449263">
                <a:buClr>
                  <a:srgbClr val="000000"/>
                </a:buClr>
                <a:buSzPct val="100000"/>
                <a:buFont typeface="Times" pitchFamily="18" charset="0"/>
                <a:buNone/>
                <a:defRPr/>
              </a:pPr>
              <a:r>
                <a:rPr lang="it-IT" sz="900" dirty="0">
                  <a:solidFill>
                    <a:schemeClr val="tx1"/>
                  </a:solidFill>
                  <a:latin typeface="+mn-lt"/>
                </a:rPr>
                <a:t>TEMPI ATTESA PER PARLARE CON OPERATORE</a:t>
              </a:r>
            </a:p>
          </p:txBody>
        </p:sp>
        <p:sp>
          <p:nvSpPr>
            <p:cNvPr id="89" name="Rectangle 22"/>
            <p:cNvSpPr>
              <a:spLocks noChangeArrowheads="1"/>
            </p:cNvSpPr>
            <p:nvPr/>
          </p:nvSpPr>
          <p:spPr bwMode="auto">
            <a:xfrm>
              <a:off x="1939970" y="2726383"/>
              <a:ext cx="1214308" cy="428676"/>
            </a:xfrm>
            <a:prstGeom prst="rect">
              <a:avLst/>
            </a:prstGeom>
            <a:noFill/>
            <a:ln w="12700" algn="ctr">
              <a:noFill/>
              <a:miter lim="800000"/>
              <a:headEnd/>
              <a:tailEnd/>
            </a:ln>
          </p:spPr>
          <p:txBody>
            <a:bodyPr lIns="90000" tIns="46800" rIns="90000" bIns="46800" anchor="ctr"/>
            <a:lstStyle/>
            <a:p>
              <a:pPr algn="r" defTabSz="449263">
                <a:buClr>
                  <a:srgbClr val="000000"/>
                </a:buClr>
                <a:buSzPct val="100000"/>
                <a:buFont typeface="Times" pitchFamily="18" charset="0"/>
                <a:buNone/>
                <a:defRPr/>
              </a:pPr>
              <a:r>
                <a:rPr lang="it-IT" sz="900" dirty="0">
                  <a:solidFill>
                    <a:schemeClr val="tx1"/>
                  </a:solidFill>
                  <a:latin typeface="+mn-lt"/>
                </a:rPr>
                <a:t>FACILITÀ </a:t>
              </a:r>
              <a:r>
                <a:rPr lang="it-IT" sz="900" dirty="0" err="1">
                  <a:solidFill>
                    <a:schemeClr val="tx1"/>
                  </a:solidFill>
                  <a:latin typeface="+mn-lt"/>
                </a:rPr>
                <a:t>DI</a:t>
              </a:r>
              <a:r>
                <a:rPr lang="it-IT" sz="900" dirty="0">
                  <a:solidFill>
                    <a:schemeClr val="tx1"/>
                  </a:solidFill>
                  <a:latin typeface="+mn-lt"/>
                </a:rPr>
                <a:t> ACCEDERE AL SERVIZIO</a:t>
              </a:r>
              <a:endParaRPr lang="it-IT" sz="900" dirty="0">
                <a:solidFill>
                  <a:schemeClr val="tx1"/>
                </a:solidFill>
                <a:latin typeface="+mn-lt"/>
              </a:endParaRPr>
            </a:p>
          </p:txBody>
        </p:sp>
        <p:sp>
          <p:nvSpPr>
            <p:cNvPr id="90" name="Rectangle 22"/>
            <p:cNvSpPr>
              <a:spLocks noChangeArrowheads="1"/>
            </p:cNvSpPr>
            <p:nvPr/>
          </p:nvSpPr>
          <p:spPr bwMode="auto">
            <a:xfrm>
              <a:off x="6044807" y="3518639"/>
              <a:ext cx="1142878" cy="462018"/>
            </a:xfrm>
            <a:prstGeom prst="rect">
              <a:avLst/>
            </a:prstGeom>
            <a:noFill/>
            <a:ln w="12700" algn="ctr">
              <a:noFill/>
              <a:miter lim="800000"/>
              <a:headEnd/>
              <a:tailEnd/>
            </a:ln>
          </p:spPr>
          <p:txBody>
            <a:bodyPr lIns="90000" tIns="46800" rIns="90000" bIns="46800" anchor="ctr"/>
            <a:lstStyle/>
            <a:p>
              <a:pPr algn="r" defTabSz="449263">
                <a:buClr>
                  <a:srgbClr val="000000"/>
                </a:buClr>
                <a:buSzPct val="100000"/>
                <a:buFont typeface="Times" pitchFamily="18" charset="0"/>
                <a:buNone/>
                <a:defRPr/>
              </a:pPr>
              <a:r>
                <a:rPr lang="it-IT" sz="900" dirty="0">
                  <a:solidFill>
                    <a:schemeClr val="tx1"/>
                  </a:solidFill>
                  <a:latin typeface="+mn-lt"/>
                </a:rPr>
                <a:t>COMPETENZA OPERATORE</a:t>
              </a:r>
            </a:p>
          </p:txBody>
        </p:sp>
        <p:sp>
          <p:nvSpPr>
            <p:cNvPr id="91" name="Rectangle 22"/>
            <p:cNvSpPr>
              <a:spLocks noChangeArrowheads="1"/>
            </p:cNvSpPr>
            <p:nvPr/>
          </p:nvSpPr>
          <p:spPr bwMode="auto">
            <a:xfrm>
              <a:off x="2155847" y="1573722"/>
              <a:ext cx="1214308" cy="708109"/>
            </a:xfrm>
            <a:prstGeom prst="rect">
              <a:avLst/>
            </a:prstGeom>
            <a:noFill/>
            <a:ln w="12700" algn="ctr">
              <a:noFill/>
              <a:miter lim="800000"/>
              <a:headEnd/>
              <a:tailEnd/>
            </a:ln>
          </p:spPr>
          <p:txBody>
            <a:bodyPr lIns="90000" tIns="46800" rIns="90000" bIns="46800" anchor="ctr"/>
            <a:lstStyle/>
            <a:p>
              <a:pPr algn="r" defTabSz="449263">
                <a:buClr>
                  <a:srgbClr val="000000"/>
                </a:buClr>
                <a:buSzPct val="100000"/>
                <a:buFont typeface="Times" pitchFamily="18" charset="0"/>
                <a:buNone/>
                <a:defRPr/>
              </a:pPr>
              <a:r>
                <a:rPr lang="it-IT" sz="900" dirty="0">
                  <a:solidFill>
                    <a:schemeClr val="tx1"/>
                  </a:solidFill>
                  <a:latin typeface="+mn-lt"/>
                </a:rPr>
                <a:t>FACILITA’ </a:t>
              </a:r>
              <a:r>
                <a:rPr lang="it-IT" sz="900" dirty="0" err="1">
                  <a:solidFill>
                    <a:schemeClr val="tx1"/>
                  </a:solidFill>
                  <a:latin typeface="+mn-lt"/>
                </a:rPr>
                <a:t>DI</a:t>
              </a:r>
              <a:r>
                <a:rPr lang="it-IT" sz="900" dirty="0">
                  <a:solidFill>
                    <a:schemeClr val="tx1"/>
                  </a:solidFill>
                  <a:latin typeface="+mn-lt"/>
                </a:rPr>
                <a:t> SEGUIRE LE INDICAZIONI DEL RISPONDITORE AUTOMATICO</a:t>
              </a:r>
              <a:endParaRPr lang="it-IT" sz="900" dirty="0">
                <a:solidFill>
                  <a:schemeClr val="tx1"/>
                </a:solidFill>
                <a:latin typeface="+mn-lt"/>
              </a:endParaRPr>
            </a:p>
          </p:txBody>
        </p:sp>
        <p:sp>
          <p:nvSpPr>
            <p:cNvPr id="92" name="Rectangle 22"/>
            <p:cNvSpPr>
              <a:spLocks noChangeArrowheads="1"/>
            </p:cNvSpPr>
            <p:nvPr/>
          </p:nvSpPr>
          <p:spPr bwMode="auto">
            <a:xfrm>
              <a:off x="3668572" y="2801004"/>
              <a:ext cx="1142878" cy="428676"/>
            </a:xfrm>
            <a:prstGeom prst="rect">
              <a:avLst/>
            </a:prstGeom>
            <a:noFill/>
            <a:ln w="12700" algn="ctr">
              <a:noFill/>
              <a:miter lim="800000"/>
              <a:headEnd/>
              <a:tailEnd/>
            </a:ln>
          </p:spPr>
          <p:txBody>
            <a:bodyPr lIns="90000" tIns="46800" rIns="90000" bIns="46800" anchor="ctr"/>
            <a:lstStyle/>
            <a:p>
              <a:pPr defTabSz="449263">
                <a:buClr>
                  <a:srgbClr val="000000"/>
                </a:buClr>
                <a:buSzPct val="100000"/>
                <a:buFont typeface="Times" pitchFamily="18" charset="0"/>
                <a:buNone/>
                <a:defRPr/>
              </a:pPr>
              <a:r>
                <a:rPr lang="it-IT" sz="900" dirty="0">
                  <a:solidFill>
                    <a:schemeClr val="tx1"/>
                  </a:solidFill>
                  <a:latin typeface="+mn-lt"/>
                </a:rPr>
                <a:t>CORTESIA OPERATORE</a:t>
              </a:r>
            </a:p>
          </p:txBody>
        </p:sp>
        <p:sp>
          <p:nvSpPr>
            <p:cNvPr id="54" name="Rectangle 23"/>
            <p:cNvSpPr>
              <a:spLocks noChangeArrowheads="1"/>
            </p:cNvSpPr>
            <p:nvPr/>
          </p:nvSpPr>
          <p:spPr bwMode="auto">
            <a:xfrm>
              <a:off x="4536843" y="3231268"/>
              <a:ext cx="2376234" cy="227039"/>
            </a:xfrm>
            <a:prstGeom prst="rect">
              <a:avLst/>
            </a:prstGeom>
            <a:noFill/>
            <a:ln w="12700" algn="ctr">
              <a:noFill/>
              <a:miter lim="800000"/>
              <a:headEnd/>
              <a:tailEnd/>
            </a:ln>
          </p:spPr>
          <p:txBody>
            <a:bodyPr lIns="90000" tIns="46800" rIns="90000" bIns="46800" anchor="ctr"/>
            <a:lstStyle/>
            <a:p>
              <a:pPr defTabSz="449263">
                <a:buClr>
                  <a:srgbClr val="000000"/>
                </a:buClr>
                <a:buSzPct val="100000"/>
                <a:buFont typeface="Times" pitchFamily="18" charset="0"/>
                <a:buNone/>
                <a:defRPr/>
              </a:pPr>
              <a:r>
                <a:rPr lang="it-IT" sz="900" dirty="0">
                  <a:solidFill>
                    <a:schemeClr val="tx1"/>
                  </a:solidFill>
                  <a:latin typeface="+mn-lt"/>
                </a:rPr>
                <a:t>Soddisfazione complessiva: </a:t>
              </a:r>
              <a:r>
                <a:rPr lang="it-IT" sz="900" dirty="0">
                  <a:solidFill>
                    <a:schemeClr val="tx1"/>
                  </a:solidFill>
                  <a:latin typeface="+mn-lt"/>
                </a:rPr>
                <a:t>92,45%</a:t>
              </a:r>
              <a:endParaRPr lang="it-IT" sz="900" dirty="0">
                <a:solidFill>
                  <a:schemeClr val="tx1"/>
                </a:solidFill>
                <a:latin typeface="+mn-lt"/>
              </a:endParaRPr>
            </a:p>
          </p:txBody>
        </p:sp>
      </p:gr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0641" name="Object 71"/>
          <p:cNvGraphicFramePr>
            <a:graphicFrameLocks noChangeAspect="1"/>
          </p:cNvGraphicFramePr>
          <p:nvPr/>
        </p:nvGraphicFramePr>
        <p:xfrm>
          <a:off x="363538" y="1362075"/>
          <a:ext cx="6089650" cy="4864100"/>
        </p:xfrm>
        <a:graphic>
          <a:graphicData uri="http://schemas.openxmlformats.org/presentationml/2006/ole">
            <p:oleObj spid="_x0000_s240641" r:id="rId3" imgW="6090432" imgH="4865030" progId="Excel.Chart.8">
              <p:embed/>
            </p:oleObj>
          </a:graphicData>
        </a:graphic>
      </p:graphicFrame>
      <p:sp>
        <p:nvSpPr>
          <p:cNvPr id="240642" name="Rectangle 12"/>
          <p:cNvSpPr>
            <a:spLocks noChangeArrowheads="1"/>
          </p:cNvSpPr>
          <p:nvPr/>
        </p:nvSpPr>
        <p:spPr bwMode="auto">
          <a:xfrm>
            <a:off x="6389688" y="1563688"/>
            <a:ext cx="1758950" cy="431800"/>
          </a:xfrm>
          <a:prstGeom prst="rect">
            <a:avLst/>
          </a:prstGeom>
          <a:noFill/>
          <a:ln w="12700" algn="ctr">
            <a:solidFill>
              <a:srgbClr val="339966"/>
            </a:solidFill>
            <a:miter lim="800000"/>
            <a:headEnd/>
            <a:tailEnd/>
          </a:ln>
        </p:spPr>
        <p:txBody>
          <a:bodyPr lIns="90000" tIns="46800" rIns="90000" bIns="46800" anchor="ctr"/>
          <a:lstStyle/>
          <a:p>
            <a:pPr algn="ctr" defTabSz="449263">
              <a:buClr>
                <a:srgbClr val="000000"/>
              </a:buClr>
              <a:buSzPct val="100000"/>
              <a:buFont typeface="Times" pitchFamily="18" charset="0"/>
              <a:buNone/>
            </a:pPr>
            <a:r>
              <a:rPr lang="it-IT" sz="1200" b="1">
                <a:solidFill>
                  <a:schemeClr val="tx1"/>
                </a:solidFill>
                <a:latin typeface="Arial" charset="0"/>
              </a:rPr>
              <a:t>SUPERA LE ASPETTATIVE</a:t>
            </a:r>
          </a:p>
        </p:txBody>
      </p:sp>
      <p:sp>
        <p:nvSpPr>
          <p:cNvPr id="240643" name="Rectangle 13"/>
          <p:cNvSpPr>
            <a:spLocks noChangeArrowheads="1"/>
          </p:cNvSpPr>
          <p:nvPr/>
        </p:nvSpPr>
        <p:spPr bwMode="auto">
          <a:xfrm>
            <a:off x="6402388" y="3425825"/>
            <a:ext cx="1728787" cy="431800"/>
          </a:xfrm>
          <a:prstGeom prst="rect">
            <a:avLst/>
          </a:prstGeom>
          <a:noFill/>
          <a:ln w="12700" algn="ctr">
            <a:solidFill>
              <a:srgbClr val="808080"/>
            </a:solidFill>
            <a:miter lim="800000"/>
            <a:headEnd/>
            <a:tailEnd/>
          </a:ln>
        </p:spPr>
        <p:txBody>
          <a:bodyPr lIns="90000" tIns="46800" rIns="90000" bIns="46800" anchor="ctr"/>
          <a:lstStyle/>
          <a:p>
            <a:pPr algn="ctr" defTabSz="449263">
              <a:buClr>
                <a:srgbClr val="000000"/>
              </a:buClr>
              <a:buSzPct val="100000"/>
              <a:buFont typeface="Times" pitchFamily="18" charset="0"/>
              <a:buNone/>
            </a:pPr>
            <a:r>
              <a:rPr lang="it-IT" sz="1200" b="1">
                <a:solidFill>
                  <a:schemeClr val="tx1"/>
                </a:solidFill>
                <a:latin typeface="Arial" charset="0"/>
              </a:rPr>
              <a:t>IN LINEA CON LE ASPETTATIVE</a:t>
            </a:r>
          </a:p>
        </p:txBody>
      </p:sp>
      <p:sp>
        <p:nvSpPr>
          <p:cNvPr id="240644" name="Rectangle 14"/>
          <p:cNvSpPr>
            <a:spLocks noChangeArrowheads="1"/>
          </p:cNvSpPr>
          <p:nvPr/>
        </p:nvSpPr>
        <p:spPr bwMode="auto">
          <a:xfrm>
            <a:off x="6402388" y="5072063"/>
            <a:ext cx="1728787" cy="431800"/>
          </a:xfrm>
          <a:prstGeom prst="rect">
            <a:avLst/>
          </a:prstGeom>
          <a:noFill/>
          <a:ln w="12700" algn="ctr">
            <a:solidFill>
              <a:srgbClr val="CC0000"/>
            </a:solidFill>
            <a:miter lim="800000"/>
            <a:headEnd/>
            <a:tailEnd/>
          </a:ln>
        </p:spPr>
        <p:txBody>
          <a:bodyPr lIns="90000" tIns="46800" rIns="90000" bIns="46800" anchor="ctr"/>
          <a:lstStyle/>
          <a:p>
            <a:pPr algn="ctr" defTabSz="449263">
              <a:buClr>
                <a:srgbClr val="000000"/>
              </a:buClr>
              <a:buSzPct val="100000"/>
              <a:buFont typeface="Times" pitchFamily="18" charset="0"/>
              <a:buNone/>
            </a:pPr>
            <a:r>
              <a:rPr lang="it-IT" sz="1200" b="1">
                <a:solidFill>
                  <a:schemeClr val="tx1"/>
                </a:solidFill>
                <a:latin typeface="Arial" charset="0"/>
              </a:rPr>
              <a:t>DELUDE LE ASPETTATIVE</a:t>
            </a:r>
          </a:p>
        </p:txBody>
      </p:sp>
      <p:sp>
        <p:nvSpPr>
          <p:cNvPr id="240645"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LE ASPETTATIVE SUL NUMERO VERDE COMMERCIALE</a:t>
            </a:r>
            <a:br>
              <a:rPr lang="it-IT" sz="2100">
                <a:solidFill>
                  <a:srgbClr val="3366CC"/>
                </a:solidFill>
                <a:cs typeface="Arial" charset="0"/>
              </a:rPr>
            </a:br>
            <a:r>
              <a:rPr lang="it-IT" sz="2100" i="1">
                <a:solidFill>
                  <a:srgbClr val="3366CC"/>
                </a:solidFill>
                <a:cs typeface="Arial" charset="0"/>
              </a:rPr>
              <a:t>TREND</a:t>
            </a:r>
          </a:p>
        </p:txBody>
      </p:sp>
      <p:sp>
        <p:nvSpPr>
          <p:cNvPr id="601097"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NUMERO VERDE COMMERCIALE</a:t>
            </a:r>
            <a:br>
              <a:rPr lang="it-IT" sz="1800" dirty="0">
                <a:solidFill>
                  <a:schemeClr val="bg1"/>
                </a:solidFill>
              </a:rPr>
            </a:br>
            <a:r>
              <a:rPr lang="it-IT" sz="1800" i="1" dirty="0">
                <a:solidFill>
                  <a:schemeClr val="bg1"/>
                </a:solidFill>
              </a:rPr>
              <a:t>Aspettative</a:t>
            </a:r>
            <a:endParaRPr lang="it-IT" sz="1800" i="1" dirty="0">
              <a:solidFill>
                <a:schemeClr val="bg1"/>
              </a:solidFill>
              <a:effectLst>
                <a:outerShdw blurRad="38100" dist="38100" dir="2700000" algn="tl">
                  <a:srgbClr val="C0C0C0"/>
                </a:outerShdw>
              </a:effectLst>
            </a:endParaRPr>
          </a:p>
        </p:txBody>
      </p:sp>
      <p:sp>
        <p:nvSpPr>
          <p:cNvPr id="420881" name="Text Box 3"/>
          <p:cNvSpPr txBox="1">
            <a:spLocks noChangeArrowheads="1"/>
          </p:cNvSpPr>
          <p:nvPr/>
        </p:nvSpPr>
        <p:spPr bwMode="auto">
          <a:xfrm>
            <a:off x="755650" y="792163"/>
            <a:ext cx="8137525" cy="620712"/>
          </a:xfrm>
          <a:prstGeom prst="rect">
            <a:avLst/>
          </a:prstGeom>
          <a:noFill/>
          <a:ln w="9525">
            <a:noFill/>
            <a:miter lim="800000"/>
            <a:headEnd/>
            <a:tailEnd/>
          </a:ln>
        </p:spPr>
        <p:txBody>
          <a:bodyPr lIns="169695" tIns="124443" rIns="169695" bIns="124443" anchor="ctr">
            <a:spAutoFit/>
          </a:bodyPr>
          <a:lstStyle/>
          <a:p>
            <a:pPr marL="266700" indent="-266700" defTabSz="957263">
              <a:buClr>
                <a:srgbClr val="000000"/>
              </a:buClr>
              <a:buSzPct val="100000"/>
              <a:buFont typeface="Times" pitchFamily="18" charset="0"/>
              <a:buBlip>
                <a:blip r:embed="rId4"/>
              </a:buBlip>
              <a:defRPr/>
            </a:pPr>
            <a:r>
              <a:rPr lang="it-IT" sz="1200" dirty="0">
                <a:solidFill>
                  <a:schemeClr val="tx1"/>
                </a:solidFill>
                <a:latin typeface="+mn-lt"/>
                <a:cs typeface="Arial" pitchFamily="34" charset="0"/>
              </a:rPr>
              <a:t>Sempre considerando gli aspetti di relazione attraverso il </a:t>
            </a:r>
            <a:r>
              <a:rPr lang="it-IT" sz="1200" dirty="0" err="1">
                <a:solidFill>
                  <a:schemeClr val="tx1"/>
                </a:solidFill>
                <a:cs typeface="Arial" pitchFamily="34" charset="0"/>
              </a:rPr>
              <a:t>Call</a:t>
            </a:r>
            <a:r>
              <a:rPr lang="it-IT" sz="1200" dirty="0">
                <a:solidFill>
                  <a:schemeClr val="tx1"/>
                </a:solidFill>
                <a:cs typeface="Arial" pitchFamily="34" charset="0"/>
              </a:rPr>
              <a:t> Center </a:t>
            </a:r>
            <a:r>
              <a:rPr lang="it-IT" sz="1200" dirty="0">
                <a:solidFill>
                  <a:schemeClr val="tx1"/>
                </a:solidFill>
                <a:latin typeface="+mn-lt"/>
                <a:cs typeface="Arial" pitchFamily="34" charset="0"/>
              </a:rPr>
              <a:t>ritiene </a:t>
            </a:r>
            <a:r>
              <a:rPr lang="it-IT" sz="1200" dirty="0">
                <a:solidFill>
                  <a:schemeClr val="tx1"/>
                </a:solidFill>
                <a:latin typeface="+mn-lt"/>
                <a:cs typeface="Arial" pitchFamily="34" charset="0"/>
              </a:rPr>
              <a:t>che il servizio offerto da Acquedotto Del </a:t>
            </a:r>
            <a:r>
              <a:rPr lang="it-IT" sz="1200" dirty="0" err="1">
                <a:solidFill>
                  <a:schemeClr val="tx1"/>
                </a:solidFill>
                <a:latin typeface="+mn-lt"/>
                <a:cs typeface="Arial" pitchFamily="34" charset="0"/>
              </a:rPr>
              <a:t>Fiora…</a:t>
            </a:r>
            <a:endParaRPr lang="it-IT" sz="1200" dirty="0">
              <a:solidFill>
                <a:schemeClr val="tx1"/>
              </a:solidFill>
              <a:latin typeface="+mn-lt"/>
              <a:cs typeface="Arial" pitchFamily="34" charset="0"/>
            </a:endParaRPr>
          </a:p>
        </p:txBody>
      </p:sp>
      <p:sp>
        <p:nvSpPr>
          <p:cNvPr id="12" name="Segnaposto numero diapositiva 11"/>
          <p:cNvSpPr>
            <a:spLocks noGrp="1"/>
          </p:cNvSpPr>
          <p:nvPr>
            <p:ph type="sldNum" sz="quarter" idx="10"/>
          </p:nvPr>
        </p:nvSpPr>
        <p:spPr/>
        <p:txBody>
          <a:bodyPr/>
          <a:lstStyle/>
          <a:p>
            <a:pPr>
              <a:defRPr/>
            </a:pPr>
            <a:fld id="{A1BBA77F-6F1D-4CCF-BBFE-CDCB4FDF42E4}" type="slidenum">
              <a:rPr lang="it-IT" smtClean="0"/>
              <a:pPr>
                <a:defRPr/>
              </a:pPr>
              <a:t>63</a:t>
            </a:fld>
            <a:endParaRPr lang="it-IT"/>
          </a:p>
        </p:txBody>
      </p:sp>
      <p:sp>
        <p:nvSpPr>
          <p:cNvPr id="13" name="Text Box 10"/>
          <p:cNvSpPr txBox="1">
            <a:spLocks noChangeArrowheads="1"/>
          </p:cNvSpPr>
          <p:nvPr/>
        </p:nvSpPr>
        <p:spPr bwMode="auto">
          <a:xfrm>
            <a:off x="3571875" y="6108700"/>
            <a:ext cx="3643313" cy="509588"/>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r>
              <a:rPr lang="it-IT" sz="900" dirty="0">
                <a:solidFill>
                  <a:schemeClr val="tx1"/>
                </a:solidFill>
                <a:latin typeface="+mn-lt"/>
              </a:rPr>
              <a:t>UNIVERSO: </a:t>
            </a:r>
            <a:r>
              <a:rPr lang="it-IT" sz="900" dirty="0">
                <a:solidFill>
                  <a:schemeClr val="tx1"/>
                </a:solidFill>
                <a:latin typeface="Arial" charset="0"/>
              </a:rPr>
              <a:t>229.490</a:t>
            </a:r>
            <a:r>
              <a:rPr lang="it-IT" sz="900" dirty="0">
                <a:solidFill>
                  <a:schemeClr val="tx1"/>
                </a:solidFill>
                <a:latin typeface="+mn-lt"/>
              </a:rPr>
              <a:t> UTENZE</a:t>
            </a:r>
          </a:p>
          <a:p>
            <a:pPr algn="ctr" defTabSz="449263">
              <a:buClr>
                <a:srgbClr val="000000"/>
              </a:buClr>
              <a:buSzPct val="100000"/>
              <a:buFont typeface="Times" pitchFamily="18" charset="0"/>
              <a:buNone/>
              <a:defRPr/>
            </a:pPr>
            <a:r>
              <a:rPr lang="it-IT" sz="900" dirty="0">
                <a:solidFill>
                  <a:schemeClr val="tx1"/>
                </a:solidFill>
                <a:latin typeface="+mn-lt"/>
              </a:rPr>
              <a:t>BASE: HANNO CHIAMATO IL NUMERO VERDE COMMERCIALE </a:t>
            </a:r>
            <a:r>
              <a:rPr lang="it-IT" sz="900" dirty="0">
                <a:solidFill>
                  <a:schemeClr val="tx1"/>
                </a:solidFill>
                <a:latin typeface="+mn-lt"/>
              </a:rPr>
              <a:t>NEI GIORNI PRECEDENTI ALL’INTERVISTA (302 CASI AD HOC)</a:t>
            </a:r>
            <a:endParaRPr lang="it-IT" sz="900" dirty="0">
              <a:solidFill>
                <a:schemeClr val="tx1"/>
              </a:solidFill>
              <a:latin typeface="+mn-lt"/>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5" name="Rectangle 2"/>
          <p:cNvSpPr>
            <a:spLocks noGrp="1" noChangeArrowheads="1"/>
          </p:cNvSpPr>
          <p:nvPr>
            <p:ph type="title" idx="4294967295"/>
          </p:nvPr>
        </p:nvSpPr>
        <p:spPr/>
        <p:txBody>
          <a:bodyPr/>
          <a:lstStyle/>
          <a:p>
            <a:pPr eaLnBrk="1" hangingPunct="1"/>
            <a:r>
              <a:rPr lang="it-IT" smtClean="0"/>
              <a:t>RELAZIONE ALLO SPORTELLO</a:t>
            </a:r>
          </a:p>
        </p:txBody>
      </p:sp>
      <p:sp>
        <p:nvSpPr>
          <p:cNvPr id="241666" name="Rectangle 7"/>
          <p:cNvSpPr>
            <a:spLocks noChangeArrowheads="1"/>
          </p:cNvSpPr>
          <p:nvPr/>
        </p:nvSpPr>
        <p:spPr bwMode="auto">
          <a:xfrm>
            <a:off x="1547813" y="2492375"/>
            <a:ext cx="6696075" cy="2089150"/>
          </a:xfrm>
          <a:prstGeom prst="rect">
            <a:avLst/>
          </a:prstGeom>
          <a:noFill/>
          <a:ln w="28575" algn="ctr">
            <a:solidFill>
              <a:srgbClr val="FF0000"/>
            </a:solidFill>
            <a:miter lim="800000"/>
            <a:headEnd/>
            <a:tailEnd/>
          </a:ln>
        </p:spPr>
        <p:txBody>
          <a:bodyPr lIns="90000" tIns="82800" rIns="90000" bIns="46800"/>
          <a:lstStyle/>
          <a:p>
            <a:pPr marL="355600" indent="-266700" algn="ctr" defTabSz="266700" eaLnBrk="0" fontAlgn="b" hangingPunct="0"/>
            <a:r>
              <a:rPr lang="it-IT" sz="1600" b="1">
                <a:solidFill>
                  <a:srgbClr val="FF0000"/>
                </a:solidFill>
                <a:latin typeface="Arial" charset="0"/>
              </a:rPr>
              <a:t>RELAZIONE ALLO SPORTELLO</a:t>
            </a:r>
          </a:p>
          <a:p>
            <a:pPr marL="355600" indent="-266700" algn="ctr" defTabSz="266700" eaLnBrk="0" fontAlgn="b" hangingPunct="0"/>
            <a:endParaRPr lang="it-IT" sz="1200" b="1">
              <a:solidFill>
                <a:srgbClr val="CC3300"/>
              </a:solidFill>
              <a:latin typeface="Arial" charset="0"/>
            </a:endParaRPr>
          </a:p>
          <a:p>
            <a:pPr marL="355600" indent="-266700" algn="ctr" defTabSz="266700" eaLnBrk="0" fontAlgn="b" hangingPunct="0"/>
            <a:endParaRPr lang="it-IT" sz="1200" b="1">
              <a:solidFill>
                <a:srgbClr val="CC3300"/>
              </a:solidFill>
              <a:latin typeface="Arial" charset="0"/>
            </a:endParaRPr>
          </a:p>
          <a:p>
            <a:pPr marL="355600" indent="-266700" defTabSz="266700">
              <a:lnSpc>
                <a:spcPct val="140000"/>
              </a:lnSpc>
              <a:buClr>
                <a:schemeClr val="tx1"/>
              </a:buClr>
              <a:buSzPct val="100000"/>
              <a:buFont typeface="Wingdings" pitchFamily="2" charset="2"/>
              <a:buChar char="§"/>
            </a:pPr>
            <a:r>
              <a:rPr lang="it-IT">
                <a:solidFill>
                  <a:schemeClr val="tx1"/>
                </a:solidFill>
                <a:latin typeface="Arial" charset="0"/>
                <a:cs typeface="Arial" charset="0"/>
              </a:rPr>
              <a:t>Gli orari di apertura dello sportello</a:t>
            </a:r>
          </a:p>
          <a:p>
            <a:pPr marL="355600" indent="-266700" defTabSz="266700">
              <a:lnSpc>
                <a:spcPct val="140000"/>
              </a:lnSpc>
              <a:buClr>
                <a:schemeClr val="tx1"/>
              </a:buClr>
              <a:buSzPct val="100000"/>
              <a:buFont typeface="Wingdings" pitchFamily="2" charset="2"/>
              <a:buChar char="§"/>
            </a:pPr>
            <a:r>
              <a:rPr lang="it-IT">
                <a:solidFill>
                  <a:schemeClr val="tx1"/>
                </a:solidFill>
                <a:latin typeface="Arial" charset="0"/>
                <a:cs typeface="Arial" charset="0"/>
              </a:rPr>
              <a:t>I tempi di attesa per parlare con l’operatore</a:t>
            </a:r>
          </a:p>
          <a:p>
            <a:pPr marL="355600" indent="-266700" defTabSz="266700">
              <a:lnSpc>
                <a:spcPct val="140000"/>
              </a:lnSpc>
              <a:buClr>
                <a:schemeClr val="tx1"/>
              </a:buClr>
              <a:buSzPct val="100000"/>
              <a:buFont typeface="Wingdings" pitchFamily="2" charset="2"/>
              <a:buChar char="§"/>
            </a:pPr>
            <a:r>
              <a:rPr lang="it-IT">
                <a:solidFill>
                  <a:schemeClr val="tx1"/>
                </a:solidFill>
                <a:latin typeface="Arial" charset="0"/>
                <a:cs typeface="Arial" charset="0"/>
              </a:rPr>
              <a:t>La competenza dell’operatore</a:t>
            </a:r>
          </a:p>
          <a:p>
            <a:pPr marL="355600" indent="-266700" defTabSz="266700">
              <a:lnSpc>
                <a:spcPct val="140000"/>
              </a:lnSpc>
              <a:buClr>
                <a:schemeClr val="tx1"/>
              </a:buClr>
              <a:buSzPct val="100000"/>
              <a:buFont typeface="Wingdings" pitchFamily="2" charset="2"/>
              <a:buChar char="§"/>
            </a:pPr>
            <a:r>
              <a:rPr lang="it-IT">
                <a:solidFill>
                  <a:schemeClr val="tx1"/>
                </a:solidFill>
                <a:latin typeface="Arial" charset="0"/>
                <a:cs typeface="Arial" charset="0"/>
              </a:rPr>
              <a:t>La cortesia dell’operatore </a:t>
            </a:r>
          </a:p>
        </p:txBody>
      </p:sp>
      <p:sp>
        <p:nvSpPr>
          <p:cNvPr id="241667" name="Rectangle 4"/>
          <p:cNvSpPr>
            <a:spLocks noChangeArrowheads="1"/>
          </p:cNvSpPr>
          <p:nvPr/>
        </p:nvSpPr>
        <p:spPr bwMode="auto">
          <a:xfrm>
            <a:off x="4130675" y="1778000"/>
            <a:ext cx="1512888" cy="304800"/>
          </a:xfrm>
          <a:prstGeom prst="rect">
            <a:avLst/>
          </a:prstGeom>
          <a:noFill/>
          <a:ln w="12700" algn="ctr">
            <a:noFill/>
            <a:miter lim="800000"/>
            <a:headEnd/>
            <a:tailEnd/>
          </a:ln>
        </p:spPr>
        <p:txBody>
          <a:bodyPr wrap="none" lIns="90000" tIns="46800" rIns="90000" bIns="46800">
            <a:spAutoFit/>
          </a:bodyPr>
          <a:lstStyle/>
          <a:p>
            <a:pPr algn="ctr" defTabSz="449263">
              <a:buClr>
                <a:srgbClr val="000000"/>
              </a:buClr>
              <a:buSzPct val="100000"/>
              <a:buFont typeface="Times" pitchFamily="18" charset="0"/>
              <a:buNone/>
            </a:pPr>
            <a:r>
              <a:rPr lang="it-IT" b="1">
                <a:solidFill>
                  <a:schemeClr val="tx1"/>
                </a:solidFill>
                <a:latin typeface="Arial" charset="0"/>
              </a:rPr>
              <a:t>ITEM INDAGATI</a:t>
            </a:r>
          </a:p>
        </p:txBody>
      </p:sp>
      <p:sp>
        <p:nvSpPr>
          <p:cNvPr id="601097"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RELAZIONE ALLO SPORTELLO</a:t>
            </a:r>
            <a:br>
              <a:rPr lang="it-IT" sz="1800" dirty="0">
                <a:solidFill>
                  <a:schemeClr val="bg1"/>
                </a:solidFill>
              </a:rPr>
            </a:br>
            <a:r>
              <a:rPr lang="it-IT" sz="1800" i="1" dirty="0">
                <a:solidFill>
                  <a:schemeClr val="bg1"/>
                </a:solidFill>
              </a:rPr>
              <a:t>Item indagati</a:t>
            </a:r>
            <a:endParaRPr lang="it-IT" sz="1800" i="1" dirty="0">
              <a:solidFill>
                <a:schemeClr val="bg1"/>
              </a:solidFill>
              <a:effectLst>
                <a:outerShdw blurRad="38100" dist="38100" dir="2700000" algn="tl">
                  <a:srgbClr val="C0C0C0"/>
                </a:outerShdw>
              </a:effectLst>
            </a:endParaRPr>
          </a:p>
        </p:txBody>
      </p:sp>
      <p:sp>
        <p:nvSpPr>
          <p:cNvPr id="6" name="Segnaposto numero diapositiva 5"/>
          <p:cNvSpPr>
            <a:spLocks noGrp="1"/>
          </p:cNvSpPr>
          <p:nvPr>
            <p:ph type="sldNum" sz="quarter" idx="10"/>
          </p:nvPr>
        </p:nvSpPr>
        <p:spPr/>
        <p:txBody>
          <a:bodyPr/>
          <a:lstStyle/>
          <a:p>
            <a:pPr>
              <a:defRPr/>
            </a:pPr>
            <a:fld id="{32497236-97EB-4F1B-B0CC-C751E714877E}" type="slidenum">
              <a:rPr lang="it-IT" smtClean="0"/>
              <a:pPr>
                <a:defRPr/>
              </a:pPr>
              <a:t>64</a:t>
            </a:fld>
            <a:endParaRPr lang="it-IT"/>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097"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RELAZIONE ALLO SPORTELLO</a:t>
            </a:r>
            <a:br>
              <a:rPr lang="it-IT" sz="1800" dirty="0">
                <a:solidFill>
                  <a:schemeClr val="bg1"/>
                </a:solidFill>
              </a:rPr>
            </a:br>
            <a:r>
              <a:rPr lang="it-IT" sz="1800" i="1" dirty="0">
                <a:solidFill>
                  <a:schemeClr val="bg1"/>
                </a:solidFill>
              </a:rPr>
              <a:t>Soddisfazione overall</a:t>
            </a:r>
            <a:endParaRPr lang="it-IT" sz="1800" i="1" dirty="0">
              <a:solidFill>
                <a:schemeClr val="bg1"/>
              </a:solidFill>
              <a:effectLst>
                <a:outerShdw blurRad="38100" dist="38100" dir="2700000" algn="tl">
                  <a:srgbClr val="C0C0C0"/>
                </a:outerShdw>
              </a:effectLst>
            </a:endParaRPr>
          </a:p>
        </p:txBody>
      </p:sp>
      <p:sp>
        <p:nvSpPr>
          <p:cNvPr id="242690"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IL GIUDIZIO SULLA RELAZIONE ALLO SPORTELLO</a:t>
            </a:r>
            <a:br>
              <a:rPr lang="it-IT" sz="2100">
                <a:solidFill>
                  <a:srgbClr val="3366CC"/>
                </a:solidFill>
                <a:cs typeface="Arial" charset="0"/>
              </a:rPr>
            </a:br>
            <a:r>
              <a:rPr lang="it-IT" sz="2100" i="1">
                <a:solidFill>
                  <a:srgbClr val="3366CC"/>
                </a:solidFill>
                <a:cs typeface="Arial" charset="0"/>
              </a:rPr>
              <a:t>TREND</a:t>
            </a:r>
          </a:p>
        </p:txBody>
      </p:sp>
      <p:graphicFrame>
        <p:nvGraphicFramePr>
          <p:cNvPr id="242691" name="Object 71"/>
          <p:cNvGraphicFramePr>
            <a:graphicFrameLocks noChangeAspect="1"/>
          </p:cNvGraphicFramePr>
          <p:nvPr/>
        </p:nvGraphicFramePr>
        <p:xfrm>
          <a:off x="430213" y="1306513"/>
          <a:ext cx="8945562" cy="4854575"/>
        </p:xfrm>
        <a:graphic>
          <a:graphicData uri="http://schemas.openxmlformats.org/presentationml/2006/ole">
            <p:oleObj spid="_x0000_s242691" r:id="rId3" imgW="8943607" imgH="4858933" progId="Excel.Chart.8">
              <p:embed/>
            </p:oleObj>
          </a:graphicData>
        </a:graphic>
      </p:graphicFrame>
      <p:sp>
        <p:nvSpPr>
          <p:cNvPr id="423949" name="Text Box 3"/>
          <p:cNvSpPr txBox="1">
            <a:spLocks noChangeArrowheads="1"/>
          </p:cNvSpPr>
          <p:nvPr/>
        </p:nvSpPr>
        <p:spPr bwMode="auto">
          <a:xfrm>
            <a:off x="741363" y="747713"/>
            <a:ext cx="8137525" cy="620712"/>
          </a:xfrm>
          <a:prstGeom prst="rect">
            <a:avLst/>
          </a:prstGeom>
          <a:noFill/>
          <a:ln w="9525">
            <a:noFill/>
            <a:miter lim="800000"/>
            <a:headEnd/>
            <a:tailEnd/>
          </a:ln>
        </p:spPr>
        <p:txBody>
          <a:bodyPr lIns="169695" tIns="124443" rIns="169695" bIns="124443" anchor="ctr">
            <a:spAutoFit/>
          </a:bodyPr>
          <a:lstStyle/>
          <a:p>
            <a:pPr marL="266700" indent="-266700" defTabSz="957263">
              <a:buClr>
                <a:srgbClr val="000000"/>
              </a:buClr>
              <a:buSzPct val="100000"/>
              <a:buFontTx/>
              <a:buBlip>
                <a:blip r:embed="rId4"/>
              </a:buBlip>
              <a:defRPr/>
            </a:pPr>
            <a:r>
              <a:rPr lang="it-IT" sz="1200" dirty="0">
                <a:solidFill>
                  <a:srgbClr val="000000"/>
                </a:solidFill>
                <a:latin typeface="+mn-lt"/>
                <a:cs typeface="Arial" pitchFamily="34" charset="0"/>
              </a:rPr>
              <a:t>Considerando complessivamente il servizio ricevuto presso lo sportello che voto </a:t>
            </a:r>
            <a:r>
              <a:rPr lang="it-IT" sz="1200" dirty="0">
                <a:solidFill>
                  <a:srgbClr val="000000"/>
                </a:solidFill>
                <a:latin typeface="+mn-lt"/>
                <a:cs typeface="Arial" pitchFamily="34" charset="0"/>
              </a:rPr>
              <a:t>dà </a:t>
            </a:r>
            <a:r>
              <a:rPr lang="it-IT" sz="1200" dirty="0">
                <a:solidFill>
                  <a:srgbClr val="000000"/>
                </a:solidFill>
                <a:latin typeface="+mn-lt"/>
                <a:cs typeface="Arial" pitchFamily="34" charset="0"/>
              </a:rPr>
              <a:t>ad Acquedotto del Fiora su una scala da 1 a 10, dove 1 è il minimo e 10 è il massimo</a:t>
            </a:r>
            <a:r>
              <a:rPr lang="it-IT" sz="1200" dirty="0">
                <a:solidFill>
                  <a:schemeClr val="tx1"/>
                </a:solidFill>
                <a:latin typeface="+mn-lt"/>
                <a:cs typeface="Arial" pitchFamily="34" charset="0"/>
              </a:rPr>
              <a:t>?</a:t>
            </a:r>
          </a:p>
        </p:txBody>
      </p:sp>
      <p:sp>
        <p:nvSpPr>
          <p:cNvPr id="242693" name="Rectangle 14"/>
          <p:cNvSpPr>
            <a:spLocks noChangeArrowheads="1"/>
          </p:cNvSpPr>
          <p:nvPr/>
        </p:nvSpPr>
        <p:spPr bwMode="auto">
          <a:xfrm>
            <a:off x="4067175" y="1341438"/>
            <a:ext cx="1655763" cy="249237"/>
          </a:xfrm>
          <a:prstGeom prst="rect">
            <a:avLst/>
          </a:prstGeom>
          <a:noFill/>
          <a:ln w="12700" algn="ctr">
            <a:solidFill>
              <a:srgbClr val="660066"/>
            </a:solidFill>
            <a:miter lim="800000"/>
            <a:headEnd/>
            <a:tailEnd/>
          </a:ln>
        </p:spPr>
        <p:txBody>
          <a:bodyPr wrap="none" lIns="90000" tIns="46800" rIns="90000" bIns="46800" anchor="ctr"/>
          <a:lstStyle/>
          <a:p>
            <a:pPr algn="ctr" defTabSz="449263">
              <a:buClr>
                <a:srgbClr val="000000"/>
              </a:buClr>
              <a:buSzPct val="100000"/>
              <a:buFont typeface="Times" pitchFamily="18" charset="0"/>
              <a:buNone/>
            </a:pPr>
            <a:r>
              <a:rPr lang="it-IT" sz="1200" b="1">
                <a:solidFill>
                  <a:srgbClr val="660066"/>
                </a:solidFill>
                <a:latin typeface="Arial" charset="0"/>
                <a:cs typeface="Arial" charset="0"/>
              </a:rPr>
              <a:t>VALORI MEDI</a:t>
            </a:r>
          </a:p>
        </p:txBody>
      </p:sp>
      <p:sp>
        <p:nvSpPr>
          <p:cNvPr id="10" name="Segnaposto numero diapositiva 9"/>
          <p:cNvSpPr>
            <a:spLocks noGrp="1"/>
          </p:cNvSpPr>
          <p:nvPr>
            <p:ph type="sldNum" sz="quarter" idx="10"/>
          </p:nvPr>
        </p:nvSpPr>
        <p:spPr/>
        <p:txBody>
          <a:bodyPr/>
          <a:lstStyle/>
          <a:p>
            <a:pPr>
              <a:defRPr/>
            </a:pPr>
            <a:fld id="{5F421366-2E4A-460B-A8C3-AEFB4A549C12}" type="slidenum">
              <a:rPr lang="it-IT" smtClean="0"/>
              <a:pPr>
                <a:defRPr/>
              </a:pPr>
              <a:t>65</a:t>
            </a:fld>
            <a:endParaRPr lang="it-IT"/>
          </a:p>
        </p:txBody>
      </p:sp>
      <p:sp>
        <p:nvSpPr>
          <p:cNvPr id="11" name="Text Box 10"/>
          <p:cNvSpPr txBox="1">
            <a:spLocks noChangeArrowheads="1"/>
          </p:cNvSpPr>
          <p:nvPr/>
        </p:nvSpPr>
        <p:spPr bwMode="auto">
          <a:xfrm>
            <a:off x="3203575" y="6092825"/>
            <a:ext cx="4321175" cy="617538"/>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r>
              <a:rPr lang="it-IT" sz="800" dirty="0">
                <a:solidFill>
                  <a:schemeClr val="tx1"/>
                </a:solidFill>
                <a:latin typeface="+mn-lt"/>
              </a:rPr>
              <a:t>UNIVERSO: </a:t>
            </a:r>
            <a:r>
              <a:rPr lang="it-IT" sz="800" dirty="0">
                <a:solidFill>
                  <a:schemeClr val="tx1"/>
                </a:solidFill>
                <a:latin typeface="Arial" charset="0"/>
              </a:rPr>
              <a:t>229.490</a:t>
            </a:r>
            <a:r>
              <a:rPr lang="it-IT" sz="800" dirty="0">
                <a:solidFill>
                  <a:schemeClr val="tx1"/>
                </a:solidFill>
                <a:latin typeface="+mn-lt"/>
              </a:rPr>
              <a:t> UTENZE</a:t>
            </a:r>
          </a:p>
          <a:p>
            <a:pPr algn="ctr" defTabSz="449263">
              <a:buClr>
                <a:srgbClr val="000000"/>
              </a:buClr>
              <a:buSzPct val="100000"/>
              <a:buFont typeface="Times" pitchFamily="18" charset="0"/>
              <a:buNone/>
              <a:defRPr/>
            </a:pPr>
            <a:r>
              <a:rPr lang="it-IT" sz="800" dirty="0">
                <a:solidFill>
                  <a:schemeClr val="tx1"/>
                </a:solidFill>
                <a:latin typeface="+mn-lt"/>
              </a:rPr>
              <a:t>BASE: SI SONO RECATI AGLI SPORTELLI </a:t>
            </a:r>
            <a:r>
              <a:rPr lang="it-IT" sz="800" dirty="0">
                <a:solidFill>
                  <a:srgbClr val="000000"/>
                </a:solidFill>
                <a:cs typeface="Arial" pitchFamily="34" charset="0"/>
              </a:rPr>
              <a:t>ACQUEDOTTO DEL </a:t>
            </a:r>
            <a:r>
              <a:rPr lang="it-IT" sz="800" dirty="0">
                <a:solidFill>
                  <a:srgbClr val="000000"/>
                </a:solidFill>
                <a:cs typeface="Arial" pitchFamily="34" charset="0"/>
              </a:rPr>
              <a:t>FIORA – SIENA E GROSSETO-NEI GIORNI PRIMA DELL’INTERVISTA (202 CASI AD HOC)</a:t>
            </a:r>
            <a:endParaRPr lang="it-IT" sz="900" dirty="0">
              <a:solidFill>
                <a:schemeClr val="tx1"/>
              </a:solidFill>
              <a:latin typeface="+mn-lt"/>
            </a:endParaRPr>
          </a:p>
          <a:p>
            <a:pPr algn="ctr" defTabSz="449263">
              <a:buClr>
                <a:srgbClr val="000000"/>
              </a:buClr>
              <a:buSzPct val="100000"/>
              <a:buFont typeface="Times" pitchFamily="18" charset="0"/>
              <a:buNone/>
              <a:defRPr/>
            </a:pPr>
            <a:endParaRPr lang="it-IT" sz="900" dirty="0">
              <a:solidFill>
                <a:schemeClr val="tx1"/>
              </a:solidFill>
              <a:latin typeface="+mn-lt"/>
            </a:endParaRPr>
          </a:p>
        </p:txBody>
      </p:sp>
      <p:sp>
        <p:nvSpPr>
          <p:cNvPr id="242696" name="Ovale 11"/>
          <p:cNvSpPr>
            <a:spLocks noChangeArrowheads="1"/>
          </p:cNvSpPr>
          <p:nvPr/>
        </p:nvSpPr>
        <p:spPr bwMode="auto">
          <a:xfrm>
            <a:off x="8316913" y="1700213"/>
            <a:ext cx="682625" cy="504825"/>
          </a:xfrm>
          <a:prstGeom prst="ellipse">
            <a:avLst/>
          </a:prstGeom>
          <a:noFill/>
          <a:ln w="28575" algn="ctr">
            <a:solidFill>
              <a:srgbClr val="CC66FF"/>
            </a:solidFill>
            <a:round/>
            <a:headEnd/>
            <a:tailEnd/>
          </a:ln>
        </p:spPr>
        <p:txBody>
          <a:bodyPr lIns="90000" tIns="46800" rIns="90000" bIns="46800"/>
          <a:lstStyle/>
          <a:p>
            <a:pPr algn="ctr" defTabSz="449263">
              <a:buClr>
                <a:srgbClr val="000000"/>
              </a:buClr>
              <a:buSzPct val="100000"/>
              <a:buFont typeface="Times" pitchFamily="18" charset="0"/>
              <a:buNone/>
            </a:pPr>
            <a:endParaRPr lang="it-IT"/>
          </a:p>
        </p:txBody>
      </p:sp>
      <p:sp>
        <p:nvSpPr>
          <p:cNvPr id="242697" name="Triangolo isoscele 12"/>
          <p:cNvSpPr>
            <a:spLocks noChangeArrowheads="1"/>
          </p:cNvSpPr>
          <p:nvPr/>
        </p:nvSpPr>
        <p:spPr bwMode="auto">
          <a:xfrm>
            <a:off x="7704138" y="1557338"/>
            <a:ext cx="215900" cy="142875"/>
          </a:xfrm>
          <a:prstGeom prst="triangle">
            <a:avLst>
              <a:gd name="adj" fmla="val 50000"/>
            </a:avLst>
          </a:prstGeom>
          <a:solidFill>
            <a:srgbClr val="008000"/>
          </a:solidFill>
          <a:ln w="12700" algn="ctr">
            <a:noFill/>
            <a:round/>
            <a:headEnd/>
            <a:tailEnd/>
          </a:ln>
        </p:spPr>
        <p:txBody>
          <a:bodyPr lIns="90000" tIns="46800" rIns="90000" bIns="46800"/>
          <a:lstStyle/>
          <a:p>
            <a:pPr algn="ctr" defTabSz="449263">
              <a:buClr>
                <a:srgbClr val="000000"/>
              </a:buClr>
              <a:buSzPct val="100000"/>
              <a:buFont typeface="Times" pitchFamily="18" charset="0"/>
              <a:buNone/>
            </a:pPr>
            <a:endParaRPr lang="it-IT"/>
          </a:p>
        </p:txBody>
      </p:sp>
      <p:sp>
        <p:nvSpPr>
          <p:cNvPr id="242698" name="Triangolo isoscele 13"/>
          <p:cNvSpPr>
            <a:spLocks noChangeArrowheads="1"/>
          </p:cNvSpPr>
          <p:nvPr/>
        </p:nvSpPr>
        <p:spPr bwMode="auto">
          <a:xfrm flipV="1">
            <a:off x="8316913" y="1573213"/>
            <a:ext cx="215900" cy="144462"/>
          </a:xfrm>
          <a:prstGeom prst="triangle">
            <a:avLst>
              <a:gd name="adj" fmla="val 50000"/>
            </a:avLst>
          </a:prstGeom>
          <a:solidFill>
            <a:srgbClr val="FF0000"/>
          </a:solidFill>
          <a:ln w="12700" algn="ctr">
            <a:noFill/>
            <a:round/>
            <a:headEnd/>
            <a:tailEnd/>
          </a:ln>
        </p:spPr>
        <p:txBody>
          <a:bodyPr lIns="90000" tIns="46800" rIns="90000" bIns="46800"/>
          <a:lstStyle/>
          <a:p>
            <a:pPr algn="ctr" defTabSz="449263">
              <a:buClr>
                <a:srgbClr val="000000"/>
              </a:buClr>
              <a:buSzPct val="100000"/>
              <a:buFont typeface="Times" pitchFamily="18" charset="0"/>
              <a:buNone/>
            </a:pPr>
            <a:endParaRPr lang="it-IT"/>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097"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RELAZIONE ALLO SPORTELLO</a:t>
            </a:r>
            <a:br>
              <a:rPr lang="it-IT" sz="1800" dirty="0">
                <a:solidFill>
                  <a:schemeClr val="bg1"/>
                </a:solidFill>
              </a:rPr>
            </a:br>
            <a:r>
              <a:rPr lang="it-IT" sz="1800" i="1" dirty="0">
                <a:solidFill>
                  <a:schemeClr val="bg1"/>
                </a:solidFill>
              </a:rPr>
              <a:t>Soddisfazione overall</a:t>
            </a:r>
            <a:endParaRPr lang="it-IT" sz="1800" i="1" dirty="0">
              <a:solidFill>
                <a:schemeClr val="bg1"/>
              </a:solidFill>
              <a:effectLst>
                <a:outerShdw blurRad="38100" dist="38100" dir="2700000" algn="tl">
                  <a:srgbClr val="C0C0C0"/>
                </a:outerShdw>
              </a:effectLst>
            </a:endParaRPr>
          </a:p>
        </p:txBody>
      </p:sp>
      <p:graphicFrame>
        <p:nvGraphicFramePr>
          <p:cNvPr id="9" name="Group 76"/>
          <p:cNvGraphicFramePr>
            <a:graphicFrameLocks noGrp="1"/>
          </p:cNvGraphicFramePr>
          <p:nvPr/>
        </p:nvGraphicFramePr>
        <p:xfrm>
          <a:off x="1403350" y="1844675"/>
          <a:ext cx="6985000" cy="3827463"/>
        </p:xfrm>
        <a:graphic>
          <a:graphicData uri="http://schemas.openxmlformats.org/drawingml/2006/table">
            <a:tbl>
              <a:tblPr/>
              <a:tblGrid>
                <a:gridCol w="1042331"/>
                <a:gridCol w="848921"/>
                <a:gridCol w="848921"/>
                <a:gridCol w="848921"/>
                <a:gridCol w="848921"/>
                <a:gridCol w="848921"/>
                <a:gridCol w="848921"/>
                <a:gridCol w="848921"/>
              </a:tblGrid>
              <a:tr h="538163">
                <a:tc gridSpan="8">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it-IT" sz="1200" b="1" i="0" u="none" strike="noStrike" cap="none" normalizeH="0" baseline="0" dirty="0" smtClean="0">
                          <a:ln>
                            <a:noFill/>
                          </a:ln>
                          <a:solidFill>
                            <a:schemeClr val="tx1"/>
                          </a:solidFill>
                          <a:effectLst/>
                          <a:latin typeface="Arial" pitchFamily="34" charset="0"/>
                        </a:rPr>
                        <a:t>Totale universo utenze domestiche (229.490)</a:t>
                      </a:r>
                    </a:p>
                  </a:txBody>
                  <a:tcPr marL="90000" marR="90000"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DDDDD"/>
                    </a:solidFill>
                  </a:tcPr>
                </a:tc>
                <a:tc hMerge="1">
                  <a:txBody>
                    <a:bodyPr/>
                    <a:lstStyle/>
                    <a:p>
                      <a:endParaRPr lang="it-IT"/>
                    </a:p>
                  </a:txBody>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DDDDD"/>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DDDDD"/>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DDDDD"/>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DDDDD"/>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DDDDD"/>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DDDDD"/>
                    </a:solidFill>
                  </a:tcPr>
                </a:tc>
              </a:tr>
              <a:tr h="5397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200" b="0" i="0" u="none" strike="noStrike" cap="none" normalizeH="0" baseline="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 SEM.</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2011</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1° SEM.</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2012</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 SEM.</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2012</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1° SEM.</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2013</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 SEM.</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2013</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1° SEM.</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2014</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1" i="0" u="none" strike="noStrike" cap="none" normalizeH="0" baseline="0" dirty="0" smtClean="0">
                          <a:ln>
                            <a:noFill/>
                          </a:ln>
                          <a:solidFill>
                            <a:schemeClr val="tx1"/>
                          </a:solidFill>
                          <a:effectLst/>
                          <a:latin typeface="Arial" pitchFamily="34" charset="0"/>
                        </a:rPr>
                        <a:t>2° SEM.</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1" i="0" u="none" strike="noStrike" cap="none" normalizeH="0" baseline="0" dirty="0" smtClean="0">
                          <a:ln>
                            <a:noFill/>
                          </a:ln>
                          <a:solidFill>
                            <a:schemeClr val="tx1"/>
                          </a:solidFill>
                          <a:effectLst/>
                          <a:latin typeface="Arial" pitchFamily="34" charset="0"/>
                        </a:rPr>
                        <a:t>2014</a:t>
                      </a:r>
                    </a:p>
                  </a:txBody>
                  <a:tcPr marL="90000" marR="90000" marT="46800" marB="46800" anchor="ctr" horzOverflow="overflow">
                    <a:lnL w="5715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r>
              <a:tr h="5191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dirty="0" smtClean="0">
                          <a:ln>
                            <a:noFill/>
                          </a:ln>
                          <a:solidFill>
                            <a:schemeClr val="tx1"/>
                          </a:solidFill>
                          <a:effectLst/>
                          <a:latin typeface="Arial" pitchFamily="34" charset="0"/>
                        </a:rPr>
                        <a:t>Eccellenza</a:t>
                      </a:r>
                      <a:r>
                        <a:rPr kumimoji="0" lang="it-IT" sz="1200" b="0" i="0" u="none" strike="noStrike" cap="none" normalizeH="0" baseline="0" dirty="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dirty="0" smtClean="0">
                          <a:ln>
                            <a:noFill/>
                          </a:ln>
                          <a:solidFill>
                            <a:schemeClr val="tx1"/>
                          </a:solidFill>
                          <a:effectLst/>
                          <a:latin typeface="Arial" pitchFamily="34" charset="0"/>
                        </a:rPr>
                        <a:t>(voti 9 e 10)</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rtl="0" fontAlgn="ctr"/>
                      <a:r>
                        <a:rPr lang="it-IT" sz="1400" b="0" i="0" u="none" strike="noStrike" dirty="0" smtClean="0">
                          <a:solidFill>
                            <a:srgbClr val="000000"/>
                          </a:solidFill>
                          <a:latin typeface="Arial"/>
                        </a:rPr>
                        <a:t>15%</a:t>
                      </a:r>
                      <a:endParaRPr lang="it-IT" sz="1400" b="0" i="0" u="none" strike="noStrike" dirty="0">
                        <a:solidFill>
                          <a:srgbClr val="000000"/>
                        </a:solidFill>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marL="0" algn="ctr" defTabSz="914400" rtl="0" eaLnBrk="1" fontAlgn="ctr" latinLnBrk="0" hangingPunct="1"/>
                      <a:r>
                        <a:rPr lang="it-IT" sz="1400" b="0" i="0" u="none" strike="noStrike" kern="1200" dirty="0" smtClean="0">
                          <a:solidFill>
                            <a:srgbClr val="000000"/>
                          </a:solidFill>
                          <a:latin typeface="Arial"/>
                          <a:ea typeface="+mn-ea"/>
                          <a:cs typeface="+mn-cs"/>
                        </a:rPr>
                        <a:t>17%</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rtl="0" fontAlgn="ctr"/>
                      <a:r>
                        <a:rPr lang="en-US" sz="1400" b="0" u="none" strike="noStrike" dirty="0">
                          <a:effectLst/>
                        </a:rPr>
                        <a:t>21%</a:t>
                      </a:r>
                      <a:endParaRPr lang="en-US" sz="1400" b="0"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rtl="0" fontAlgn="ctr"/>
                      <a:r>
                        <a:rPr lang="it-IT" sz="1400" b="0" i="0" u="none" strike="noStrike" dirty="0">
                          <a:solidFill>
                            <a:srgbClr val="000000"/>
                          </a:solidFill>
                          <a:effectLst/>
                          <a:latin typeface="Arial"/>
                        </a:rPr>
                        <a:t>28%</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rtl="0" fontAlgn="ctr"/>
                      <a:r>
                        <a:rPr lang="it-IT" sz="1400" b="0" i="0" u="none" strike="noStrike" dirty="0">
                          <a:solidFill>
                            <a:srgbClr val="000000"/>
                          </a:solidFill>
                          <a:effectLst/>
                          <a:latin typeface="Arial"/>
                        </a:rPr>
                        <a:t>23%</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rtl="0" fontAlgn="ctr"/>
                      <a:r>
                        <a:rPr lang="it-IT" sz="1400" b="0" i="0" u="none" strike="noStrike" dirty="0">
                          <a:solidFill>
                            <a:srgbClr val="000000"/>
                          </a:solidFill>
                          <a:latin typeface="Arial"/>
                        </a:rPr>
                        <a:t>32%</a:t>
                      </a:r>
                    </a:p>
                  </a:txBody>
                  <a:tcPr marL="0" marR="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rtl="0" fontAlgn="ctr"/>
                      <a:r>
                        <a:rPr lang="it-IT" sz="1400" b="0" i="0" u="none" strike="noStrike">
                          <a:solidFill>
                            <a:srgbClr val="000000"/>
                          </a:solidFill>
                          <a:effectLst/>
                          <a:latin typeface="Arial"/>
                        </a:rPr>
                        <a:t>30%</a:t>
                      </a:r>
                    </a:p>
                  </a:txBody>
                  <a:tcPr marL="9525" marR="9525" marT="9525" marB="0" anchor="ctr">
                    <a:lnL w="5715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rPr>
                        <a:t>Bontà</a:t>
                      </a:r>
                      <a:r>
                        <a:rPr kumimoji="0" lang="it-IT" sz="1200" b="0" i="0" u="none" strike="noStrike" cap="none" normalizeH="0" baseline="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rPr>
                        <a:t>(Voto 8)</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rtl="0" fontAlgn="ctr"/>
                      <a:r>
                        <a:rPr lang="it-IT" sz="1400" b="0" i="0" u="none" strike="noStrike" dirty="0">
                          <a:solidFill>
                            <a:srgbClr val="000000"/>
                          </a:solidFill>
                          <a:latin typeface="Arial"/>
                        </a:rPr>
                        <a:t>35%</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marL="0" algn="ctr" defTabSz="914400" rtl="0" eaLnBrk="1" fontAlgn="ctr" latinLnBrk="0" hangingPunct="1"/>
                      <a:r>
                        <a:rPr lang="it-IT" sz="1400" b="0" i="0" u="none" strike="noStrike" kern="1200" dirty="0" smtClean="0">
                          <a:solidFill>
                            <a:srgbClr val="000000"/>
                          </a:solidFill>
                          <a:latin typeface="Arial"/>
                          <a:ea typeface="+mn-ea"/>
                          <a:cs typeface="+mn-cs"/>
                        </a:rPr>
                        <a:t>31%</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rtl="0" fontAlgn="ctr"/>
                      <a:r>
                        <a:rPr lang="en-US" sz="1400" b="0" u="none" strike="noStrike" dirty="0" smtClean="0">
                          <a:effectLst/>
                        </a:rPr>
                        <a:t>42%</a:t>
                      </a:r>
                      <a:endParaRPr lang="en-US" sz="1400" b="0"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rtl="0" fontAlgn="ctr"/>
                      <a:r>
                        <a:rPr lang="it-IT" sz="1400" b="0" i="0" u="none" strike="noStrike" dirty="0">
                          <a:solidFill>
                            <a:srgbClr val="000000"/>
                          </a:solidFill>
                          <a:effectLst/>
                          <a:latin typeface="Arial"/>
                        </a:rPr>
                        <a:t>41%</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rtl="0" fontAlgn="ctr"/>
                      <a:r>
                        <a:rPr lang="it-IT" sz="1400" b="0" i="0" u="none" strike="noStrike" dirty="0">
                          <a:solidFill>
                            <a:srgbClr val="000000"/>
                          </a:solidFill>
                          <a:effectLst/>
                          <a:latin typeface="Arial"/>
                        </a:rPr>
                        <a:t>33%</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rtl="0" fontAlgn="ctr"/>
                      <a:r>
                        <a:rPr lang="it-IT" sz="1400" b="0" i="0" u="none" strike="noStrike" dirty="0">
                          <a:solidFill>
                            <a:srgbClr val="000000"/>
                          </a:solidFill>
                          <a:latin typeface="Arial"/>
                        </a:rPr>
                        <a:t>47%</a:t>
                      </a:r>
                    </a:p>
                  </a:txBody>
                  <a:tcPr marL="0" marR="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rtl="0" fontAlgn="ctr"/>
                      <a:r>
                        <a:rPr lang="it-IT" sz="1400" b="0" i="0" u="none" strike="noStrike" dirty="0" smtClean="0">
                          <a:solidFill>
                            <a:srgbClr val="000000"/>
                          </a:solidFill>
                          <a:effectLst/>
                          <a:latin typeface="Arial"/>
                        </a:rPr>
                        <a:t>35%</a:t>
                      </a:r>
                      <a:endParaRPr lang="it-IT" sz="1400" b="0" i="0" u="none" strike="noStrike" dirty="0">
                        <a:solidFill>
                          <a:srgbClr val="000000"/>
                        </a:solidFill>
                        <a:effectLst/>
                        <a:latin typeface="Arial"/>
                      </a:endParaRPr>
                    </a:p>
                  </a:txBody>
                  <a:tcPr marL="9525" marR="9525" marT="9525" marB="0" anchor="ctr">
                    <a:lnL w="5715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rPr>
                        <a:t>Sufficienza</a:t>
                      </a:r>
                      <a:r>
                        <a:rPr kumimoji="0" lang="it-IT" sz="1200" b="0" i="0" u="none" strike="noStrike" cap="none" normalizeH="0" baseline="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rPr>
                        <a:t>(Voti 6 e 7)</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rtl="0" fontAlgn="ctr"/>
                      <a:r>
                        <a:rPr lang="it-IT" sz="1400" b="0" i="0" u="none" strike="noStrike" dirty="0">
                          <a:solidFill>
                            <a:srgbClr val="000000"/>
                          </a:solidFill>
                          <a:latin typeface="Arial"/>
                        </a:rPr>
                        <a:t>43%</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marL="0" algn="ctr" defTabSz="914400" rtl="0" eaLnBrk="1" fontAlgn="ctr" latinLnBrk="0" hangingPunct="1"/>
                      <a:r>
                        <a:rPr lang="it-IT" sz="1400" b="0" i="0" u="none" strike="noStrike" kern="1200" dirty="0" smtClean="0">
                          <a:solidFill>
                            <a:srgbClr val="000000"/>
                          </a:solidFill>
                          <a:latin typeface="Arial"/>
                          <a:ea typeface="+mn-ea"/>
                          <a:cs typeface="+mn-cs"/>
                        </a:rPr>
                        <a:t>40%</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rtl="0" fontAlgn="ctr"/>
                      <a:r>
                        <a:rPr lang="en-US" sz="1400" b="0" u="none" strike="noStrike" dirty="0">
                          <a:effectLst/>
                        </a:rPr>
                        <a:t>31%</a:t>
                      </a:r>
                      <a:endParaRPr lang="en-US" sz="1400" b="0"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rtl="0" fontAlgn="ctr"/>
                      <a:r>
                        <a:rPr lang="it-IT" sz="1400" b="0" i="0" u="none" strike="noStrike" dirty="0">
                          <a:solidFill>
                            <a:srgbClr val="000000"/>
                          </a:solidFill>
                          <a:effectLst/>
                          <a:latin typeface="Arial"/>
                        </a:rPr>
                        <a:t>27%</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rtl="0" fontAlgn="ctr"/>
                      <a:r>
                        <a:rPr lang="it-IT" sz="1400" b="0" i="0" u="none" strike="noStrike" dirty="0">
                          <a:solidFill>
                            <a:srgbClr val="000000"/>
                          </a:solidFill>
                          <a:effectLst/>
                          <a:latin typeface="Arial"/>
                        </a:rPr>
                        <a:t>37%</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rtl="0" fontAlgn="ctr"/>
                      <a:r>
                        <a:rPr lang="it-IT" sz="1400" b="0" i="0" u="none" strike="noStrike" dirty="0">
                          <a:solidFill>
                            <a:srgbClr val="000000"/>
                          </a:solidFill>
                          <a:latin typeface="Arial"/>
                        </a:rPr>
                        <a:t>15%</a:t>
                      </a:r>
                    </a:p>
                  </a:txBody>
                  <a:tcPr marL="0" marR="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rtl="0" fontAlgn="ctr"/>
                      <a:r>
                        <a:rPr lang="it-IT" sz="1400" b="0" i="0" u="none" strike="noStrike">
                          <a:solidFill>
                            <a:srgbClr val="000000"/>
                          </a:solidFill>
                          <a:effectLst/>
                          <a:latin typeface="Arial"/>
                        </a:rPr>
                        <a:t>27%</a:t>
                      </a:r>
                    </a:p>
                  </a:txBody>
                  <a:tcPr marL="9525" marR="9525" marT="9525" marB="0" anchor="ctr">
                    <a:lnL w="5715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dirty="0" smtClean="0">
                          <a:ln>
                            <a:noFill/>
                          </a:ln>
                          <a:solidFill>
                            <a:schemeClr val="tx1"/>
                          </a:solidFill>
                          <a:effectLst/>
                          <a:latin typeface="Arial" pitchFamily="34" charset="0"/>
                        </a:rPr>
                        <a:t>Insufficienza</a:t>
                      </a:r>
                      <a:r>
                        <a:rPr kumimoji="0" lang="it-IT" sz="1200" b="0" i="0" u="none" strike="noStrike" cap="none" normalizeH="0" baseline="0" dirty="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dirty="0" smtClean="0">
                          <a:ln>
                            <a:noFill/>
                          </a:ln>
                          <a:solidFill>
                            <a:schemeClr val="tx1"/>
                          </a:solidFill>
                          <a:effectLst/>
                          <a:latin typeface="Arial" pitchFamily="34" charset="0"/>
                        </a:rPr>
                        <a:t>(Voti 1-5)</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rtl="0" fontAlgn="ctr"/>
                      <a:r>
                        <a:rPr lang="it-IT" sz="1400" b="0" i="0" u="none" strike="noStrike" dirty="0">
                          <a:solidFill>
                            <a:srgbClr val="000000"/>
                          </a:solidFill>
                          <a:latin typeface="Arial"/>
                        </a:rPr>
                        <a:t>7%</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marL="0" algn="ctr" defTabSz="914400" rtl="0" eaLnBrk="1" fontAlgn="ctr" latinLnBrk="0" hangingPunct="1"/>
                      <a:r>
                        <a:rPr lang="it-IT" sz="1400" b="0" i="0" u="none" strike="noStrike" kern="1200" dirty="0" smtClean="0">
                          <a:solidFill>
                            <a:srgbClr val="000000"/>
                          </a:solidFill>
                          <a:latin typeface="Arial"/>
                          <a:ea typeface="+mn-ea"/>
                          <a:cs typeface="+mn-cs"/>
                        </a:rPr>
                        <a:t>12%</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rtl="0" fontAlgn="ctr"/>
                      <a:r>
                        <a:rPr lang="en-US" sz="1400" b="0" u="none" strike="noStrike" dirty="0">
                          <a:effectLst/>
                        </a:rPr>
                        <a:t>6%</a:t>
                      </a:r>
                      <a:endParaRPr lang="en-US" sz="1400" b="0"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rtl="0" fontAlgn="ctr"/>
                      <a:r>
                        <a:rPr lang="it-IT" sz="1400" b="0" i="0" u="none" strike="noStrike" dirty="0">
                          <a:solidFill>
                            <a:srgbClr val="000000"/>
                          </a:solidFill>
                          <a:effectLst/>
                          <a:latin typeface="Arial"/>
                        </a:rPr>
                        <a:t>4%</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rtl="0" fontAlgn="ctr"/>
                      <a:r>
                        <a:rPr lang="it-IT" sz="1400" b="0" i="0" u="none" strike="noStrike" dirty="0">
                          <a:solidFill>
                            <a:srgbClr val="000000"/>
                          </a:solidFill>
                          <a:effectLst/>
                          <a:latin typeface="Arial"/>
                        </a:rPr>
                        <a:t>7%</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rtl="0" fontAlgn="ctr"/>
                      <a:r>
                        <a:rPr lang="it-IT" sz="1400" b="0" i="0" u="none" strike="noStrike" dirty="0">
                          <a:solidFill>
                            <a:srgbClr val="000000"/>
                          </a:solidFill>
                          <a:latin typeface="Arial"/>
                        </a:rPr>
                        <a:t>6%</a:t>
                      </a:r>
                    </a:p>
                  </a:txBody>
                  <a:tcPr marL="0" marR="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rtl="0" fontAlgn="ctr"/>
                      <a:r>
                        <a:rPr lang="it-IT" sz="1400" b="0" i="0" u="none" strike="noStrike">
                          <a:solidFill>
                            <a:srgbClr val="000000"/>
                          </a:solidFill>
                          <a:effectLst/>
                          <a:latin typeface="Arial"/>
                        </a:rPr>
                        <a:t>8%</a:t>
                      </a:r>
                    </a:p>
                  </a:txBody>
                  <a:tcPr marL="9525" marR="9525" marT="9525" marB="0" anchor="ctr">
                    <a:lnL w="5715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r>
              <a:tr h="5095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400" b="1" i="1" u="none" strike="noStrike" cap="none" normalizeH="0" baseline="0" dirty="0" smtClean="0">
                          <a:ln>
                            <a:noFill/>
                          </a:ln>
                          <a:solidFill>
                            <a:schemeClr val="tx1"/>
                          </a:solidFill>
                          <a:effectLst/>
                          <a:latin typeface="Arial" pitchFamily="34" charset="0"/>
                        </a:rPr>
                        <a:t>Media</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ctr"/>
                      <a:r>
                        <a:rPr lang="it-IT" sz="1400" b="1" i="0" u="none" strike="noStrike" dirty="0">
                          <a:solidFill>
                            <a:srgbClr val="000000"/>
                          </a:solidFill>
                          <a:latin typeface="Arial"/>
                        </a:rPr>
                        <a:t>7,5</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ctr"/>
                      <a:r>
                        <a:rPr lang="it-IT" sz="1400" b="1" i="0" u="none" strike="noStrike" dirty="0" smtClean="0">
                          <a:solidFill>
                            <a:srgbClr val="000000"/>
                          </a:solidFill>
                          <a:latin typeface="Arial"/>
                        </a:rPr>
                        <a:t>7,3</a:t>
                      </a:r>
                      <a:endParaRPr lang="it-IT" sz="1400" b="1" i="0" u="none" strike="noStrike" dirty="0">
                        <a:solidFill>
                          <a:srgbClr val="000000"/>
                        </a:solidFill>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ctr"/>
                      <a:r>
                        <a:rPr lang="it-IT" sz="1400" b="1" i="0" u="none" strike="noStrike" dirty="0" smtClean="0">
                          <a:solidFill>
                            <a:srgbClr val="000000"/>
                          </a:solidFill>
                          <a:latin typeface="Arial"/>
                        </a:rPr>
                        <a:t>7,7</a:t>
                      </a:r>
                      <a:endParaRPr lang="it-IT" sz="1400" b="1" i="0" u="none" strike="noStrike" dirty="0">
                        <a:solidFill>
                          <a:srgbClr val="000000"/>
                        </a:solidFill>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ctr"/>
                      <a:r>
                        <a:rPr lang="it-IT" sz="1400" b="1" i="0" u="none" strike="noStrike" dirty="0" smtClean="0">
                          <a:solidFill>
                            <a:srgbClr val="000000"/>
                          </a:solidFill>
                          <a:latin typeface="Arial"/>
                        </a:rPr>
                        <a:t>7,9</a:t>
                      </a:r>
                      <a:endParaRPr lang="it-IT" sz="1400" b="1" i="0" u="none" strike="noStrike" dirty="0">
                        <a:solidFill>
                          <a:srgbClr val="000000"/>
                        </a:solidFill>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ctr"/>
                      <a:r>
                        <a:rPr lang="it-IT" sz="1400" b="1" i="0" u="none" strike="noStrike" dirty="0">
                          <a:solidFill>
                            <a:srgbClr val="000000"/>
                          </a:solidFill>
                          <a:effectLst/>
                          <a:latin typeface="Arial"/>
                        </a:rPr>
                        <a:t>7,6</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ctr"/>
                      <a:r>
                        <a:rPr lang="it-IT" sz="1400" b="1" i="0" u="none" strike="noStrike" dirty="0">
                          <a:solidFill>
                            <a:srgbClr val="000000"/>
                          </a:solidFill>
                          <a:latin typeface="Arial"/>
                        </a:rPr>
                        <a:t>8,0</a:t>
                      </a:r>
                    </a:p>
                  </a:txBody>
                  <a:tcPr marL="0" marR="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ctr"/>
                      <a:r>
                        <a:rPr lang="it-IT" sz="1400" b="1" i="0" u="none" strike="noStrike" dirty="0">
                          <a:solidFill>
                            <a:srgbClr val="000000"/>
                          </a:solidFill>
                          <a:effectLst/>
                          <a:latin typeface="Arial"/>
                        </a:rPr>
                        <a:t>7,7</a:t>
                      </a:r>
                    </a:p>
                  </a:txBody>
                  <a:tcPr marL="9525" marR="9525" marT="9525" marB="0" anchor="ctr">
                    <a:lnL w="5715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r>
            </a:tbl>
          </a:graphicData>
        </a:graphic>
      </p:graphicFrame>
      <p:sp>
        <p:nvSpPr>
          <p:cNvPr id="10" name="Segnaposto numero diapositiva 9"/>
          <p:cNvSpPr>
            <a:spLocks noGrp="1"/>
          </p:cNvSpPr>
          <p:nvPr>
            <p:ph type="sldNum" sz="quarter" idx="10"/>
          </p:nvPr>
        </p:nvSpPr>
        <p:spPr/>
        <p:txBody>
          <a:bodyPr/>
          <a:lstStyle/>
          <a:p>
            <a:pPr>
              <a:defRPr/>
            </a:pPr>
            <a:fld id="{A8057342-3EFD-4FE8-BF10-2671F5DF0BCF}" type="slidenum">
              <a:rPr lang="it-IT" smtClean="0"/>
              <a:pPr>
                <a:defRPr/>
              </a:pPr>
              <a:t>66</a:t>
            </a:fld>
            <a:endParaRPr lang="it-IT"/>
          </a:p>
        </p:txBody>
      </p:sp>
      <p:sp>
        <p:nvSpPr>
          <p:cNvPr id="243782"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IL GIUDIZIO SULLA RELAZIONE ALLO SPORTELLO</a:t>
            </a:r>
            <a:br>
              <a:rPr lang="it-IT" sz="2100">
                <a:solidFill>
                  <a:srgbClr val="3366CC"/>
                </a:solidFill>
                <a:cs typeface="Arial" charset="0"/>
              </a:rPr>
            </a:br>
            <a:r>
              <a:rPr lang="it-IT" sz="2100" i="1">
                <a:solidFill>
                  <a:srgbClr val="3366CC"/>
                </a:solidFill>
                <a:cs typeface="Arial" charset="0"/>
              </a:rPr>
              <a:t>2° SEMESTRE 2014</a:t>
            </a:r>
          </a:p>
        </p:txBody>
      </p:sp>
      <p:sp>
        <p:nvSpPr>
          <p:cNvPr id="13" name="Text Box 3"/>
          <p:cNvSpPr txBox="1">
            <a:spLocks noChangeArrowheads="1"/>
          </p:cNvSpPr>
          <p:nvPr/>
        </p:nvSpPr>
        <p:spPr bwMode="auto">
          <a:xfrm>
            <a:off x="755650" y="1000125"/>
            <a:ext cx="8137525" cy="620713"/>
          </a:xfrm>
          <a:prstGeom prst="rect">
            <a:avLst/>
          </a:prstGeom>
          <a:noFill/>
          <a:ln w="9525">
            <a:noFill/>
            <a:miter lim="800000"/>
            <a:headEnd/>
            <a:tailEnd/>
          </a:ln>
        </p:spPr>
        <p:txBody>
          <a:bodyPr lIns="169695" tIns="124443" rIns="169695" bIns="124443" anchor="ctr">
            <a:spAutoFit/>
          </a:bodyPr>
          <a:lstStyle/>
          <a:p>
            <a:pPr marL="266700" indent="-266700" defTabSz="957263">
              <a:buClr>
                <a:srgbClr val="000000"/>
              </a:buClr>
              <a:buSzPct val="100000"/>
              <a:buFontTx/>
              <a:buBlip>
                <a:blip r:embed="rId2"/>
              </a:buBlip>
              <a:defRPr/>
            </a:pPr>
            <a:r>
              <a:rPr lang="it-IT" sz="1200" dirty="0">
                <a:solidFill>
                  <a:srgbClr val="000000"/>
                </a:solidFill>
                <a:latin typeface="+mn-lt"/>
                <a:cs typeface="Arial" pitchFamily="34" charset="0"/>
              </a:rPr>
              <a:t>Considerando complessivamente il servizio ricevuto presso lo sportello che voto </a:t>
            </a:r>
            <a:r>
              <a:rPr lang="it-IT" sz="1200" dirty="0">
                <a:solidFill>
                  <a:srgbClr val="000000"/>
                </a:solidFill>
                <a:latin typeface="+mn-lt"/>
                <a:cs typeface="Arial" pitchFamily="34" charset="0"/>
              </a:rPr>
              <a:t>dà </a:t>
            </a:r>
            <a:r>
              <a:rPr lang="it-IT" sz="1200" dirty="0">
                <a:solidFill>
                  <a:srgbClr val="000000"/>
                </a:solidFill>
                <a:latin typeface="+mn-lt"/>
                <a:cs typeface="Arial" pitchFamily="34" charset="0"/>
              </a:rPr>
              <a:t>ad Acquedotto del Fiora su una scala da 1 a 10, dove 1 è il minimo e 10 è il massimo</a:t>
            </a:r>
            <a:r>
              <a:rPr lang="it-IT" sz="1200" dirty="0">
                <a:solidFill>
                  <a:schemeClr val="tx1"/>
                </a:solidFill>
                <a:latin typeface="+mn-lt"/>
                <a:cs typeface="Arial" pitchFamily="34" charset="0"/>
              </a:rPr>
              <a:t>?</a:t>
            </a:r>
          </a:p>
        </p:txBody>
      </p:sp>
      <p:sp>
        <p:nvSpPr>
          <p:cNvPr id="12" name="Text Box 10"/>
          <p:cNvSpPr txBox="1">
            <a:spLocks noChangeArrowheads="1"/>
          </p:cNvSpPr>
          <p:nvPr/>
        </p:nvSpPr>
        <p:spPr bwMode="auto">
          <a:xfrm>
            <a:off x="3203575" y="6092825"/>
            <a:ext cx="4321175" cy="617538"/>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r>
              <a:rPr lang="it-IT" sz="800" dirty="0">
                <a:solidFill>
                  <a:schemeClr val="tx1"/>
                </a:solidFill>
                <a:latin typeface="+mn-lt"/>
              </a:rPr>
              <a:t>UNIVERSO: </a:t>
            </a:r>
            <a:r>
              <a:rPr lang="it-IT" sz="800" dirty="0">
                <a:solidFill>
                  <a:schemeClr val="tx1"/>
                </a:solidFill>
                <a:latin typeface="Arial" charset="0"/>
              </a:rPr>
              <a:t>229.490</a:t>
            </a:r>
            <a:r>
              <a:rPr lang="it-IT" sz="800" dirty="0">
                <a:solidFill>
                  <a:schemeClr val="tx1"/>
                </a:solidFill>
                <a:latin typeface="+mn-lt"/>
              </a:rPr>
              <a:t> UTENZE</a:t>
            </a:r>
          </a:p>
          <a:p>
            <a:pPr algn="ctr" defTabSz="449263">
              <a:buClr>
                <a:srgbClr val="000000"/>
              </a:buClr>
              <a:buSzPct val="100000"/>
              <a:buFont typeface="Times" pitchFamily="18" charset="0"/>
              <a:buNone/>
              <a:defRPr/>
            </a:pPr>
            <a:r>
              <a:rPr lang="it-IT" sz="800" dirty="0">
                <a:solidFill>
                  <a:schemeClr val="tx1"/>
                </a:solidFill>
                <a:latin typeface="+mn-lt"/>
              </a:rPr>
              <a:t>BASE: SI SONO RECATI AGLI SPORTELLI </a:t>
            </a:r>
            <a:r>
              <a:rPr lang="it-IT" sz="800" dirty="0">
                <a:solidFill>
                  <a:srgbClr val="000000"/>
                </a:solidFill>
                <a:cs typeface="Arial" pitchFamily="34" charset="0"/>
              </a:rPr>
              <a:t>ACQUEDOTTO DEL </a:t>
            </a:r>
            <a:r>
              <a:rPr lang="it-IT" sz="800" dirty="0">
                <a:solidFill>
                  <a:srgbClr val="000000"/>
                </a:solidFill>
                <a:cs typeface="Arial" pitchFamily="34" charset="0"/>
              </a:rPr>
              <a:t>FIORA – SIENA E GROSSETO-NEI GIORNI PRIMA DELL’INTERVISTA (202 CASI AD HOC)</a:t>
            </a:r>
            <a:endParaRPr lang="it-IT" sz="900" dirty="0">
              <a:solidFill>
                <a:schemeClr val="tx1"/>
              </a:solidFill>
              <a:latin typeface="+mn-lt"/>
            </a:endParaRPr>
          </a:p>
          <a:p>
            <a:pPr algn="ctr" defTabSz="449263">
              <a:buClr>
                <a:srgbClr val="000000"/>
              </a:buClr>
              <a:buSzPct val="100000"/>
              <a:buFont typeface="Times" pitchFamily="18" charset="0"/>
              <a:buNone/>
              <a:defRPr/>
            </a:pPr>
            <a:endParaRPr lang="it-IT" sz="900" dirty="0">
              <a:solidFill>
                <a:schemeClr val="tx1"/>
              </a:solidFill>
              <a:latin typeface="+mn-lt"/>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7"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I </a:t>
            </a:r>
            <a:r>
              <a:rPr lang="it-IT" sz="2100" i="1">
                <a:solidFill>
                  <a:srgbClr val="3366CC"/>
                </a:solidFill>
                <a:cs typeface="Arial" charset="0"/>
              </a:rPr>
              <a:t>CSI</a:t>
            </a:r>
            <a:r>
              <a:rPr lang="it-IT" sz="2100">
                <a:solidFill>
                  <a:srgbClr val="3366CC"/>
                </a:solidFill>
                <a:cs typeface="Arial" charset="0"/>
              </a:rPr>
              <a:t> PARZIALI DELLA RELAZIONE ALLO SPORTELLO</a:t>
            </a:r>
            <a:br>
              <a:rPr lang="it-IT" sz="2100">
                <a:solidFill>
                  <a:srgbClr val="3366CC"/>
                </a:solidFill>
                <a:cs typeface="Arial" charset="0"/>
              </a:rPr>
            </a:br>
            <a:r>
              <a:rPr lang="it-IT" sz="2100" i="1">
                <a:solidFill>
                  <a:srgbClr val="3366CC"/>
                </a:solidFill>
                <a:cs typeface="Arial" charset="0"/>
              </a:rPr>
              <a:t>2° SEMESTRE 2014</a:t>
            </a:r>
          </a:p>
        </p:txBody>
      </p:sp>
      <p:sp>
        <p:nvSpPr>
          <p:cNvPr id="601097" name="Text Box 9"/>
          <p:cNvSpPr txBox="1">
            <a:spLocks noChangeArrowheads="1"/>
          </p:cNvSpPr>
          <p:nvPr/>
        </p:nvSpPr>
        <p:spPr bwMode="auto">
          <a:xfrm rot="-5400000">
            <a:off x="-2617788" y="2693988"/>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RELAZIONE ALLO SPORTELLO</a:t>
            </a:r>
            <a:br>
              <a:rPr lang="it-IT" sz="1800" dirty="0">
                <a:solidFill>
                  <a:schemeClr val="bg1"/>
                </a:solidFill>
              </a:rPr>
            </a:br>
            <a:r>
              <a:rPr lang="it-IT" sz="1800" i="1" dirty="0">
                <a:solidFill>
                  <a:schemeClr val="bg1"/>
                </a:solidFill>
              </a:rPr>
              <a:t>CSI parziali</a:t>
            </a:r>
            <a:endParaRPr lang="it-IT" sz="1800" i="1" dirty="0">
              <a:solidFill>
                <a:schemeClr val="bg1"/>
              </a:solidFill>
              <a:effectLst>
                <a:outerShdw blurRad="38100" dist="38100" dir="2700000" algn="tl">
                  <a:srgbClr val="C0C0C0"/>
                </a:outerShdw>
              </a:effectLst>
            </a:endParaRPr>
          </a:p>
        </p:txBody>
      </p:sp>
      <p:sp>
        <p:nvSpPr>
          <p:cNvPr id="22" name="Segnaposto numero diapositiva 21"/>
          <p:cNvSpPr>
            <a:spLocks noGrp="1"/>
          </p:cNvSpPr>
          <p:nvPr>
            <p:ph type="sldNum" sz="quarter" idx="10"/>
          </p:nvPr>
        </p:nvSpPr>
        <p:spPr/>
        <p:txBody>
          <a:bodyPr/>
          <a:lstStyle/>
          <a:p>
            <a:pPr>
              <a:defRPr/>
            </a:pPr>
            <a:fld id="{3E0E21A8-E92B-4D30-BECB-024255040812}" type="slidenum">
              <a:rPr lang="it-IT" smtClean="0"/>
              <a:pPr>
                <a:defRPr/>
              </a:pPr>
              <a:t>67</a:t>
            </a:fld>
            <a:endParaRPr lang="it-IT"/>
          </a:p>
        </p:txBody>
      </p:sp>
      <p:grpSp>
        <p:nvGrpSpPr>
          <p:cNvPr id="244740" name="Group 3"/>
          <p:cNvGrpSpPr>
            <a:grpSpLocks/>
          </p:cNvGrpSpPr>
          <p:nvPr/>
        </p:nvGrpSpPr>
        <p:grpSpPr bwMode="auto">
          <a:xfrm>
            <a:off x="914400" y="1789113"/>
            <a:ext cx="7983538" cy="3584575"/>
            <a:chOff x="568" y="1146"/>
            <a:chExt cx="5029" cy="2258"/>
          </a:xfrm>
        </p:grpSpPr>
        <p:grpSp>
          <p:nvGrpSpPr>
            <p:cNvPr id="244742" name="Group 4"/>
            <p:cNvGrpSpPr>
              <a:grpSpLocks/>
            </p:cNvGrpSpPr>
            <p:nvPr/>
          </p:nvGrpSpPr>
          <p:grpSpPr bwMode="auto">
            <a:xfrm>
              <a:off x="568" y="1146"/>
              <a:ext cx="2256" cy="2258"/>
              <a:chOff x="568" y="1344"/>
              <a:chExt cx="2256" cy="2258"/>
            </a:xfrm>
          </p:grpSpPr>
          <p:graphicFrame>
            <p:nvGraphicFramePr>
              <p:cNvPr id="244749" name="Object 5"/>
              <p:cNvGraphicFramePr>
                <a:graphicFrameLocks noChangeAspect="1"/>
              </p:cNvGraphicFramePr>
              <p:nvPr/>
            </p:nvGraphicFramePr>
            <p:xfrm>
              <a:off x="536" y="1721"/>
              <a:ext cx="2320" cy="1888"/>
            </p:xfrm>
            <a:graphic>
              <a:graphicData uri="http://schemas.openxmlformats.org/presentationml/2006/ole">
                <p:oleObj spid="_x0000_s244749" r:id="rId3" imgW="3682303" imgH="2993395" progId="Excel.Chart.8">
                  <p:embed/>
                </p:oleObj>
              </a:graphicData>
            </a:graphic>
          </p:graphicFrame>
          <p:sp>
            <p:nvSpPr>
              <p:cNvPr id="31" name="Rettangolo 19"/>
              <p:cNvSpPr/>
              <p:nvPr/>
            </p:nvSpPr>
            <p:spPr bwMode="auto">
              <a:xfrm>
                <a:off x="585" y="1751"/>
                <a:ext cx="2223" cy="1851"/>
              </a:xfrm>
              <a:prstGeom prst="rect">
                <a:avLst/>
              </a:prstGeom>
              <a:noFill/>
              <a:ln w="28575" cap="flat" cmpd="sng" algn="ctr">
                <a:solidFill>
                  <a:schemeClr val="accent3">
                    <a:lumMod val="65000"/>
                  </a:schemeClr>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b="1">
                  <a:effectLst>
                    <a:outerShdw blurRad="38100" dist="38100" dir="2700000" algn="tl">
                      <a:srgbClr val="000000">
                        <a:alpha val="43137"/>
                      </a:srgbClr>
                    </a:outerShdw>
                  </a:effectLst>
                </a:endParaRPr>
              </a:p>
            </p:txBody>
          </p:sp>
          <p:sp>
            <p:nvSpPr>
              <p:cNvPr id="244751" name="Text Box 4"/>
              <p:cNvSpPr txBox="1">
                <a:spLocks noChangeAspect="1" noChangeArrowheads="1"/>
              </p:cNvSpPr>
              <p:nvPr/>
            </p:nvSpPr>
            <p:spPr bwMode="auto">
              <a:xfrm>
                <a:off x="630" y="1504"/>
                <a:ext cx="1769" cy="192"/>
              </a:xfrm>
              <a:prstGeom prst="rect">
                <a:avLst/>
              </a:prstGeom>
              <a:noFill/>
              <a:ln w="9525">
                <a:noFill/>
                <a:miter lim="800000"/>
                <a:headEnd/>
                <a:tailEnd/>
              </a:ln>
            </p:spPr>
            <p:txBody>
              <a:bodyPr anchor="ctr">
                <a:spAutoFit/>
              </a:bodyPr>
              <a:lstStyle/>
              <a:p>
                <a:pPr>
                  <a:spcBef>
                    <a:spcPct val="50000"/>
                  </a:spcBef>
                  <a:buClr>
                    <a:srgbClr val="000000"/>
                  </a:buClr>
                  <a:buSzPct val="100000"/>
                  <a:buFont typeface="Times" pitchFamily="18" charset="0"/>
                  <a:buNone/>
                </a:pPr>
                <a:r>
                  <a:rPr lang="it-IT" b="1">
                    <a:solidFill>
                      <a:schemeClr val="tx1"/>
                    </a:solidFill>
                    <a:latin typeface="Arial" charset="0"/>
                  </a:rPr>
                  <a:t>CSI - UTENTI SODDISFATTI</a:t>
                </a:r>
                <a:endParaRPr lang="it-IT" sz="1000" b="1">
                  <a:solidFill>
                    <a:schemeClr val="tx1"/>
                  </a:solidFill>
                  <a:latin typeface="Arial" charset="0"/>
                </a:endParaRPr>
              </a:p>
            </p:txBody>
          </p:sp>
          <p:sp>
            <p:nvSpPr>
              <p:cNvPr id="244752" name="Rectangle 8"/>
              <p:cNvSpPr>
                <a:spLocks noChangeArrowheads="1"/>
              </p:cNvSpPr>
              <p:nvPr/>
            </p:nvSpPr>
            <p:spPr bwMode="auto">
              <a:xfrm>
                <a:off x="2538" y="1603"/>
                <a:ext cx="204" cy="149"/>
              </a:xfrm>
              <a:prstGeom prst="rect">
                <a:avLst/>
              </a:prstGeom>
              <a:noFill/>
              <a:ln w="12700" algn="ctr">
                <a:noFill/>
                <a:miter lim="800000"/>
                <a:headEnd/>
                <a:tailEnd/>
              </a:ln>
            </p:spPr>
            <p:txBody>
              <a:bodyPr wrap="none" lIns="90000" tIns="46800" rIns="90000" bIns="46800" anchor="ctr"/>
              <a:lstStyle/>
              <a:p>
                <a:pPr algn="ctr" defTabSz="449263">
                  <a:buClr>
                    <a:srgbClr val="000000"/>
                  </a:buClr>
                  <a:buSzPct val="100000"/>
                  <a:buFont typeface="Times" pitchFamily="18" charset="0"/>
                  <a:buNone/>
                </a:pPr>
                <a:r>
                  <a:rPr lang="en-US" sz="700">
                    <a:solidFill>
                      <a:schemeClr val="tx1"/>
                    </a:solidFill>
                  </a:rPr>
                  <a:t>1 MIN</a:t>
                </a:r>
                <a:endParaRPr lang="it-IT" sz="700">
                  <a:solidFill>
                    <a:schemeClr val="tx1"/>
                  </a:solidFill>
                </a:endParaRPr>
              </a:p>
            </p:txBody>
          </p:sp>
          <p:sp>
            <p:nvSpPr>
              <p:cNvPr id="244753" name="Rectangle 9"/>
              <p:cNvSpPr>
                <a:spLocks noChangeArrowheads="1"/>
              </p:cNvSpPr>
              <p:nvPr/>
            </p:nvSpPr>
            <p:spPr bwMode="auto">
              <a:xfrm>
                <a:off x="2570" y="1344"/>
                <a:ext cx="204" cy="149"/>
              </a:xfrm>
              <a:prstGeom prst="rect">
                <a:avLst/>
              </a:prstGeom>
              <a:noFill/>
              <a:ln w="12700" algn="ctr">
                <a:noFill/>
                <a:miter lim="800000"/>
                <a:headEnd/>
                <a:tailEnd/>
              </a:ln>
            </p:spPr>
            <p:txBody>
              <a:bodyPr wrap="none" lIns="90000" tIns="46800" rIns="90000" bIns="46800" anchor="ctr"/>
              <a:lstStyle/>
              <a:p>
                <a:pPr algn="ctr" defTabSz="449263">
                  <a:buClr>
                    <a:srgbClr val="000000"/>
                  </a:buClr>
                  <a:buSzPct val="100000"/>
                  <a:buFont typeface="Times" pitchFamily="18" charset="0"/>
                  <a:buNone/>
                </a:pPr>
                <a:r>
                  <a:rPr lang="en-US" sz="700">
                    <a:solidFill>
                      <a:schemeClr val="tx1"/>
                    </a:solidFill>
                  </a:rPr>
                  <a:t>100 MAX</a:t>
                </a:r>
                <a:endParaRPr lang="it-IT" sz="700">
                  <a:solidFill>
                    <a:schemeClr val="tx1"/>
                  </a:solidFill>
                </a:endParaRPr>
              </a:p>
            </p:txBody>
          </p:sp>
          <p:sp>
            <p:nvSpPr>
              <p:cNvPr id="244754" name="AutoShape 10"/>
              <p:cNvSpPr>
                <a:spLocks noChangeArrowheads="1"/>
              </p:cNvSpPr>
              <p:nvPr/>
            </p:nvSpPr>
            <p:spPr bwMode="auto">
              <a:xfrm rot="10800000">
                <a:off x="2311" y="1450"/>
                <a:ext cx="204" cy="211"/>
              </a:xfrm>
              <a:prstGeom prst="rtTriangle">
                <a:avLst/>
              </a:prstGeom>
              <a:solidFill>
                <a:srgbClr val="006600"/>
              </a:solidFill>
              <a:ln w="12700" algn="ctr">
                <a:noFill/>
                <a:miter lim="800000"/>
                <a:headEnd/>
                <a:tailEnd/>
              </a:ln>
            </p:spPr>
            <p:txBody>
              <a:bodyPr wrap="none" lIns="90000" tIns="46800" rIns="90000" bIns="46800" anchor="ctr"/>
              <a:lstStyle/>
              <a:p>
                <a:pPr algn="ctr">
                  <a:buClr>
                    <a:srgbClr val="000000"/>
                  </a:buClr>
                  <a:buSzPct val="100000"/>
                  <a:buFont typeface="Times" pitchFamily="18" charset="0"/>
                  <a:buNone/>
                </a:pPr>
                <a:endParaRPr lang="it-IT"/>
              </a:p>
            </p:txBody>
          </p:sp>
        </p:grpSp>
        <p:grpSp>
          <p:nvGrpSpPr>
            <p:cNvPr id="244743" name="Group 11"/>
            <p:cNvGrpSpPr>
              <a:grpSpLocks/>
            </p:cNvGrpSpPr>
            <p:nvPr/>
          </p:nvGrpSpPr>
          <p:grpSpPr bwMode="auto">
            <a:xfrm>
              <a:off x="3243" y="1146"/>
              <a:ext cx="2354" cy="2258"/>
              <a:chOff x="3243" y="1344"/>
              <a:chExt cx="2354" cy="2258"/>
            </a:xfrm>
          </p:grpSpPr>
          <p:sp>
            <p:nvSpPr>
              <p:cNvPr id="25" name="Rettangolo 24"/>
              <p:cNvSpPr/>
              <p:nvPr/>
            </p:nvSpPr>
            <p:spPr bwMode="auto">
              <a:xfrm>
                <a:off x="3280" y="1751"/>
                <a:ext cx="2261" cy="1851"/>
              </a:xfrm>
              <a:prstGeom prst="rect">
                <a:avLst/>
              </a:prstGeom>
              <a:noFill/>
              <a:ln w="28575" cap="flat" cmpd="sng" algn="ctr">
                <a:solidFill>
                  <a:schemeClr val="accent3">
                    <a:lumMod val="65000"/>
                  </a:schemeClr>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b="1">
                  <a:effectLst>
                    <a:outerShdw blurRad="38100" dist="38100" dir="2700000" algn="tl">
                      <a:srgbClr val="000000">
                        <a:alpha val="43137"/>
                      </a:srgbClr>
                    </a:outerShdw>
                  </a:effectLst>
                </a:endParaRPr>
              </a:p>
            </p:txBody>
          </p:sp>
          <p:sp>
            <p:nvSpPr>
              <p:cNvPr id="244745" name="Text Box 4"/>
              <p:cNvSpPr txBox="1">
                <a:spLocks noChangeAspect="1" noChangeArrowheads="1"/>
              </p:cNvSpPr>
              <p:nvPr/>
            </p:nvSpPr>
            <p:spPr bwMode="auto">
              <a:xfrm>
                <a:off x="3243" y="1504"/>
                <a:ext cx="2177" cy="192"/>
              </a:xfrm>
              <a:prstGeom prst="rect">
                <a:avLst/>
              </a:prstGeom>
              <a:noFill/>
              <a:ln w="9525">
                <a:noFill/>
                <a:miter lim="800000"/>
                <a:headEnd/>
                <a:tailEnd/>
              </a:ln>
            </p:spPr>
            <p:txBody>
              <a:bodyPr anchor="ctr">
                <a:spAutoFit/>
              </a:bodyPr>
              <a:lstStyle/>
              <a:p>
                <a:pPr>
                  <a:spcBef>
                    <a:spcPct val="50000"/>
                  </a:spcBef>
                  <a:buClr>
                    <a:srgbClr val="000000"/>
                  </a:buClr>
                  <a:buSzPct val="100000"/>
                  <a:buFont typeface="Times" pitchFamily="18" charset="0"/>
                  <a:buNone/>
                </a:pPr>
                <a:r>
                  <a:rPr lang="it-IT" b="1">
                    <a:solidFill>
                      <a:schemeClr val="tx1"/>
                    </a:solidFill>
                    <a:latin typeface="Arial" charset="0"/>
                  </a:rPr>
                  <a:t>CSI – INTENSITÀ SODDISFAZIONE</a:t>
                </a:r>
                <a:endParaRPr lang="it-IT" sz="1000" b="1">
                  <a:solidFill>
                    <a:schemeClr val="tx1"/>
                  </a:solidFill>
                  <a:latin typeface="Arial" charset="0"/>
                </a:endParaRPr>
              </a:p>
            </p:txBody>
          </p:sp>
          <p:sp>
            <p:nvSpPr>
              <p:cNvPr id="244746" name="Rectangle 14"/>
              <p:cNvSpPr>
                <a:spLocks noChangeArrowheads="1"/>
              </p:cNvSpPr>
              <p:nvPr/>
            </p:nvSpPr>
            <p:spPr bwMode="auto">
              <a:xfrm>
                <a:off x="5377" y="1603"/>
                <a:ext cx="204" cy="149"/>
              </a:xfrm>
              <a:prstGeom prst="rect">
                <a:avLst/>
              </a:prstGeom>
              <a:noFill/>
              <a:ln w="12700" algn="ctr">
                <a:noFill/>
                <a:miter lim="800000"/>
                <a:headEnd/>
                <a:tailEnd/>
              </a:ln>
            </p:spPr>
            <p:txBody>
              <a:bodyPr wrap="none" lIns="90000" tIns="46800" rIns="90000" bIns="46800" anchor="ctr"/>
              <a:lstStyle/>
              <a:p>
                <a:pPr algn="ctr" defTabSz="449263">
                  <a:buClr>
                    <a:srgbClr val="000000"/>
                  </a:buClr>
                  <a:buSzPct val="100000"/>
                  <a:buFont typeface="Times" pitchFamily="18" charset="0"/>
                  <a:buNone/>
                </a:pPr>
                <a:r>
                  <a:rPr lang="en-US" sz="700">
                    <a:solidFill>
                      <a:schemeClr val="tx1"/>
                    </a:solidFill>
                  </a:rPr>
                  <a:t>1 MIN</a:t>
                </a:r>
                <a:endParaRPr lang="it-IT" sz="700">
                  <a:solidFill>
                    <a:schemeClr val="tx1"/>
                  </a:solidFill>
                </a:endParaRPr>
              </a:p>
            </p:txBody>
          </p:sp>
          <p:sp>
            <p:nvSpPr>
              <p:cNvPr id="244747" name="Rectangle 15"/>
              <p:cNvSpPr>
                <a:spLocks noChangeArrowheads="1"/>
              </p:cNvSpPr>
              <p:nvPr/>
            </p:nvSpPr>
            <p:spPr bwMode="auto">
              <a:xfrm>
                <a:off x="5393" y="1344"/>
                <a:ext cx="204" cy="149"/>
              </a:xfrm>
              <a:prstGeom prst="rect">
                <a:avLst/>
              </a:prstGeom>
              <a:noFill/>
              <a:ln w="12700" algn="ctr">
                <a:noFill/>
                <a:miter lim="800000"/>
                <a:headEnd/>
                <a:tailEnd/>
              </a:ln>
            </p:spPr>
            <p:txBody>
              <a:bodyPr wrap="none" lIns="90000" tIns="46800" rIns="90000" bIns="46800" anchor="ctr"/>
              <a:lstStyle/>
              <a:p>
                <a:pPr algn="ctr" defTabSz="449263">
                  <a:buClr>
                    <a:srgbClr val="000000"/>
                  </a:buClr>
                  <a:buSzPct val="100000"/>
                  <a:buFont typeface="Times" pitchFamily="18" charset="0"/>
                  <a:buNone/>
                </a:pPr>
                <a:r>
                  <a:rPr lang="en-US" sz="700">
                    <a:solidFill>
                      <a:schemeClr val="tx1"/>
                    </a:solidFill>
                  </a:rPr>
                  <a:t>10 MAX</a:t>
                </a:r>
                <a:endParaRPr lang="it-IT" sz="700">
                  <a:solidFill>
                    <a:schemeClr val="tx1"/>
                  </a:solidFill>
                </a:endParaRPr>
              </a:p>
            </p:txBody>
          </p:sp>
          <p:sp>
            <p:nvSpPr>
              <p:cNvPr id="244748" name="AutoShape 17"/>
              <p:cNvSpPr>
                <a:spLocks noChangeArrowheads="1"/>
              </p:cNvSpPr>
              <p:nvPr/>
            </p:nvSpPr>
            <p:spPr bwMode="auto">
              <a:xfrm rot="10800000">
                <a:off x="5149" y="1449"/>
                <a:ext cx="204" cy="211"/>
              </a:xfrm>
              <a:prstGeom prst="rtTriangle">
                <a:avLst/>
              </a:prstGeom>
              <a:solidFill>
                <a:srgbClr val="800080"/>
              </a:solidFill>
              <a:ln w="12700" algn="ctr">
                <a:noFill/>
                <a:miter lim="800000"/>
                <a:headEnd/>
                <a:tailEnd/>
              </a:ln>
            </p:spPr>
            <p:txBody>
              <a:bodyPr wrap="none" lIns="90000" tIns="46800" rIns="90000" bIns="46800" anchor="ctr"/>
              <a:lstStyle/>
              <a:p>
                <a:pPr algn="ctr">
                  <a:buClr>
                    <a:srgbClr val="000000"/>
                  </a:buClr>
                  <a:buSzPct val="100000"/>
                  <a:buFont typeface="Times" pitchFamily="18" charset="0"/>
                  <a:buNone/>
                </a:pPr>
                <a:endParaRPr lang="it-IT"/>
              </a:p>
            </p:txBody>
          </p:sp>
        </p:grpSp>
      </p:grpSp>
      <p:graphicFrame>
        <p:nvGraphicFramePr>
          <p:cNvPr id="244741" name="Object 3"/>
          <p:cNvGraphicFramePr>
            <a:graphicFrameLocks noChangeAspect="1"/>
          </p:cNvGraphicFramePr>
          <p:nvPr/>
        </p:nvGraphicFramePr>
        <p:xfrm>
          <a:off x="5130800" y="2387600"/>
          <a:ext cx="3759200" cy="3073400"/>
        </p:xfrm>
        <a:graphic>
          <a:graphicData uri="http://schemas.openxmlformats.org/presentationml/2006/ole">
            <p:oleObj spid="_x0000_s244741" r:id="rId4" imgW="3755461" imgH="3072650" progId="Excel.Chart.8">
              <p:embed/>
            </p:oleObj>
          </a:graphicData>
        </a:graphic>
      </p:graphicFrame>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5761" name="Object 3"/>
          <p:cNvGraphicFramePr>
            <a:graphicFrameLocks noChangeAspect="1"/>
          </p:cNvGraphicFramePr>
          <p:nvPr/>
        </p:nvGraphicFramePr>
        <p:xfrm>
          <a:off x="635000" y="1506538"/>
          <a:ext cx="6219825" cy="4421187"/>
        </p:xfrm>
        <a:graphic>
          <a:graphicData uri="http://schemas.openxmlformats.org/presentationml/2006/ole">
            <p:oleObj spid="_x0000_s245761" r:id="rId3" imgW="6224555" imgH="4419983" progId="Excel.Chart.8">
              <p:embed/>
            </p:oleObj>
          </a:graphicData>
        </a:graphic>
      </p:graphicFrame>
      <p:sp>
        <p:nvSpPr>
          <p:cNvPr id="2" name="Segnaposto numero diapositiva 1"/>
          <p:cNvSpPr>
            <a:spLocks noGrp="1"/>
          </p:cNvSpPr>
          <p:nvPr>
            <p:ph type="sldNum" sz="quarter" idx="10"/>
          </p:nvPr>
        </p:nvSpPr>
        <p:spPr/>
        <p:txBody>
          <a:bodyPr/>
          <a:lstStyle/>
          <a:p>
            <a:pPr>
              <a:defRPr/>
            </a:pPr>
            <a:fld id="{8F85C54F-A788-436D-B5B3-709BFC4D26D1}" type="slidenum">
              <a:rPr lang="it-IT" smtClean="0"/>
              <a:pPr>
                <a:defRPr/>
              </a:pPr>
              <a:t>68</a:t>
            </a:fld>
            <a:endParaRPr lang="it-IT"/>
          </a:p>
        </p:txBody>
      </p:sp>
      <p:sp>
        <p:nvSpPr>
          <p:cNvPr id="4" name="Segnaposto numero diapositiva 14"/>
          <p:cNvSpPr txBox="1">
            <a:spLocks/>
          </p:cNvSpPr>
          <p:nvPr/>
        </p:nvSpPr>
        <p:spPr bwMode="auto">
          <a:xfrm>
            <a:off x="7881938" y="6643688"/>
            <a:ext cx="1262062" cy="214312"/>
          </a:xfrm>
          <a:prstGeom prst="rect">
            <a:avLst/>
          </a:prstGeom>
          <a:noFill/>
          <a:ln w="9525">
            <a:noFill/>
            <a:miter lim="800000"/>
            <a:headEnd/>
            <a:tailEnd/>
          </a:ln>
          <a:effectLst/>
        </p:spPr>
        <p:txBody>
          <a:bodyPr anchor="ctr"/>
          <a:lstStyle/>
          <a:p>
            <a:pPr algn="r" eaLnBrk="0" hangingPunct="0">
              <a:defRPr/>
            </a:pPr>
            <a:fld id="{DB9B312A-44EA-4F17-86CF-1C1E22258D00}" type="slidenum">
              <a:rPr lang="it-IT" sz="1200">
                <a:solidFill>
                  <a:schemeClr val="tx1"/>
                </a:solidFill>
                <a:latin typeface="+mn-lt"/>
                <a:ea typeface="Arial Unicode MS" pitchFamily="34" charset="-128"/>
                <a:cs typeface="+mj-cs"/>
              </a:rPr>
              <a:pPr algn="r" eaLnBrk="0" hangingPunct="0">
                <a:defRPr/>
              </a:pPr>
              <a:t>68</a:t>
            </a:fld>
            <a:endParaRPr lang="it-IT" sz="1200">
              <a:solidFill>
                <a:schemeClr val="tx1"/>
              </a:solidFill>
              <a:latin typeface="+mn-lt"/>
              <a:ea typeface="Arial Unicode MS" pitchFamily="34" charset="-128"/>
              <a:cs typeface="+mj-cs"/>
            </a:endParaRPr>
          </a:p>
        </p:txBody>
      </p:sp>
      <p:sp>
        <p:nvSpPr>
          <p:cNvPr id="245764" name="Text Box 4"/>
          <p:cNvSpPr txBox="1">
            <a:spLocks noChangeAspect="1" noChangeArrowheads="1"/>
          </p:cNvSpPr>
          <p:nvPr/>
        </p:nvSpPr>
        <p:spPr bwMode="auto">
          <a:xfrm>
            <a:off x="6732588" y="1358900"/>
            <a:ext cx="2017712" cy="438150"/>
          </a:xfrm>
          <a:prstGeom prst="rect">
            <a:avLst/>
          </a:prstGeom>
          <a:noFill/>
          <a:ln w="9525">
            <a:noFill/>
            <a:miter lim="800000"/>
            <a:headEnd/>
            <a:tailEnd/>
          </a:ln>
        </p:spPr>
        <p:txBody>
          <a:bodyPr>
            <a:spAutoFit/>
          </a:bodyPr>
          <a:lstStyle/>
          <a:p>
            <a:pPr algn="ctr">
              <a:spcBef>
                <a:spcPct val="50000"/>
              </a:spcBef>
              <a:buClr>
                <a:srgbClr val="000000"/>
              </a:buClr>
              <a:buSzPct val="100000"/>
              <a:buFont typeface="Times" pitchFamily="18" charset="0"/>
              <a:buNone/>
            </a:pPr>
            <a:r>
              <a:rPr lang="it-IT" sz="900" b="1">
                <a:solidFill>
                  <a:schemeClr val="tx1"/>
                </a:solidFill>
                <a:latin typeface="Arial" charset="0"/>
              </a:rPr>
              <a:t>VOTO MEDIO</a:t>
            </a:r>
          </a:p>
          <a:p>
            <a:pPr algn="ctr">
              <a:spcBef>
                <a:spcPct val="50000"/>
              </a:spcBef>
              <a:buClr>
                <a:srgbClr val="000000"/>
              </a:buClr>
              <a:buSzPct val="100000"/>
              <a:buFont typeface="Times" pitchFamily="18" charset="0"/>
              <a:buNone/>
            </a:pPr>
            <a:r>
              <a:rPr lang="it-IT" sz="900" b="1">
                <a:solidFill>
                  <a:schemeClr val="tx1"/>
                </a:solidFill>
                <a:latin typeface="Arial" charset="0"/>
              </a:rPr>
              <a:t>(su una scala da 1 a 10)</a:t>
            </a:r>
          </a:p>
        </p:txBody>
      </p:sp>
      <p:sp>
        <p:nvSpPr>
          <p:cNvPr id="6" name="Rettangolo arrotondato 5"/>
          <p:cNvSpPr/>
          <p:nvPr/>
        </p:nvSpPr>
        <p:spPr bwMode="auto">
          <a:xfrm>
            <a:off x="6756400" y="1143000"/>
            <a:ext cx="1873250" cy="4679950"/>
          </a:xfrm>
          <a:prstGeom prst="roundRect">
            <a:avLst/>
          </a:prstGeom>
          <a:noFill/>
          <a:ln w="12700" cap="flat" cmpd="sng" algn="ctr">
            <a:solidFill>
              <a:srgbClr val="696969"/>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dirty="0">
              <a:solidFill>
                <a:schemeClr val="bg1">
                  <a:lumMod val="50000"/>
                </a:schemeClr>
              </a:solidFill>
            </a:endParaRPr>
          </a:p>
        </p:txBody>
      </p:sp>
      <p:sp>
        <p:nvSpPr>
          <p:cNvPr id="9" name="Ovale 8"/>
          <p:cNvSpPr/>
          <p:nvPr/>
        </p:nvSpPr>
        <p:spPr bwMode="auto">
          <a:xfrm>
            <a:off x="6972300" y="2347913"/>
            <a:ext cx="647700" cy="360362"/>
          </a:xfrm>
          <a:prstGeom prst="ellipse">
            <a:avLst/>
          </a:prstGeom>
          <a:noFill/>
          <a:ln w="38100" cap="flat" cmpd="sng" algn="ctr">
            <a:solidFill>
              <a:srgbClr val="FF000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245767" name="Text Box 4"/>
          <p:cNvSpPr txBox="1">
            <a:spLocks noChangeAspect="1" noChangeArrowheads="1"/>
          </p:cNvSpPr>
          <p:nvPr/>
        </p:nvSpPr>
        <p:spPr bwMode="auto">
          <a:xfrm>
            <a:off x="6875463" y="1778000"/>
            <a:ext cx="1044575" cy="246063"/>
          </a:xfrm>
          <a:prstGeom prst="rect">
            <a:avLst/>
          </a:prstGeom>
          <a:noFill/>
          <a:ln w="9525">
            <a:noFill/>
            <a:miter lim="800000"/>
            <a:headEnd/>
            <a:tailEnd/>
          </a:ln>
        </p:spPr>
        <p:txBody>
          <a:bodyPr>
            <a:spAutoFit/>
          </a:bodyPr>
          <a:lstStyle/>
          <a:p>
            <a:pPr>
              <a:spcBef>
                <a:spcPct val="50000"/>
              </a:spcBef>
              <a:buClr>
                <a:srgbClr val="000000"/>
              </a:buClr>
              <a:buSzPct val="100000"/>
              <a:buFont typeface="Times" pitchFamily="18" charset="0"/>
              <a:buNone/>
            </a:pPr>
            <a:r>
              <a:rPr lang="it-IT" sz="1000" b="1">
                <a:solidFill>
                  <a:schemeClr val="tx1"/>
                </a:solidFill>
                <a:latin typeface="Arial" charset="0"/>
              </a:rPr>
              <a:t>I SEM.2014</a:t>
            </a:r>
          </a:p>
        </p:txBody>
      </p:sp>
      <p:sp>
        <p:nvSpPr>
          <p:cNvPr id="15" name="Ovale 14"/>
          <p:cNvSpPr/>
          <p:nvPr/>
        </p:nvSpPr>
        <p:spPr bwMode="auto">
          <a:xfrm>
            <a:off x="6972300" y="4205288"/>
            <a:ext cx="647700" cy="360362"/>
          </a:xfrm>
          <a:prstGeom prst="ellipse">
            <a:avLst/>
          </a:prstGeom>
          <a:noFill/>
          <a:ln w="38100" cap="flat" cmpd="sng" algn="ctr">
            <a:solidFill>
              <a:srgbClr val="FF000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21" name="Ovale 20"/>
          <p:cNvSpPr/>
          <p:nvPr/>
        </p:nvSpPr>
        <p:spPr bwMode="auto">
          <a:xfrm>
            <a:off x="6972300" y="3213100"/>
            <a:ext cx="647700" cy="360363"/>
          </a:xfrm>
          <a:prstGeom prst="ellipse">
            <a:avLst/>
          </a:prstGeom>
          <a:noFill/>
          <a:ln w="38100" cap="flat" cmpd="sng" algn="ctr">
            <a:solidFill>
              <a:srgbClr val="FF000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245770" name="Freccia in giù 73"/>
          <p:cNvSpPr>
            <a:spLocks noChangeArrowheads="1"/>
          </p:cNvSpPr>
          <p:nvPr/>
        </p:nvSpPr>
        <p:spPr bwMode="auto">
          <a:xfrm rot="10800000" flipV="1">
            <a:off x="8680450" y="3249613"/>
            <a:ext cx="360363" cy="287337"/>
          </a:xfrm>
          <a:prstGeom prst="downArrow">
            <a:avLst>
              <a:gd name="adj1" fmla="val 50000"/>
              <a:gd name="adj2" fmla="val 50000"/>
            </a:avLst>
          </a:prstGeom>
          <a:solidFill>
            <a:schemeClr val="tx1"/>
          </a:solidFill>
          <a:ln w="12700" algn="ctr">
            <a:noFill/>
            <a:round/>
            <a:headEnd/>
            <a:tailEnd/>
          </a:ln>
        </p:spPr>
        <p:txBody>
          <a:bodyPr lIns="90000" tIns="46800" rIns="90000" bIns="46800"/>
          <a:lstStyle/>
          <a:p>
            <a:pPr algn="ctr" defTabSz="449263">
              <a:buClr>
                <a:srgbClr val="000000"/>
              </a:buClr>
              <a:buSzPct val="100000"/>
              <a:buFont typeface="Times" pitchFamily="18" charset="0"/>
              <a:buNone/>
            </a:pPr>
            <a:endParaRPr lang="it-IT"/>
          </a:p>
        </p:txBody>
      </p:sp>
      <p:sp>
        <p:nvSpPr>
          <p:cNvPr id="26" name="Ovale 25"/>
          <p:cNvSpPr/>
          <p:nvPr/>
        </p:nvSpPr>
        <p:spPr bwMode="auto">
          <a:xfrm>
            <a:off x="6967538" y="5143500"/>
            <a:ext cx="647700" cy="360363"/>
          </a:xfrm>
          <a:prstGeom prst="ellipse">
            <a:avLst/>
          </a:prstGeom>
          <a:noFill/>
          <a:ln w="38100" cap="flat" cmpd="sng" algn="ctr">
            <a:solidFill>
              <a:srgbClr val="FF000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245772" name="Text Box 4"/>
          <p:cNvSpPr txBox="1">
            <a:spLocks noChangeAspect="1" noChangeArrowheads="1"/>
          </p:cNvSpPr>
          <p:nvPr/>
        </p:nvSpPr>
        <p:spPr bwMode="auto">
          <a:xfrm>
            <a:off x="7696200" y="1778000"/>
            <a:ext cx="1044575" cy="246063"/>
          </a:xfrm>
          <a:prstGeom prst="rect">
            <a:avLst/>
          </a:prstGeom>
          <a:noFill/>
          <a:ln w="9525">
            <a:noFill/>
            <a:miter lim="800000"/>
            <a:headEnd/>
            <a:tailEnd/>
          </a:ln>
        </p:spPr>
        <p:txBody>
          <a:bodyPr>
            <a:spAutoFit/>
          </a:bodyPr>
          <a:lstStyle/>
          <a:p>
            <a:pPr>
              <a:spcBef>
                <a:spcPct val="50000"/>
              </a:spcBef>
              <a:buClr>
                <a:srgbClr val="000000"/>
              </a:buClr>
              <a:buSzPct val="100000"/>
              <a:buFont typeface="Times" pitchFamily="18" charset="0"/>
              <a:buNone/>
            </a:pPr>
            <a:r>
              <a:rPr lang="it-IT" sz="1000" b="1">
                <a:solidFill>
                  <a:schemeClr val="tx1"/>
                </a:solidFill>
                <a:latin typeface="Arial" charset="0"/>
              </a:rPr>
              <a:t> IISEM.2014</a:t>
            </a:r>
          </a:p>
        </p:txBody>
      </p:sp>
      <p:sp>
        <p:nvSpPr>
          <p:cNvPr id="41" name="Ovale 40"/>
          <p:cNvSpPr/>
          <p:nvPr/>
        </p:nvSpPr>
        <p:spPr bwMode="auto">
          <a:xfrm>
            <a:off x="7810500" y="2347913"/>
            <a:ext cx="647700" cy="360362"/>
          </a:xfrm>
          <a:prstGeom prst="ellipse">
            <a:avLst/>
          </a:prstGeom>
          <a:noFill/>
          <a:ln w="38100" cap="flat" cmpd="sng" algn="ctr">
            <a:solidFill>
              <a:srgbClr val="00B05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42" name="Ovale 41"/>
          <p:cNvSpPr/>
          <p:nvPr/>
        </p:nvSpPr>
        <p:spPr bwMode="auto">
          <a:xfrm>
            <a:off x="7810500" y="4205288"/>
            <a:ext cx="647700" cy="360362"/>
          </a:xfrm>
          <a:prstGeom prst="ellipse">
            <a:avLst/>
          </a:prstGeom>
          <a:noFill/>
          <a:ln w="38100" cap="flat" cmpd="sng" algn="ctr">
            <a:solidFill>
              <a:srgbClr val="00B05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43" name="CasellaDiTesto 42"/>
          <p:cNvSpPr txBox="1"/>
          <p:nvPr/>
        </p:nvSpPr>
        <p:spPr>
          <a:xfrm>
            <a:off x="7948613" y="2390775"/>
            <a:ext cx="398462" cy="276225"/>
          </a:xfrm>
          <a:prstGeom prst="rect">
            <a:avLst/>
          </a:prstGeom>
          <a:noFill/>
        </p:spPr>
        <p:txBody>
          <a:bodyPr wrap="none">
            <a:spAutoFit/>
          </a:bodyPr>
          <a:lstStyle/>
          <a:p>
            <a:pPr>
              <a:defRPr/>
            </a:pPr>
            <a:r>
              <a:rPr lang="it-IT" sz="1200" b="1" dirty="0">
                <a:solidFill>
                  <a:schemeClr val="tx1"/>
                </a:solidFill>
                <a:latin typeface="+mn-lt"/>
              </a:rPr>
              <a:t>8,5</a:t>
            </a:r>
            <a:endParaRPr lang="it-IT" sz="1200" b="1" dirty="0">
              <a:solidFill>
                <a:schemeClr val="tx1"/>
              </a:solidFill>
              <a:latin typeface="+mn-lt"/>
            </a:endParaRPr>
          </a:p>
        </p:txBody>
      </p:sp>
      <p:sp>
        <p:nvSpPr>
          <p:cNvPr id="44" name="CasellaDiTesto 43"/>
          <p:cNvSpPr txBox="1"/>
          <p:nvPr/>
        </p:nvSpPr>
        <p:spPr>
          <a:xfrm>
            <a:off x="7948613" y="4246563"/>
            <a:ext cx="398462" cy="277812"/>
          </a:xfrm>
          <a:prstGeom prst="rect">
            <a:avLst/>
          </a:prstGeom>
          <a:noFill/>
        </p:spPr>
        <p:txBody>
          <a:bodyPr wrap="none">
            <a:spAutoFit/>
          </a:bodyPr>
          <a:lstStyle/>
          <a:p>
            <a:pPr>
              <a:defRPr/>
            </a:pPr>
            <a:r>
              <a:rPr lang="it-IT" sz="1200" b="1" dirty="0">
                <a:solidFill>
                  <a:schemeClr val="tx1"/>
                </a:solidFill>
                <a:latin typeface="+mn-lt"/>
              </a:rPr>
              <a:t>7,2</a:t>
            </a:r>
            <a:endParaRPr lang="it-IT" sz="1200" b="1" dirty="0">
              <a:solidFill>
                <a:schemeClr val="tx1"/>
              </a:solidFill>
              <a:latin typeface="+mn-lt"/>
            </a:endParaRPr>
          </a:p>
        </p:txBody>
      </p:sp>
      <p:sp>
        <p:nvSpPr>
          <p:cNvPr id="45" name="Ovale 44"/>
          <p:cNvSpPr/>
          <p:nvPr/>
        </p:nvSpPr>
        <p:spPr bwMode="auto">
          <a:xfrm>
            <a:off x="7810500" y="3213100"/>
            <a:ext cx="647700" cy="360363"/>
          </a:xfrm>
          <a:prstGeom prst="ellipse">
            <a:avLst/>
          </a:prstGeom>
          <a:noFill/>
          <a:ln w="38100" cap="flat" cmpd="sng" algn="ctr">
            <a:solidFill>
              <a:srgbClr val="00B05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46" name="CasellaDiTesto 45"/>
          <p:cNvSpPr txBox="1"/>
          <p:nvPr/>
        </p:nvSpPr>
        <p:spPr>
          <a:xfrm>
            <a:off x="7948613" y="3254375"/>
            <a:ext cx="398462" cy="276225"/>
          </a:xfrm>
          <a:prstGeom prst="rect">
            <a:avLst/>
          </a:prstGeom>
          <a:noFill/>
        </p:spPr>
        <p:txBody>
          <a:bodyPr wrap="none">
            <a:spAutoFit/>
          </a:bodyPr>
          <a:lstStyle/>
          <a:p>
            <a:pPr>
              <a:defRPr/>
            </a:pPr>
            <a:r>
              <a:rPr lang="it-IT" sz="1200" b="1" dirty="0">
                <a:solidFill>
                  <a:schemeClr val="tx1"/>
                </a:solidFill>
                <a:latin typeface="+mn-lt"/>
              </a:rPr>
              <a:t>8,3</a:t>
            </a:r>
            <a:endParaRPr lang="it-IT" sz="1200" b="1" dirty="0">
              <a:solidFill>
                <a:schemeClr val="tx1"/>
              </a:solidFill>
              <a:latin typeface="+mn-lt"/>
            </a:endParaRPr>
          </a:p>
        </p:txBody>
      </p:sp>
      <p:sp>
        <p:nvSpPr>
          <p:cNvPr id="47" name="Ovale 46"/>
          <p:cNvSpPr/>
          <p:nvPr/>
        </p:nvSpPr>
        <p:spPr bwMode="auto">
          <a:xfrm>
            <a:off x="7805738" y="5157788"/>
            <a:ext cx="647700" cy="360362"/>
          </a:xfrm>
          <a:prstGeom prst="ellipse">
            <a:avLst/>
          </a:prstGeom>
          <a:noFill/>
          <a:ln w="38100" cap="flat" cmpd="sng" algn="ctr">
            <a:solidFill>
              <a:srgbClr val="00B05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48" name="CasellaDiTesto 47"/>
          <p:cNvSpPr txBox="1"/>
          <p:nvPr/>
        </p:nvSpPr>
        <p:spPr>
          <a:xfrm>
            <a:off x="7943850" y="5199063"/>
            <a:ext cx="398463" cy="276225"/>
          </a:xfrm>
          <a:prstGeom prst="rect">
            <a:avLst/>
          </a:prstGeom>
          <a:noFill/>
        </p:spPr>
        <p:txBody>
          <a:bodyPr wrap="none">
            <a:spAutoFit/>
          </a:bodyPr>
          <a:lstStyle/>
          <a:p>
            <a:pPr>
              <a:defRPr/>
            </a:pPr>
            <a:r>
              <a:rPr lang="it-IT" sz="1200" b="1" dirty="0">
                <a:solidFill>
                  <a:schemeClr val="tx1"/>
                </a:solidFill>
                <a:latin typeface="+mn-lt"/>
              </a:rPr>
              <a:t>7,1</a:t>
            </a:r>
            <a:endParaRPr lang="it-IT" sz="1200" b="1" dirty="0">
              <a:solidFill>
                <a:schemeClr val="tx1"/>
              </a:solidFill>
              <a:latin typeface="+mn-lt"/>
            </a:endParaRPr>
          </a:p>
        </p:txBody>
      </p:sp>
      <p:sp>
        <p:nvSpPr>
          <p:cNvPr id="245781"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LA SODDISFAZIONE</a:t>
            </a:r>
            <a:br>
              <a:rPr lang="it-IT" sz="2100">
                <a:solidFill>
                  <a:srgbClr val="3366CC"/>
                </a:solidFill>
                <a:cs typeface="Arial" charset="0"/>
              </a:rPr>
            </a:br>
            <a:r>
              <a:rPr lang="it-IT" sz="2100" i="1">
                <a:solidFill>
                  <a:srgbClr val="3366CC"/>
                </a:solidFill>
                <a:cs typeface="Arial" charset="0"/>
              </a:rPr>
              <a:t>2° SEMESTRE 2014</a:t>
            </a:r>
          </a:p>
        </p:txBody>
      </p:sp>
      <p:sp>
        <p:nvSpPr>
          <p:cNvPr id="56" name="Rectangle 102"/>
          <p:cNvSpPr>
            <a:spLocks noChangeArrowheads="1"/>
          </p:cNvSpPr>
          <p:nvPr/>
        </p:nvSpPr>
        <p:spPr bwMode="auto">
          <a:xfrm>
            <a:off x="1162050" y="914400"/>
            <a:ext cx="7740650" cy="66675"/>
          </a:xfrm>
          <a:prstGeom prst="rect">
            <a:avLst/>
          </a:prstGeom>
          <a:gradFill rotWithShape="1">
            <a:gsLst>
              <a:gs pos="0">
                <a:srgbClr val="DDDDDD"/>
              </a:gs>
              <a:gs pos="100000">
                <a:srgbClr val="C0C0C0"/>
              </a:gs>
            </a:gsLst>
            <a:path path="shape">
              <a:fillToRect l="50000" t="50000" r="50000" b="50000"/>
            </a:path>
          </a:gradFill>
          <a:ln w="9525" algn="ctr">
            <a:solidFill>
              <a:srgbClr val="808080"/>
            </a:solidFill>
            <a:miter lim="800000"/>
            <a:headEnd/>
            <a:tailEnd/>
          </a:ln>
        </p:spPr>
        <p:txBody>
          <a:bodyPr wrap="none" lIns="90000" tIns="46800" rIns="90000" bIns="46800" anchor="ctr"/>
          <a:lstStyle/>
          <a:p>
            <a:pPr algn="ctr" fontAlgn="auto">
              <a:spcBef>
                <a:spcPts val="0"/>
              </a:spcBef>
              <a:spcAft>
                <a:spcPts val="0"/>
              </a:spcAft>
              <a:defRPr/>
            </a:pPr>
            <a:endParaRPr lang="it-IT" sz="1800" b="1" kern="0">
              <a:solidFill>
                <a:srgbClr val="000000"/>
              </a:solidFill>
            </a:endParaRPr>
          </a:p>
        </p:txBody>
      </p:sp>
      <p:sp>
        <p:nvSpPr>
          <p:cNvPr id="57" name="Rectangle 101"/>
          <p:cNvSpPr>
            <a:spLocks noChangeArrowheads="1"/>
          </p:cNvSpPr>
          <p:nvPr/>
        </p:nvSpPr>
        <p:spPr bwMode="auto">
          <a:xfrm>
            <a:off x="1189038" y="5949950"/>
            <a:ext cx="7596187" cy="77788"/>
          </a:xfrm>
          <a:prstGeom prst="rect">
            <a:avLst/>
          </a:prstGeom>
          <a:gradFill rotWithShape="1">
            <a:gsLst>
              <a:gs pos="0">
                <a:srgbClr val="DDDDDD"/>
              </a:gs>
              <a:gs pos="100000">
                <a:srgbClr val="C0C0C0"/>
              </a:gs>
            </a:gsLst>
            <a:path path="shape">
              <a:fillToRect l="50000" t="50000" r="50000" b="50000"/>
            </a:path>
          </a:gradFill>
          <a:ln w="9525" algn="ctr">
            <a:solidFill>
              <a:srgbClr val="808080"/>
            </a:solidFill>
            <a:miter lim="800000"/>
            <a:headEnd/>
            <a:tailEnd/>
          </a:ln>
        </p:spPr>
        <p:txBody>
          <a:bodyPr wrap="none" lIns="90000" tIns="46800" rIns="90000" bIns="46800" anchor="ctr"/>
          <a:lstStyle/>
          <a:p>
            <a:pPr algn="ctr" fontAlgn="auto">
              <a:spcBef>
                <a:spcPts val="0"/>
              </a:spcBef>
              <a:spcAft>
                <a:spcPts val="0"/>
              </a:spcAft>
              <a:defRPr/>
            </a:pPr>
            <a:endParaRPr lang="it-IT" sz="1800" b="1" kern="0">
              <a:solidFill>
                <a:srgbClr val="000000"/>
              </a:solidFill>
            </a:endParaRPr>
          </a:p>
        </p:txBody>
      </p:sp>
      <p:sp>
        <p:nvSpPr>
          <p:cNvPr id="60" name="Rectangle 100"/>
          <p:cNvSpPr>
            <a:spLocks noChangeArrowheads="1"/>
          </p:cNvSpPr>
          <p:nvPr/>
        </p:nvSpPr>
        <p:spPr bwMode="auto">
          <a:xfrm>
            <a:off x="715963" y="1000125"/>
            <a:ext cx="8351837" cy="4968875"/>
          </a:xfrm>
          <a:prstGeom prst="rect">
            <a:avLst/>
          </a:prstGeom>
          <a:noFill/>
          <a:ln w="9525" algn="ctr">
            <a:solidFill>
              <a:srgbClr val="808080"/>
            </a:solidFill>
            <a:miter lim="800000"/>
            <a:headEnd/>
            <a:tailEnd/>
          </a:ln>
        </p:spPr>
        <p:txBody>
          <a:bodyPr wrap="none" lIns="90000" tIns="46800" rIns="90000" bIns="46800" anchor="ctr"/>
          <a:lstStyle/>
          <a:p>
            <a:pPr algn="ctr" fontAlgn="auto">
              <a:spcBef>
                <a:spcPts val="0"/>
              </a:spcBef>
              <a:spcAft>
                <a:spcPts val="0"/>
              </a:spcAft>
              <a:defRPr/>
            </a:pPr>
            <a:endParaRPr lang="it-IT" sz="1800" b="1" kern="0">
              <a:solidFill>
                <a:srgbClr val="000000"/>
              </a:solidFill>
            </a:endParaRPr>
          </a:p>
        </p:txBody>
      </p:sp>
      <p:sp>
        <p:nvSpPr>
          <p:cNvPr id="245785" name="Text Box 4"/>
          <p:cNvSpPr txBox="1">
            <a:spLocks noChangeAspect="1" noChangeArrowheads="1"/>
          </p:cNvSpPr>
          <p:nvPr/>
        </p:nvSpPr>
        <p:spPr bwMode="auto">
          <a:xfrm>
            <a:off x="1403350" y="1052513"/>
            <a:ext cx="6264275" cy="246062"/>
          </a:xfrm>
          <a:prstGeom prst="rect">
            <a:avLst/>
          </a:prstGeom>
          <a:noFill/>
          <a:ln w="9525">
            <a:noFill/>
            <a:miter lim="800000"/>
            <a:headEnd/>
            <a:tailEnd/>
          </a:ln>
        </p:spPr>
        <p:txBody>
          <a:bodyPr>
            <a:spAutoFit/>
          </a:bodyPr>
          <a:lstStyle/>
          <a:p>
            <a:pPr algn="ctr">
              <a:spcBef>
                <a:spcPct val="50000"/>
              </a:spcBef>
              <a:buClr>
                <a:srgbClr val="000000"/>
              </a:buClr>
              <a:buSzPct val="100000"/>
              <a:buFont typeface="Times" pitchFamily="18" charset="0"/>
              <a:buNone/>
            </a:pPr>
            <a:r>
              <a:rPr lang="it-IT" sz="1000" b="1">
                <a:solidFill>
                  <a:schemeClr val="tx1"/>
                </a:solidFill>
                <a:latin typeface="Arial" charset="0"/>
              </a:rPr>
              <a:t>% CLIENTI SODDISFATTI  (voto da 6 a 10)</a:t>
            </a:r>
          </a:p>
        </p:txBody>
      </p:sp>
      <p:sp>
        <p:nvSpPr>
          <p:cNvPr id="49" name="CasellaDiTesto 48"/>
          <p:cNvSpPr txBox="1"/>
          <p:nvPr/>
        </p:nvSpPr>
        <p:spPr>
          <a:xfrm>
            <a:off x="7096125" y="2359025"/>
            <a:ext cx="398463" cy="277813"/>
          </a:xfrm>
          <a:prstGeom prst="rect">
            <a:avLst/>
          </a:prstGeom>
          <a:noFill/>
        </p:spPr>
        <p:txBody>
          <a:bodyPr wrap="none">
            <a:spAutoFit/>
          </a:bodyPr>
          <a:lstStyle/>
          <a:p>
            <a:pPr>
              <a:defRPr/>
            </a:pPr>
            <a:r>
              <a:rPr lang="it-IT" sz="1200" b="1" dirty="0">
                <a:solidFill>
                  <a:schemeClr val="tx1"/>
                </a:solidFill>
                <a:latin typeface="+mn-lt"/>
              </a:rPr>
              <a:t>8,6</a:t>
            </a:r>
            <a:endParaRPr lang="it-IT" sz="1200" b="1" dirty="0">
              <a:solidFill>
                <a:schemeClr val="tx1"/>
              </a:solidFill>
              <a:latin typeface="+mn-lt"/>
            </a:endParaRPr>
          </a:p>
        </p:txBody>
      </p:sp>
      <p:sp>
        <p:nvSpPr>
          <p:cNvPr id="50" name="CasellaDiTesto 49"/>
          <p:cNvSpPr txBox="1"/>
          <p:nvPr/>
        </p:nvSpPr>
        <p:spPr>
          <a:xfrm>
            <a:off x="7096125" y="4216400"/>
            <a:ext cx="398463" cy="276225"/>
          </a:xfrm>
          <a:prstGeom prst="rect">
            <a:avLst/>
          </a:prstGeom>
          <a:noFill/>
        </p:spPr>
        <p:txBody>
          <a:bodyPr wrap="none">
            <a:spAutoFit/>
          </a:bodyPr>
          <a:lstStyle/>
          <a:p>
            <a:pPr>
              <a:defRPr/>
            </a:pPr>
            <a:r>
              <a:rPr lang="it-IT" sz="1200" b="1" dirty="0">
                <a:solidFill>
                  <a:schemeClr val="tx1"/>
                </a:solidFill>
                <a:latin typeface="+mn-lt"/>
              </a:rPr>
              <a:t>7,4</a:t>
            </a:r>
            <a:endParaRPr lang="it-IT" sz="1200" b="1" dirty="0">
              <a:solidFill>
                <a:schemeClr val="tx1"/>
              </a:solidFill>
              <a:latin typeface="+mn-lt"/>
            </a:endParaRPr>
          </a:p>
        </p:txBody>
      </p:sp>
      <p:sp>
        <p:nvSpPr>
          <p:cNvPr id="51" name="CasellaDiTesto 50"/>
          <p:cNvSpPr txBox="1"/>
          <p:nvPr/>
        </p:nvSpPr>
        <p:spPr>
          <a:xfrm>
            <a:off x="7096125" y="3224213"/>
            <a:ext cx="398463" cy="276225"/>
          </a:xfrm>
          <a:prstGeom prst="rect">
            <a:avLst/>
          </a:prstGeom>
          <a:noFill/>
        </p:spPr>
        <p:txBody>
          <a:bodyPr wrap="none">
            <a:spAutoFit/>
          </a:bodyPr>
          <a:lstStyle/>
          <a:p>
            <a:pPr>
              <a:defRPr/>
            </a:pPr>
            <a:r>
              <a:rPr lang="it-IT" sz="1200" b="1" dirty="0">
                <a:solidFill>
                  <a:schemeClr val="tx1"/>
                </a:solidFill>
                <a:latin typeface="+mn-lt"/>
              </a:rPr>
              <a:t>8,4</a:t>
            </a:r>
            <a:endParaRPr lang="it-IT" sz="1200" b="1" dirty="0">
              <a:solidFill>
                <a:schemeClr val="tx1"/>
              </a:solidFill>
              <a:latin typeface="+mn-lt"/>
            </a:endParaRPr>
          </a:p>
        </p:txBody>
      </p:sp>
      <p:sp>
        <p:nvSpPr>
          <p:cNvPr id="52" name="CasellaDiTesto 51"/>
          <p:cNvSpPr txBox="1"/>
          <p:nvPr/>
        </p:nvSpPr>
        <p:spPr>
          <a:xfrm>
            <a:off x="7092950" y="5200650"/>
            <a:ext cx="396875" cy="277813"/>
          </a:xfrm>
          <a:prstGeom prst="rect">
            <a:avLst/>
          </a:prstGeom>
          <a:noFill/>
        </p:spPr>
        <p:txBody>
          <a:bodyPr wrap="none">
            <a:spAutoFit/>
          </a:bodyPr>
          <a:lstStyle/>
          <a:p>
            <a:pPr>
              <a:defRPr/>
            </a:pPr>
            <a:r>
              <a:rPr lang="it-IT" sz="1200" b="1" dirty="0">
                <a:solidFill>
                  <a:schemeClr val="tx1"/>
                </a:solidFill>
                <a:latin typeface="+mn-lt"/>
              </a:rPr>
              <a:t>7,5</a:t>
            </a:r>
            <a:endParaRPr lang="it-IT" sz="1200" b="1" dirty="0">
              <a:solidFill>
                <a:schemeClr val="tx1"/>
              </a:solidFill>
              <a:latin typeface="+mn-lt"/>
            </a:endParaRPr>
          </a:p>
        </p:txBody>
      </p:sp>
      <p:sp>
        <p:nvSpPr>
          <p:cNvPr id="245790" name="Freccia in giù 73"/>
          <p:cNvSpPr>
            <a:spLocks noChangeArrowheads="1"/>
          </p:cNvSpPr>
          <p:nvPr/>
        </p:nvSpPr>
        <p:spPr bwMode="auto">
          <a:xfrm rot="10800000" flipV="1">
            <a:off x="8675688" y="2373313"/>
            <a:ext cx="360362" cy="287337"/>
          </a:xfrm>
          <a:prstGeom prst="downArrow">
            <a:avLst>
              <a:gd name="adj1" fmla="val 50000"/>
              <a:gd name="adj2" fmla="val 50000"/>
            </a:avLst>
          </a:prstGeom>
          <a:solidFill>
            <a:schemeClr val="tx1"/>
          </a:solidFill>
          <a:ln w="12700" algn="ctr">
            <a:noFill/>
            <a:round/>
            <a:headEnd/>
            <a:tailEnd/>
          </a:ln>
        </p:spPr>
        <p:txBody>
          <a:bodyPr lIns="90000" tIns="46800" rIns="90000" bIns="46800"/>
          <a:lstStyle/>
          <a:p>
            <a:pPr algn="ctr" defTabSz="449263">
              <a:buClr>
                <a:srgbClr val="000000"/>
              </a:buClr>
              <a:buSzPct val="100000"/>
              <a:buFont typeface="Times" pitchFamily="18" charset="0"/>
              <a:buNone/>
            </a:pPr>
            <a:endParaRPr lang="it-IT"/>
          </a:p>
        </p:txBody>
      </p:sp>
      <p:sp>
        <p:nvSpPr>
          <p:cNvPr id="245791" name="Freccia in giù 73"/>
          <p:cNvSpPr>
            <a:spLocks noChangeArrowheads="1"/>
          </p:cNvSpPr>
          <p:nvPr/>
        </p:nvSpPr>
        <p:spPr bwMode="auto">
          <a:xfrm rot="10800000" flipV="1">
            <a:off x="8675688" y="4211638"/>
            <a:ext cx="360362" cy="287337"/>
          </a:xfrm>
          <a:prstGeom prst="downArrow">
            <a:avLst>
              <a:gd name="adj1" fmla="val 50000"/>
              <a:gd name="adj2" fmla="val 50000"/>
            </a:avLst>
          </a:prstGeom>
          <a:solidFill>
            <a:schemeClr val="tx1"/>
          </a:solidFill>
          <a:ln w="12700" algn="ctr">
            <a:noFill/>
            <a:round/>
            <a:headEnd/>
            <a:tailEnd/>
          </a:ln>
        </p:spPr>
        <p:txBody>
          <a:bodyPr lIns="90000" tIns="46800" rIns="90000" bIns="46800"/>
          <a:lstStyle/>
          <a:p>
            <a:pPr algn="ctr" defTabSz="449263">
              <a:buClr>
                <a:srgbClr val="000000"/>
              </a:buClr>
              <a:buSzPct val="100000"/>
              <a:buFont typeface="Times" pitchFamily="18" charset="0"/>
              <a:buNone/>
            </a:pPr>
            <a:endParaRPr lang="it-IT"/>
          </a:p>
        </p:txBody>
      </p:sp>
      <p:sp>
        <p:nvSpPr>
          <p:cNvPr id="245792" name="Freccia in giù 73"/>
          <p:cNvSpPr>
            <a:spLocks noChangeArrowheads="1"/>
          </p:cNvSpPr>
          <p:nvPr/>
        </p:nvSpPr>
        <p:spPr bwMode="auto">
          <a:xfrm rot="10800000" flipV="1">
            <a:off x="8661400" y="5189538"/>
            <a:ext cx="360363" cy="287337"/>
          </a:xfrm>
          <a:prstGeom prst="downArrow">
            <a:avLst>
              <a:gd name="adj1" fmla="val 50000"/>
              <a:gd name="adj2" fmla="val 50000"/>
            </a:avLst>
          </a:prstGeom>
          <a:solidFill>
            <a:schemeClr val="tx1"/>
          </a:solidFill>
          <a:ln w="12700" algn="ctr">
            <a:noFill/>
            <a:round/>
            <a:headEnd/>
            <a:tailEnd/>
          </a:ln>
        </p:spPr>
        <p:txBody>
          <a:bodyPr lIns="90000" tIns="46800" rIns="90000" bIns="46800"/>
          <a:lstStyle/>
          <a:p>
            <a:pPr algn="ctr" defTabSz="449263">
              <a:buClr>
                <a:srgbClr val="000000"/>
              </a:buClr>
              <a:buSzPct val="100000"/>
              <a:buFont typeface="Times" pitchFamily="18" charset="0"/>
              <a:buNone/>
            </a:pPr>
            <a:endParaRPr lang="it-IT"/>
          </a:p>
        </p:txBody>
      </p:sp>
      <p:sp>
        <p:nvSpPr>
          <p:cNvPr id="53" name="Text Box 10"/>
          <p:cNvSpPr txBox="1">
            <a:spLocks noChangeArrowheads="1"/>
          </p:cNvSpPr>
          <p:nvPr/>
        </p:nvSpPr>
        <p:spPr bwMode="auto">
          <a:xfrm>
            <a:off x="3203575" y="6092825"/>
            <a:ext cx="4321175" cy="617538"/>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r>
              <a:rPr lang="it-IT" sz="800" dirty="0">
                <a:solidFill>
                  <a:schemeClr val="tx1"/>
                </a:solidFill>
                <a:latin typeface="+mn-lt"/>
              </a:rPr>
              <a:t>UNIVERSO: </a:t>
            </a:r>
            <a:r>
              <a:rPr lang="it-IT" sz="800" dirty="0">
                <a:solidFill>
                  <a:schemeClr val="tx1"/>
                </a:solidFill>
                <a:latin typeface="Arial" charset="0"/>
              </a:rPr>
              <a:t>229.490</a:t>
            </a:r>
            <a:r>
              <a:rPr lang="it-IT" sz="800" dirty="0">
                <a:solidFill>
                  <a:schemeClr val="tx1"/>
                </a:solidFill>
                <a:latin typeface="+mn-lt"/>
              </a:rPr>
              <a:t> UTENZE</a:t>
            </a:r>
          </a:p>
          <a:p>
            <a:pPr algn="ctr" defTabSz="449263">
              <a:buClr>
                <a:srgbClr val="000000"/>
              </a:buClr>
              <a:buSzPct val="100000"/>
              <a:buFont typeface="Times" pitchFamily="18" charset="0"/>
              <a:buNone/>
              <a:defRPr/>
            </a:pPr>
            <a:r>
              <a:rPr lang="it-IT" sz="800" dirty="0">
                <a:solidFill>
                  <a:schemeClr val="tx1"/>
                </a:solidFill>
                <a:latin typeface="+mn-lt"/>
              </a:rPr>
              <a:t>BASE: SI SONO RECATI AGLI SPORTELLI </a:t>
            </a:r>
            <a:r>
              <a:rPr lang="it-IT" sz="800" dirty="0">
                <a:solidFill>
                  <a:srgbClr val="000000"/>
                </a:solidFill>
                <a:cs typeface="Arial" pitchFamily="34" charset="0"/>
              </a:rPr>
              <a:t>ACQUEDOTTO DEL </a:t>
            </a:r>
            <a:r>
              <a:rPr lang="it-IT" sz="800" dirty="0">
                <a:solidFill>
                  <a:srgbClr val="000000"/>
                </a:solidFill>
                <a:cs typeface="Arial" pitchFamily="34" charset="0"/>
              </a:rPr>
              <a:t>FIORA – SIENA E GROSSETO-NEI GIORNI PRIMA DELL’INTERVISTA (202 CASI AD HOC)</a:t>
            </a:r>
            <a:endParaRPr lang="it-IT" sz="900" dirty="0">
              <a:solidFill>
                <a:schemeClr val="tx1"/>
              </a:solidFill>
              <a:latin typeface="+mn-lt"/>
            </a:endParaRPr>
          </a:p>
          <a:p>
            <a:pPr algn="ctr" defTabSz="449263">
              <a:buClr>
                <a:srgbClr val="000000"/>
              </a:buClr>
              <a:buSzPct val="100000"/>
              <a:buFont typeface="Times" pitchFamily="18" charset="0"/>
              <a:buNone/>
              <a:defRPr/>
            </a:pPr>
            <a:endParaRPr lang="it-IT" sz="900" dirty="0">
              <a:solidFill>
                <a:schemeClr val="tx1"/>
              </a:solidFill>
              <a:latin typeface="+mn-lt"/>
            </a:endParaRPr>
          </a:p>
        </p:txBody>
      </p:sp>
      <p:sp>
        <p:nvSpPr>
          <p:cNvPr id="58" name="Text Box 9"/>
          <p:cNvSpPr txBox="1">
            <a:spLocks noChangeArrowheads="1"/>
          </p:cNvSpPr>
          <p:nvPr/>
        </p:nvSpPr>
        <p:spPr bwMode="auto">
          <a:xfrm rot="-5400000">
            <a:off x="-2617788" y="2693988"/>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RELAZIONE ALLO SPORTELLO</a:t>
            </a:r>
            <a:r>
              <a:rPr lang="it-IT" sz="1800" dirty="0">
                <a:solidFill>
                  <a:schemeClr val="bg1"/>
                </a:solidFill>
              </a:rPr>
              <a:t/>
            </a:r>
            <a:br>
              <a:rPr lang="it-IT" sz="1800" dirty="0">
                <a:solidFill>
                  <a:schemeClr val="bg1"/>
                </a:solidFill>
              </a:rPr>
            </a:br>
            <a:r>
              <a:rPr lang="it-IT" sz="1800" i="1" dirty="0">
                <a:solidFill>
                  <a:schemeClr val="bg1"/>
                </a:solidFill>
              </a:rPr>
              <a:t>% utenti soddisfatti e voto medio</a:t>
            </a:r>
            <a:endParaRPr lang="it-IT" sz="1800" i="1" dirty="0">
              <a:solidFill>
                <a:schemeClr val="bg1"/>
              </a:solidFill>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5"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LA SODDISFAZIONE</a:t>
            </a:r>
            <a:br>
              <a:rPr lang="it-IT" sz="2100">
                <a:solidFill>
                  <a:srgbClr val="3366CC"/>
                </a:solidFill>
                <a:cs typeface="Arial" charset="0"/>
              </a:rPr>
            </a:br>
            <a:r>
              <a:rPr lang="it-IT" sz="2100">
                <a:solidFill>
                  <a:srgbClr val="3366CC"/>
                </a:solidFill>
                <a:cs typeface="Arial" charset="0"/>
              </a:rPr>
              <a:t>TREND</a:t>
            </a:r>
            <a:endParaRPr lang="it-IT" sz="2100" i="1">
              <a:solidFill>
                <a:srgbClr val="3366CC"/>
              </a:solidFill>
              <a:cs typeface="Arial" charset="0"/>
            </a:endParaRPr>
          </a:p>
        </p:txBody>
      </p:sp>
      <p:sp>
        <p:nvSpPr>
          <p:cNvPr id="601097" name="Text Box 9"/>
          <p:cNvSpPr txBox="1">
            <a:spLocks noChangeArrowheads="1"/>
          </p:cNvSpPr>
          <p:nvPr/>
        </p:nvSpPr>
        <p:spPr bwMode="auto">
          <a:xfrm rot="-5400000">
            <a:off x="-2617788" y="2693988"/>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RELAZIONE ALLO SPORTELLO</a:t>
            </a:r>
            <a:br>
              <a:rPr lang="it-IT" sz="1800" dirty="0">
                <a:solidFill>
                  <a:schemeClr val="bg1"/>
                </a:solidFill>
              </a:rPr>
            </a:br>
            <a:r>
              <a:rPr lang="it-IT" sz="1800" i="1" dirty="0">
                <a:solidFill>
                  <a:schemeClr val="bg1"/>
                </a:solidFill>
              </a:rPr>
              <a:t>% utenti soddisfatti, insoddisfatti e voto medio</a:t>
            </a:r>
            <a:endParaRPr lang="it-IT" sz="1800" i="1" dirty="0">
              <a:solidFill>
                <a:schemeClr val="bg1"/>
              </a:solidFill>
              <a:effectLst>
                <a:outerShdw blurRad="38100" dist="38100" dir="2700000" algn="tl">
                  <a:srgbClr val="C0C0C0"/>
                </a:outerShdw>
              </a:effectLst>
            </a:endParaRPr>
          </a:p>
        </p:txBody>
      </p:sp>
      <p:sp>
        <p:nvSpPr>
          <p:cNvPr id="15" name="Segnaposto numero diapositiva 14"/>
          <p:cNvSpPr>
            <a:spLocks noGrp="1"/>
          </p:cNvSpPr>
          <p:nvPr>
            <p:ph type="sldNum" sz="quarter" idx="10"/>
          </p:nvPr>
        </p:nvSpPr>
        <p:spPr/>
        <p:txBody>
          <a:bodyPr/>
          <a:lstStyle/>
          <a:p>
            <a:pPr>
              <a:defRPr/>
            </a:pPr>
            <a:fld id="{D6BBEE10-8A2A-47FB-897A-3FDFC688099F}" type="slidenum">
              <a:rPr lang="it-IT" smtClean="0"/>
              <a:pPr>
                <a:defRPr/>
              </a:pPr>
              <a:t>69</a:t>
            </a:fld>
            <a:endParaRPr lang="it-IT"/>
          </a:p>
        </p:txBody>
      </p:sp>
      <p:graphicFrame>
        <p:nvGraphicFramePr>
          <p:cNvPr id="19" name="Group 761"/>
          <p:cNvGraphicFramePr>
            <a:graphicFrameLocks noGrp="1"/>
          </p:cNvGraphicFramePr>
          <p:nvPr/>
        </p:nvGraphicFramePr>
        <p:xfrm>
          <a:off x="755650" y="908050"/>
          <a:ext cx="8137525" cy="4537075"/>
        </p:xfrm>
        <a:graphic>
          <a:graphicData uri="http://schemas.openxmlformats.org/drawingml/2006/table">
            <a:tbl>
              <a:tblPr>
                <a:tableStyleId>{EB344D84-9AFB-497E-A393-DC336BA19D2E}</a:tableStyleId>
              </a:tblPr>
              <a:tblGrid>
                <a:gridCol w="1152127"/>
                <a:gridCol w="576064"/>
                <a:gridCol w="576064"/>
                <a:gridCol w="648072"/>
                <a:gridCol w="432048"/>
                <a:gridCol w="648072"/>
                <a:gridCol w="576064"/>
                <a:gridCol w="648072"/>
                <a:gridCol w="504056"/>
                <a:gridCol w="720080"/>
                <a:gridCol w="576064"/>
                <a:gridCol w="634261"/>
                <a:gridCol w="445858"/>
              </a:tblGrid>
              <a:tr h="518785">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200" b="1" u="none" strike="noStrike" cap="none" normalizeH="0" baseline="0" dirty="0" smtClean="0">
                          <a:ln>
                            <a:noFill/>
                          </a:ln>
                          <a:solidFill>
                            <a:schemeClr val="tx1"/>
                          </a:solidFill>
                          <a:effectLst/>
                        </a:rPr>
                        <a:t>ASPETTI DELLA RELAZIONE ALLO SPORTELLO</a:t>
                      </a: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tc gridSpan="4">
                  <a:txBody>
                    <a:bodyPr/>
                    <a:lstStyle/>
                    <a:p>
                      <a:pPr algn="ctr"/>
                      <a:r>
                        <a:rPr lang="it-IT" sz="1400" b="1" dirty="0" smtClean="0"/>
                        <a:t>II</a:t>
                      </a:r>
                      <a:r>
                        <a:rPr lang="it-IT" sz="1400" b="1" baseline="0" dirty="0" smtClean="0"/>
                        <a:t> </a:t>
                      </a:r>
                      <a:r>
                        <a:rPr lang="it-IT" sz="1400" b="1" dirty="0" smtClean="0"/>
                        <a:t>SEMESTRE 2013</a:t>
                      </a:r>
                      <a:endParaRPr lang="it-IT" sz="1400" b="1" i="0" dirty="0"/>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tc hMerge="1">
                  <a:txBody>
                    <a:bodyPr/>
                    <a:lstStyle/>
                    <a:p>
                      <a:endParaRPr lang="it-IT"/>
                    </a:p>
                  </a:txBody>
                  <a:tcPr/>
                </a:tc>
                <a:tc hMerge="1">
                  <a:txBody>
                    <a:bodyPr/>
                    <a:lstStyle/>
                    <a:p>
                      <a:endParaRPr lang="it-IT"/>
                    </a:p>
                  </a:txBody>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tc>
                <a:tc gridSpan="4">
                  <a:txBody>
                    <a:bodyPr/>
                    <a:lstStyle/>
                    <a:p>
                      <a:pPr algn="ctr"/>
                      <a:r>
                        <a:rPr lang="it-IT" sz="1400" b="1" dirty="0" smtClean="0"/>
                        <a:t>I</a:t>
                      </a:r>
                      <a:r>
                        <a:rPr lang="it-IT" sz="1400" b="1" baseline="0" dirty="0" smtClean="0"/>
                        <a:t> </a:t>
                      </a:r>
                      <a:r>
                        <a:rPr lang="it-IT" sz="1400" b="1" dirty="0" smtClean="0"/>
                        <a:t>SEMESTRE 2014</a:t>
                      </a:r>
                      <a:endParaRPr lang="it-IT" sz="1400" b="1" i="0" dirty="0"/>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tc hMerge="1">
                  <a:txBody>
                    <a:bodyPr/>
                    <a:lstStyle/>
                    <a:p>
                      <a:endParaRPr lang="it-IT"/>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tc hMerge="1">
                  <a:txBody>
                    <a:bodyPr/>
                    <a:lstStyle/>
                    <a:p>
                      <a:endParaRPr lang="it-IT"/>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tc gridSpan="4">
                  <a:txBody>
                    <a:bodyPr/>
                    <a:lstStyle/>
                    <a:p>
                      <a:pPr algn="ctr"/>
                      <a:r>
                        <a:rPr lang="it-IT" sz="1400" b="1" dirty="0" smtClean="0"/>
                        <a:t>II</a:t>
                      </a:r>
                      <a:r>
                        <a:rPr lang="it-IT" sz="1400" b="1" baseline="0" dirty="0" smtClean="0"/>
                        <a:t> </a:t>
                      </a:r>
                      <a:r>
                        <a:rPr lang="it-IT" sz="1400" b="1" dirty="0" smtClean="0"/>
                        <a:t>SEMESTRE 2014</a:t>
                      </a:r>
                      <a:endParaRPr lang="it-IT" sz="1400" b="1" i="0" dirty="0"/>
                    </a:p>
                  </a:txBody>
                  <a:tcPr marL="90000" marR="90000" marT="46800" marB="46800" anchor="ctr" horzOverflow="overflow">
                    <a:lnL w="127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solidFill>
                      <a:srgbClr val="FFFFCC"/>
                    </a:solidFill>
                  </a:tcPr>
                </a:tc>
                <a:tc hMerge="1">
                  <a:txBody>
                    <a:bodyPr/>
                    <a:lstStyle/>
                    <a:p>
                      <a:endParaRPr lang="it-IT"/>
                    </a:p>
                  </a:txBody>
                  <a:tcPr/>
                </a:tc>
                <a:tc hMerge="1">
                  <a:txBody>
                    <a:bodyPr/>
                    <a:lstStyle/>
                    <a:p>
                      <a:endParaRPr lang="it-IT"/>
                    </a:p>
                  </a:txBody>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tc>
              </a:tr>
              <a:tr h="1141327">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200" b="0"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err="1" smtClean="0">
                          <a:ln>
                            <a:noFill/>
                          </a:ln>
                          <a:effectLst/>
                        </a:rPr>
                        <a:t>Grav</a:t>
                      </a:r>
                      <a:r>
                        <a:rPr kumimoji="0" lang="it-IT" sz="1000" i="1" u="none" strike="noStrike" cap="none" normalizeH="0" baseline="0" dirty="0" smtClean="0">
                          <a:ln>
                            <a:noFill/>
                          </a:ln>
                          <a:effectLst/>
                        </a:rPr>
                        <a:t>. Insoddisfatti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Insoddisfatti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Valore Medio</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err="1" smtClean="0">
                          <a:ln>
                            <a:noFill/>
                          </a:ln>
                          <a:effectLst/>
                        </a:rPr>
                        <a:t>Grav</a:t>
                      </a:r>
                      <a:r>
                        <a:rPr kumimoji="0" lang="it-IT" sz="1000" i="1" u="none" strike="noStrike" cap="none" normalizeH="0" baseline="0" dirty="0" smtClean="0">
                          <a:ln>
                            <a:noFill/>
                          </a:ln>
                          <a:effectLst/>
                        </a:rPr>
                        <a:t>. Insoddisfatti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Insoddisfatti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Valore Medio</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err="1" smtClean="0">
                          <a:ln>
                            <a:noFill/>
                          </a:ln>
                          <a:effectLst/>
                        </a:rPr>
                        <a:t>Grav</a:t>
                      </a:r>
                      <a:r>
                        <a:rPr kumimoji="0" lang="it-IT" sz="1000" i="1" u="none" strike="noStrike" cap="none" normalizeH="0" baseline="0" dirty="0" smtClean="0">
                          <a:ln>
                            <a:noFill/>
                          </a:ln>
                          <a:effectLst/>
                        </a:rPr>
                        <a:t>. Insoddisfatti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Insoddisfatti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Valore Medio</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r>
              <a:tr h="622542">
                <a:tc>
                  <a:txBody>
                    <a:bodyPr/>
                    <a:lstStyle/>
                    <a:p>
                      <a:pPr algn="l" fontAlgn="ctr"/>
                      <a:r>
                        <a:rPr lang="it-IT" sz="1200" b="0" i="1" u="none" strike="noStrike" dirty="0">
                          <a:solidFill>
                            <a:srgbClr val="000000"/>
                          </a:solidFill>
                          <a:latin typeface="Arial"/>
                        </a:rPr>
                        <a:t>Cortesia dell’operatore  </a:t>
                      </a:r>
                    </a:p>
                  </a:txBody>
                  <a:tcPr marL="7434" marR="7434" marT="7434" marB="0" anchor="ctr">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solidFill>
                      <a:srgbClr val="FFFFCC"/>
                    </a:solidFill>
                  </a:tcPr>
                </a:tc>
                <a:tc>
                  <a:txBody>
                    <a:bodyPr/>
                    <a:lstStyle/>
                    <a:p>
                      <a:pPr algn="ctr" rtl="0" fontAlgn="ctr"/>
                      <a:r>
                        <a:rPr lang="it-IT" sz="1400" b="0" i="0" u="none" strike="noStrike" dirty="0">
                          <a:solidFill>
                            <a:srgbClr val="000000"/>
                          </a:solidFill>
                          <a:effectLst/>
                          <a:latin typeface="Arial"/>
                        </a:rPr>
                        <a:t>2%</a:t>
                      </a:r>
                    </a:p>
                  </a:txBody>
                  <a:tcPr marL="9525" marR="9525" marT="9525" marB="0" anchor="ctr">
                    <a:lnL w="127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rtl="0" fontAlgn="ctr"/>
                      <a:r>
                        <a:rPr lang="it-IT" sz="1400" b="0" i="0" u="none" strike="noStrike" dirty="0">
                          <a:solidFill>
                            <a:srgbClr val="000000"/>
                          </a:solidFill>
                          <a:effectLst/>
                          <a:latin typeface="Arial"/>
                        </a:rPr>
                        <a:t>1%</a:t>
                      </a:r>
                    </a:p>
                  </a:txBody>
                  <a:tcPr marL="9525" marR="9525" marT="9525" marB="0" anchor="ct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rtl="0" fontAlgn="ctr"/>
                      <a:r>
                        <a:rPr lang="it-IT" sz="1400" b="0" i="0" u="none" strike="noStrike" dirty="0">
                          <a:solidFill>
                            <a:srgbClr val="000000"/>
                          </a:solidFill>
                          <a:effectLst/>
                          <a:latin typeface="Arial"/>
                        </a:rPr>
                        <a:t>97%</a:t>
                      </a:r>
                    </a:p>
                  </a:txBody>
                  <a:tcPr marL="9525" marR="9525" marT="9525" marB="0" anchor="ct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rtl="0" fontAlgn="ctr"/>
                      <a:r>
                        <a:rPr lang="it-IT" sz="1400" b="0" i="0" u="none" strike="noStrike">
                          <a:solidFill>
                            <a:srgbClr val="000000"/>
                          </a:solidFill>
                          <a:effectLst/>
                          <a:latin typeface="Arial"/>
                        </a:rPr>
                        <a:t>8,4</a:t>
                      </a:r>
                    </a:p>
                  </a:txBody>
                  <a:tcPr marL="9525" marR="9525" marT="9525" marB="0" anchor="ctr">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dirty="0" smtClean="0">
                          <a:latin typeface="Arial"/>
                        </a:rPr>
                        <a:t>2%</a:t>
                      </a:r>
                      <a:endParaRPr lang="it-IT" sz="1400" b="0" i="0" u="none" strike="noStrike" dirty="0">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a:latin typeface="Arial"/>
                        </a:rPr>
                        <a:t>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a:latin typeface="Arial"/>
                        </a:rPr>
                        <a:t>97%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dirty="0">
                          <a:latin typeface="Arial"/>
                        </a:rPr>
                        <a:t>8,6</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1" i="0" u="none" strike="noStrike">
                          <a:effectLst/>
                          <a:latin typeface="Arial"/>
                        </a:rPr>
                        <a:t>3%</a:t>
                      </a:r>
                    </a:p>
                  </a:txBody>
                  <a:tcPr marL="9525" marR="9525" marT="9525" marB="0" anchor="ctr">
                    <a:lnL w="127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1" i="0" u="none" strike="noStrike">
                          <a:effectLst/>
                          <a:latin typeface="Arial"/>
                        </a:rPr>
                        <a:t>1%</a:t>
                      </a:r>
                    </a:p>
                  </a:txBody>
                  <a:tcPr marL="9525" marR="9525" marT="9525" marB="0" anchor="ct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1" i="0" u="none" strike="noStrike">
                          <a:effectLst/>
                          <a:latin typeface="Arial"/>
                        </a:rPr>
                        <a:t>96%</a:t>
                      </a:r>
                    </a:p>
                  </a:txBody>
                  <a:tcPr marL="9525" marR="9525" marT="9525" marB="0" anchor="ct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1" i="0" u="none" strike="noStrike" dirty="0">
                          <a:effectLst/>
                          <a:latin typeface="Arial"/>
                        </a:rPr>
                        <a:t>8,5</a:t>
                      </a:r>
                    </a:p>
                  </a:txBody>
                  <a:tcPr marL="9525" marR="9525" marT="9525" marB="0" anchor="ct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r>
              <a:tr h="726299">
                <a:tc>
                  <a:txBody>
                    <a:bodyPr/>
                    <a:lstStyle/>
                    <a:p>
                      <a:pPr algn="l" fontAlgn="ctr"/>
                      <a:r>
                        <a:rPr lang="it-IT" sz="1200" b="0" i="1" u="none" strike="noStrike" dirty="0">
                          <a:solidFill>
                            <a:srgbClr val="000000"/>
                          </a:solidFill>
                          <a:latin typeface="Arial"/>
                        </a:rPr>
                        <a:t>Competenza dell’operatore</a:t>
                      </a:r>
                    </a:p>
                  </a:txBody>
                  <a:tcPr marL="7434" marR="7434" marT="7434"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solidFill>
                      <a:srgbClr val="FFFFCC"/>
                    </a:solidFill>
                  </a:tcPr>
                </a:tc>
                <a:tc>
                  <a:txBody>
                    <a:bodyPr/>
                    <a:lstStyle/>
                    <a:p>
                      <a:pPr algn="ctr" rtl="0" fontAlgn="ctr"/>
                      <a:r>
                        <a:rPr lang="it-IT" sz="1400" b="0" i="0" u="none" strike="noStrike">
                          <a:solidFill>
                            <a:srgbClr val="000000"/>
                          </a:solidFill>
                          <a:effectLst/>
                          <a:latin typeface="Arial"/>
                        </a:rPr>
                        <a:t>2%</a:t>
                      </a: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rtl="0" fontAlgn="ctr"/>
                      <a:r>
                        <a:rPr lang="it-IT" sz="1400" b="0" i="0" u="none" strike="noStrike" dirty="0">
                          <a:solidFill>
                            <a:srgbClr val="000000"/>
                          </a:solidFill>
                          <a:effectLst/>
                          <a:latin typeface="Arial"/>
                        </a:rPr>
                        <a:t>3%</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rtl="0" fontAlgn="ctr"/>
                      <a:r>
                        <a:rPr lang="it-IT" sz="1400" b="0" i="0" u="none" strike="noStrike" dirty="0">
                          <a:solidFill>
                            <a:srgbClr val="000000"/>
                          </a:solidFill>
                          <a:effectLst/>
                          <a:latin typeface="Arial"/>
                        </a:rPr>
                        <a:t>95%</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rtl="0" fontAlgn="ctr"/>
                      <a:r>
                        <a:rPr lang="it-IT" sz="1400" b="0" i="0" u="none" strike="noStrike" dirty="0">
                          <a:solidFill>
                            <a:srgbClr val="000000"/>
                          </a:solidFill>
                          <a:effectLst/>
                          <a:latin typeface="Arial"/>
                        </a:rPr>
                        <a:t>8,2</a:t>
                      </a: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dirty="0">
                          <a:latin typeface="Arial"/>
                        </a:rPr>
                        <a:t>5%</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dirty="0">
                          <a:latin typeface="Arial"/>
                        </a:rPr>
                        <a:t>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a:latin typeface="Arial"/>
                        </a:rPr>
                        <a:t>94%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dirty="0">
                          <a:latin typeface="Arial"/>
                        </a:rPr>
                        <a:t>8,4</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1" i="0" u="none" strike="noStrike">
                          <a:effectLst/>
                          <a:latin typeface="Arial"/>
                        </a:rPr>
                        <a:t>4%</a:t>
                      </a: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1" i="0" u="none" strike="noStrike">
                          <a:effectLst/>
                          <a:latin typeface="Arial"/>
                        </a:rPr>
                        <a:t>3%</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1" i="0" u="none" strike="noStrike">
                          <a:effectLst/>
                          <a:latin typeface="Arial"/>
                        </a:rPr>
                        <a:t>93%</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1" i="0" u="none" strike="noStrike" dirty="0">
                          <a:effectLst/>
                          <a:latin typeface="Arial"/>
                        </a:rPr>
                        <a:t>8,3</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r>
              <a:tr h="726299">
                <a:tc>
                  <a:txBody>
                    <a:bodyPr/>
                    <a:lstStyle/>
                    <a:p>
                      <a:pPr algn="l" fontAlgn="ctr"/>
                      <a:r>
                        <a:rPr lang="it-IT" sz="1200" b="0" i="1" u="none" strike="noStrike" dirty="0">
                          <a:solidFill>
                            <a:srgbClr val="000000"/>
                          </a:solidFill>
                          <a:latin typeface="Arial"/>
                        </a:rPr>
                        <a:t>Orari di apertura dello sportello</a:t>
                      </a:r>
                    </a:p>
                  </a:txBody>
                  <a:tcPr marL="7434" marR="7434" marT="7434"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solidFill>
                      <a:srgbClr val="FFFFCC"/>
                    </a:solidFill>
                  </a:tcPr>
                </a:tc>
                <a:tc>
                  <a:txBody>
                    <a:bodyPr/>
                    <a:lstStyle/>
                    <a:p>
                      <a:pPr algn="ctr" rtl="0" fontAlgn="ctr"/>
                      <a:r>
                        <a:rPr lang="it-IT" sz="1400" b="0" i="0" u="none" strike="noStrike">
                          <a:solidFill>
                            <a:srgbClr val="000000"/>
                          </a:solidFill>
                          <a:effectLst/>
                          <a:latin typeface="Arial"/>
                        </a:rPr>
                        <a:t>5%</a:t>
                      </a: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rtl="0" fontAlgn="ctr"/>
                      <a:r>
                        <a:rPr lang="it-IT" sz="1400" b="0" i="0" u="none" strike="noStrike">
                          <a:solidFill>
                            <a:srgbClr val="000000"/>
                          </a:solidFill>
                          <a:effectLst/>
                          <a:latin typeface="Arial"/>
                        </a:rPr>
                        <a:t>10%</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rtl="0" fontAlgn="ctr"/>
                      <a:r>
                        <a:rPr lang="it-IT" sz="1400" b="0" i="0" u="none" strike="noStrike" dirty="0">
                          <a:solidFill>
                            <a:srgbClr val="000000"/>
                          </a:solidFill>
                          <a:effectLst/>
                          <a:latin typeface="Arial"/>
                        </a:rPr>
                        <a:t>85%</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rtl="0" fontAlgn="ctr"/>
                      <a:r>
                        <a:rPr lang="it-IT" sz="1400" b="0" i="0" u="none" strike="noStrike" dirty="0" smtClean="0">
                          <a:solidFill>
                            <a:srgbClr val="000000"/>
                          </a:solidFill>
                          <a:effectLst/>
                          <a:latin typeface="Arial"/>
                        </a:rPr>
                        <a:t>7,0</a:t>
                      </a:r>
                      <a:endParaRPr lang="it-IT" sz="1400" b="0" i="0" u="none" strike="noStrike" dirty="0">
                        <a:solidFill>
                          <a:srgbClr val="000000"/>
                        </a:solidFill>
                        <a:effectLst/>
                        <a:latin typeface="Arial"/>
                      </a:endParaRP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dirty="0" smtClean="0">
                          <a:latin typeface="Arial"/>
                        </a:rPr>
                        <a:t>4%</a:t>
                      </a:r>
                      <a:endParaRPr lang="it-IT" sz="1400" b="0" i="0" u="none" strike="noStrike" dirty="0">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dirty="0">
                          <a:latin typeface="Arial"/>
                        </a:rPr>
                        <a:t>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dirty="0">
                          <a:latin typeface="Arial"/>
                        </a:rPr>
                        <a:t>89%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dirty="0">
                          <a:latin typeface="Arial"/>
                        </a:rPr>
                        <a:t>7,4</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1" i="0" u="none" strike="noStrike">
                          <a:effectLst/>
                          <a:latin typeface="Arial"/>
                        </a:rPr>
                        <a:t>4%</a:t>
                      </a: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1" i="0" u="none" strike="noStrike">
                          <a:effectLst/>
                          <a:latin typeface="Arial"/>
                        </a:rPr>
                        <a:t>9%</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1" i="0" u="none" strike="noStrike">
                          <a:effectLst/>
                          <a:latin typeface="Arial"/>
                        </a:rPr>
                        <a:t>87%</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1" i="0" u="none" strike="noStrike" dirty="0">
                          <a:effectLst/>
                          <a:latin typeface="Arial"/>
                        </a:rPr>
                        <a:t>7,2</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r>
              <a:tr h="801252">
                <a:tc>
                  <a:txBody>
                    <a:bodyPr/>
                    <a:lstStyle/>
                    <a:p>
                      <a:pPr algn="l" fontAlgn="ctr"/>
                      <a:r>
                        <a:rPr lang="it-IT" sz="1200" b="0" i="1" u="none" strike="noStrike" dirty="0">
                          <a:solidFill>
                            <a:srgbClr val="000000"/>
                          </a:solidFill>
                          <a:latin typeface="Arial"/>
                        </a:rPr>
                        <a:t>Tempi di attesa per parlare con l’operatore</a:t>
                      </a:r>
                    </a:p>
                  </a:txBody>
                  <a:tcPr marL="7434" marR="7434" marT="7434"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solidFill>
                      <a:srgbClr val="FFFFCC"/>
                    </a:solidFill>
                  </a:tcPr>
                </a:tc>
                <a:tc>
                  <a:txBody>
                    <a:bodyPr/>
                    <a:lstStyle/>
                    <a:p>
                      <a:pPr algn="ctr" rtl="0" fontAlgn="ctr"/>
                      <a:r>
                        <a:rPr lang="it-IT" sz="1400" b="0" i="0" u="none" strike="noStrike">
                          <a:solidFill>
                            <a:srgbClr val="000000"/>
                          </a:solidFill>
                          <a:effectLst/>
                          <a:latin typeface="Arial"/>
                        </a:rPr>
                        <a:t>6%</a:t>
                      </a: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tcPr>
                </a:tc>
                <a:tc>
                  <a:txBody>
                    <a:bodyPr/>
                    <a:lstStyle/>
                    <a:p>
                      <a:pPr algn="ctr" rtl="0" fontAlgn="ctr"/>
                      <a:r>
                        <a:rPr lang="it-IT" sz="1400" b="0" i="0" u="none" strike="noStrike">
                          <a:solidFill>
                            <a:srgbClr val="000000"/>
                          </a:solidFill>
                          <a:effectLst/>
                          <a:latin typeface="Arial"/>
                        </a:rPr>
                        <a:t>10%</a:t>
                      </a:r>
                    </a:p>
                  </a:txBody>
                  <a:tcPr marL="9525" marR="9525" marT="9525" marB="0" anchor="ctr">
                    <a:lnT w="19050" cap="flat" cmpd="sng" algn="ctr">
                      <a:solidFill>
                        <a:schemeClr val="tx1"/>
                      </a:solidFill>
                      <a:prstDash val="sysDot"/>
                      <a:round/>
                      <a:headEnd type="none" w="med" len="med"/>
                      <a:tailEnd type="none" w="med" len="med"/>
                    </a:lnT>
                  </a:tcPr>
                </a:tc>
                <a:tc>
                  <a:txBody>
                    <a:bodyPr/>
                    <a:lstStyle/>
                    <a:p>
                      <a:pPr algn="ctr" rtl="0" fontAlgn="ctr"/>
                      <a:r>
                        <a:rPr lang="it-IT" sz="1400" b="0" i="0" u="none" strike="noStrike">
                          <a:solidFill>
                            <a:srgbClr val="000000"/>
                          </a:solidFill>
                          <a:effectLst/>
                          <a:latin typeface="Arial"/>
                        </a:rPr>
                        <a:t>84%</a:t>
                      </a:r>
                    </a:p>
                  </a:txBody>
                  <a:tcPr marL="9525" marR="9525" marT="9525" marB="0" anchor="ctr">
                    <a:lnT w="19050" cap="flat" cmpd="sng" algn="ctr">
                      <a:solidFill>
                        <a:schemeClr val="tx1"/>
                      </a:solidFill>
                      <a:prstDash val="sysDot"/>
                      <a:round/>
                      <a:headEnd type="none" w="med" len="med"/>
                      <a:tailEnd type="none" w="med" len="med"/>
                    </a:lnT>
                  </a:tcPr>
                </a:tc>
                <a:tc>
                  <a:txBody>
                    <a:bodyPr/>
                    <a:lstStyle/>
                    <a:p>
                      <a:pPr algn="ctr" rtl="0" fontAlgn="ctr"/>
                      <a:r>
                        <a:rPr lang="it-IT" sz="1400" b="0" i="0" u="none" strike="noStrike" dirty="0">
                          <a:solidFill>
                            <a:srgbClr val="000000"/>
                          </a:solidFill>
                          <a:effectLst/>
                          <a:latin typeface="Arial"/>
                        </a:rPr>
                        <a:t>6,9</a:t>
                      </a: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tcPr>
                </a:tc>
                <a:tc>
                  <a:txBody>
                    <a:bodyPr/>
                    <a:lstStyle/>
                    <a:p>
                      <a:pPr algn="ctr" fontAlgn="ctr"/>
                      <a:r>
                        <a:rPr lang="it-IT" sz="1400" b="0" i="0" u="none" strike="noStrike" dirty="0" smtClean="0">
                          <a:latin typeface="Arial"/>
                        </a:rPr>
                        <a:t>4%</a:t>
                      </a:r>
                      <a:endParaRPr lang="it-IT" sz="1400" b="0" i="0" u="none" strike="noStrike" dirty="0">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dirty="0">
                          <a:latin typeface="Arial"/>
                        </a:rPr>
                        <a:t>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dirty="0">
                          <a:latin typeface="Arial"/>
                        </a:rPr>
                        <a:t>89%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dirty="0">
                          <a:latin typeface="Arial"/>
                        </a:rPr>
                        <a:t>7,5</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1" i="0" u="none" strike="noStrike">
                          <a:effectLst/>
                          <a:latin typeface="Arial"/>
                        </a:rPr>
                        <a:t>5%</a:t>
                      </a: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tcPr>
                </a:tc>
                <a:tc>
                  <a:txBody>
                    <a:bodyPr/>
                    <a:lstStyle/>
                    <a:p>
                      <a:pPr algn="ctr" fontAlgn="ctr"/>
                      <a:r>
                        <a:rPr lang="it-IT" sz="1400" b="1" i="0" u="none" strike="noStrike">
                          <a:effectLst/>
                          <a:latin typeface="Arial"/>
                        </a:rPr>
                        <a:t>10%</a:t>
                      </a:r>
                    </a:p>
                  </a:txBody>
                  <a:tcPr marL="9525" marR="9525" marT="9525" marB="0" anchor="ctr">
                    <a:lnT w="19050" cap="flat" cmpd="sng" algn="ctr">
                      <a:solidFill>
                        <a:schemeClr val="tx1"/>
                      </a:solidFill>
                      <a:prstDash val="sysDot"/>
                      <a:round/>
                      <a:headEnd type="none" w="med" len="med"/>
                      <a:tailEnd type="none" w="med" len="med"/>
                    </a:lnT>
                  </a:tcPr>
                </a:tc>
                <a:tc>
                  <a:txBody>
                    <a:bodyPr/>
                    <a:lstStyle/>
                    <a:p>
                      <a:pPr algn="ctr" fontAlgn="ctr"/>
                      <a:r>
                        <a:rPr lang="it-IT" sz="1400" b="1" i="0" u="none" strike="noStrike">
                          <a:effectLst/>
                          <a:latin typeface="Arial"/>
                        </a:rPr>
                        <a:t>85%</a:t>
                      </a:r>
                    </a:p>
                  </a:txBody>
                  <a:tcPr marL="9525" marR="9525" marT="9525" marB="0" anchor="ctr">
                    <a:lnT w="19050" cap="flat" cmpd="sng" algn="ctr">
                      <a:solidFill>
                        <a:schemeClr val="tx1"/>
                      </a:solidFill>
                      <a:prstDash val="sysDot"/>
                      <a:round/>
                      <a:headEnd type="none" w="med" len="med"/>
                      <a:tailEnd type="none" w="med" len="med"/>
                    </a:lnT>
                  </a:tcPr>
                </a:tc>
                <a:tc>
                  <a:txBody>
                    <a:bodyPr/>
                    <a:lstStyle/>
                    <a:p>
                      <a:pPr algn="ctr" fontAlgn="ctr"/>
                      <a:r>
                        <a:rPr lang="it-IT" sz="1400" b="1" i="0" u="none" strike="noStrike" dirty="0">
                          <a:effectLst/>
                          <a:latin typeface="Arial"/>
                        </a:rPr>
                        <a:t>7,1</a:t>
                      </a:r>
                    </a:p>
                  </a:txBody>
                  <a:tcPr marL="9525" marR="9525" marT="9525" marB="0" anchor="ctr">
                    <a:lnT w="19050" cap="flat" cmpd="sng" algn="ctr">
                      <a:solidFill>
                        <a:schemeClr val="tx1"/>
                      </a:solidFill>
                      <a:prstDash val="sysDot"/>
                      <a:round/>
                      <a:headEnd type="none" w="med" len="med"/>
                      <a:tailEnd type="none" w="med" len="med"/>
                    </a:lnT>
                  </a:tcPr>
                </a:tc>
              </a:tr>
            </a:tbl>
          </a:graphicData>
        </a:graphic>
      </p:graphicFrame>
      <p:sp>
        <p:nvSpPr>
          <p:cNvPr id="246875" name="CasellaDiTesto 22"/>
          <p:cNvSpPr txBox="1">
            <a:spLocks noChangeArrowheads="1"/>
          </p:cNvSpPr>
          <p:nvPr/>
        </p:nvSpPr>
        <p:spPr bwMode="auto">
          <a:xfrm>
            <a:off x="1908175" y="2179638"/>
            <a:ext cx="560388" cy="306387"/>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(1-4)</a:t>
            </a:r>
          </a:p>
        </p:txBody>
      </p:sp>
      <p:sp>
        <p:nvSpPr>
          <p:cNvPr id="246876" name="CasellaDiTesto 23"/>
          <p:cNvSpPr txBox="1">
            <a:spLocks noChangeArrowheads="1"/>
          </p:cNvSpPr>
          <p:nvPr/>
        </p:nvSpPr>
        <p:spPr bwMode="auto">
          <a:xfrm>
            <a:off x="2582863" y="2159000"/>
            <a:ext cx="403225"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(5)</a:t>
            </a:r>
          </a:p>
        </p:txBody>
      </p:sp>
      <p:sp>
        <p:nvSpPr>
          <p:cNvPr id="246877" name="CasellaDiTesto 24"/>
          <p:cNvSpPr txBox="1">
            <a:spLocks noChangeArrowheads="1"/>
          </p:cNvSpPr>
          <p:nvPr/>
        </p:nvSpPr>
        <p:spPr bwMode="auto">
          <a:xfrm>
            <a:off x="3087688" y="2159000"/>
            <a:ext cx="660400"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(6-10)</a:t>
            </a:r>
          </a:p>
        </p:txBody>
      </p:sp>
      <p:sp>
        <p:nvSpPr>
          <p:cNvPr id="246878" name="CasellaDiTesto 25"/>
          <p:cNvSpPr txBox="1">
            <a:spLocks noChangeArrowheads="1"/>
          </p:cNvSpPr>
          <p:nvPr/>
        </p:nvSpPr>
        <p:spPr bwMode="auto">
          <a:xfrm>
            <a:off x="4211638" y="2159000"/>
            <a:ext cx="561975"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(1-4)</a:t>
            </a:r>
          </a:p>
        </p:txBody>
      </p:sp>
      <p:sp>
        <p:nvSpPr>
          <p:cNvPr id="246879" name="CasellaDiTesto 26"/>
          <p:cNvSpPr txBox="1">
            <a:spLocks noChangeArrowheads="1"/>
          </p:cNvSpPr>
          <p:nvPr/>
        </p:nvSpPr>
        <p:spPr bwMode="auto">
          <a:xfrm>
            <a:off x="4919663" y="2162175"/>
            <a:ext cx="401637"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(5)</a:t>
            </a:r>
          </a:p>
        </p:txBody>
      </p:sp>
      <p:sp>
        <p:nvSpPr>
          <p:cNvPr id="246880" name="CasellaDiTesto 27"/>
          <p:cNvSpPr txBox="1">
            <a:spLocks noChangeArrowheads="1"/>
          </p:cNvSpPr>
          <p:nvPr/>
        </p:nvSpPr>
        <p:spPr bwMode="auto">
          <a:xfrm>
            <a:off x="5422900" y="2162175"/>
            <a:ext cx="661988"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(6-10)</a:t>
            </a:r>
          </a:p>
        </p:txBody>
      </p:sp>
      <p:sp>
        <p:nvSpPr>
          <p:cNvPr id="246881" name="CasellaDiTesto 28"/>
          <p:cNvSpPr txBox="1">
            <a:spLocks noChangeArrowheads="1"/>
          </p:cNvSpPr>
          <p:nvPr/>
        </p:nvSpPr>
        <p:spPr bwMode="auto">
          <a:xfrm>
            <a:off x="6629400" y="2184400"/>
            <a:ext cx="560388"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(1-4)</a:t>
            </a:r>
          </a:p>
        </p:txBody>
      </p:sp>
      <p:sp>
        <p:nvSpPr>
          <p:cNvPr id="246882" name="CasellaDiTesto 29"/>
          <p:cNvSpPr txBox="1">
            <a:spLocks noChangeArrowheads="1"/>
          </p:cNvSpPr>
          <p:nvPr/>
        </p:nvSpPr>
        <p:spPr bwMode="auto">
          <a:xfrm>
            <a:off x="7304088" y="2165350"/>
            <a:ext cx="403225"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(5)</a:t>
            </a:r>
          </a:p>
        </p:txBody>
      </p:sp>
      <p:sp>
        <p:nvSpPr>
          <p:cNvPr id="246883" name="CasellaDiTesto 30"/>
          <p:cNvSpPr txBox="1">
            <a:spLocks noChangeArrowheads="1"/>
          </p:cNvSpPr>
          <p:nvPr/>
        </p:nvSpPr>
        <p:spPr bwMode="auto">
          <a:xfrm>
            <a:off x="7808913" y="2165350"/>
            <a:ext cx="660400"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(6-10)</a:t>
            </a:r>
          </a:p>
        </p:txBody>
      </p:sp>
      <p:sp>
        <p:nvSpPr>
          <p:cNvPr id="17" name="Text Box 10"/>
          <p:cNvSpPr txBox="1">
            <a:spLocks noChangeArrowheads="1"/>
          </p:cNvSpPr>
          <p:nvPr/>
        </p:nvSpPr>
        <p:spPr bwMode="auto">
          <a:xfrm>
            <a:off x="3203575" y="6092825"/>
            <a:ext cx="4321175" cy="617538"/>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r>
              <a:rPr lang="it-IT" sz="800" dirty="0">
                <a:solidFill>
                  <a:schemeClr val="tx1"/>
                </a:solidFill>
                <a:latin typeface="+mn-lt"/>
              </a:rPr>
              <a:t>UNIVERSO: </a:t>
            </a:r>
            <a:r>
              <a:rPr lang="it-IT" sz="800" dirty="0">
                <a:solidFill>
                  <a:schemeClr val="tx1"/>
                </a:solidFill>
                <a:latin typeface="Arial" charset="0"/>
              </a:rPr>
              <a:t>229.490</a:t>
            </a:r>
            <a:r>
              <a:rPr lang="it-IT" sz="800" dirty="0">
                <a:solidFill>
                  <a:schemeClr val="tx1"/>
                </a:solidFill>
                <a:latin typeface="+mn-lt"/>
              </a:rPr>
              <a:t> UTENZE</a:t>
            </a:r>
          </a:p>
          <a:p>
            <a:pPr algn="ctr" defTabSz="449263">
              <a:buClr>
                <a:srgbClr val="000000"/>
              </a:buClr>
              <a:buSzPct val="100000"/>
              <a:buFont typeface="Times" pitchFamily="18" charset="0"/>
              <a:buNone/>
              <a:defRPr/>
            </a:pPr>
            <a:r>
              <a:rPr lang="it-IT" sz="800" dirty="0">
                <a:solidFill>
                  <a:schemeClr val="tx1"/>
                </a:solidFill>
                <a:latin typeface="+mn-lt"/>
              </a:rPr>
              <a:t>BASE: SI SONO RECATI AGLI SPORTELLI </a:t>
            </a:r>
            <a:r>
              <a:rPr lang="it-IT" sz="800" dirty="0">
                <a:solidFill>
                  <a:srgbClr val="000000"/>
                </a:solidFill>
                <a:cs typeface="Arial" pitchFamily="34" charset="0"/>
              </a:rPr>
              <a:t>ACQUEDOTTO DEL </a:t>
            </a:r>
            <a:r>
              <a:rPr lang="it-IT" sz="800" dirty="0">
                <a:solidFill>
                  <a:srgbClr val="000000"/>
                </a:solidFill>
                <a:cs typeface="Arial" pitchFamily="34" charset="0"/>
              </a:rPr>
              <a:t>FIORA – SIENA E GROSSETO-NEI GIORNI PRIMA DELL’INTERVISTA (202 CASI AD HOC)</a:t>
            </a:r>
            <a:endParaRPr lang="it-IT" sz="900" dirty="0">
              <a:solidFill>
                <a:schemeClr val="tx1"/>
              </a:solidFill>
              <a:latin typeface="+mn-lt"/>
            </a:endParaRPr>
          </a:p>
          <a:p>
            <a:pPr algn="ctr" defTabSz="449263">
              <a:buClr>
                <a:srgbClr val="000000"/>
              </a:buClr>
              <a:buSzPct val="100000"/>
              <a:buFont typeface="Times" pitchFamily="18" charset="0"/>
              <a:buNone/>
              <a:defRPr/>
            </a:pPr>
            <a:endParaRPr lang="it-IT" sz="900" dirty="0">
              <a:solidFill>
                <a:schemeClr val="tx1"/>
              </a:solidFill>
              <a:latin typeface="+mn-l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r>
              <a:rPr lang="it-IT" sz="2100">
                <a:solidFill>
                  <a:srgbClr val="3366CC"/>
                </a:solidFill>
                <a:cs typeface="Arial" charset="0"/>
              </a:rPr>
              <a:t>IL PROFILO DELL’UTENZA</a:t>
            </a:r>
          </a:p>
        </p:txBody>
      </p:sp>
      <p:sp>
        <p:nvSpPr>
          <p:cNvPr id="21506" name="Rectangle 205"/>
          <p:cNvSpPr>
            <a:spLocks noChangeArrowheads="1"/>
          </p:cNvSpPr>
          <p:nvPr/>
        </p:nvSpPr>
        <p:spPr bwMode="auto">
          <a:xfrm>
            <a:off x="747713" y="549275"/>
            <a:ext cx="8216900" cy="484188"/>
          </a:xfrm>
          <a:prstGeom prst="rect">
            <a:avLst/>
          </a:prstGeom>
          <a:solidFill>
            <a:schemeClr val="bg1"/>
          </a:solidFill>
          <a:ln w="9525">
            <a:noFill/>
            <a:miter lim="800000"/>
            <a:headEnd/>
            <a:tailEnd/>
          </a:ln>
        </p:spPr>
        <p:txBody>
          <a:bodyPr lIns="90000" tIns="46800" rIns="90000" bIns="46800"/>
          <a:lstStyle/>
          <a:p>
            <a:pPr algn="just">
              <a:lnSpc>
                <a:spcPct val="110000"/>
              </a:lnSpc>
              <a:spcBef>
                <a:spcPct val="20000"/>
              </a:spcBef>
              <a:buFont typeface="Arial" charset="0"/>
              <a:buNone/>
            </a:pPr>
            <a:r>
              <a:rPr lang="it-IT" sz="1200" i="1">
                <a:solidFill>
                  <a:schemeClr val="tx1"/>
                </a:solidFill>
                <a:latin typeface="Arial" charset="0"/>
              </a:rPr>
              <a:t>L’intervista è stata somministrata al capofamiglia o alla persona che si occupa maggiormente dei rapporti con il fornitore dell’acqua, ad esempio per il pagamento delle bollette, per problemi tecnici, reclami o richieste di informazioni.</a:t>
            </a:r>
          </a:p>
        </p:txBody>
      </p:sp>
      <p:graphicFrame>
        <p:nvGraphicFramePr>
          <p:cNvPr id="448724" name="Group 212"/>
          <p:cNvGraphicFramePr>
            <a:graphicFrameLocks noGrp="1"/>
          </p:cNvGraphicFramePr>
          <p:nvPr/>
        </p:nvGraphicFramePr>
        <p:xfrm>
          <a:off x="1116013" y="2276475"/>
          <a:ext cx="3455987" cy="1441450"/>
        </p:xfrm>
        <a:graphic>
          <a:graphicData uri="http://schemas.openxmlformats.org/drawingml/2006/table">
            <a:tbl>
              <a:tblPr/>
              <a:tblGrid>
                <a:gridCol w="2628900"/>
                <a:gridCol w="827087"/>
              </a:tblGrid>
              <a:tr h="274638">
                <a:tc gridSpan="2">
                  <a:txBody>
                    <a:bodyPr/>
                    <a:lstStyle/>
                    <a:p>
                      <a:pPr marL="0" marR="0" lvl="0" indent="0" algn="ctr" defTabSz="449263" rtl="0" eaLnBrk="1" fontAlgn="base" latinLnBrk="0" hangingPunct="1">
                        <a:lnSpc>
                          <a:spcPct val="100000"/>
                        </a:lnSpc>
                        <a:spcBef>
                          <a:spcPct val="20000"/>
                        </a:spcBef>
                        <a:spcAft>
                          <a:spcPct val="0"/>
                        </a:spcAft>
                        <a:buClrTx/>
                        <a:buSzTx/>
                        <a:buFontTx/>
                        <a:buNone/>
                        <a:tabLst/>
                      </a:pPr>
                      <a:r>
                        <a:rPr kumimoji="0" lang="it-IT" sz="1000" b="1" i="0" u="none" strike="noStrike" cap="none" normalizeH="0" baseline="0" dirty="0" smtClean="0">
                          <a:ln>
                            <a:noFill/>
                          </a:ln>
                          <a:solidFill>
                            <a:schemeClr val="tx1"/>
                          </a:solidFill>
                          <a:effectLst/>
                          <a:latin typeface="Arial" pitchFamily="34" charset="0"/>
                        </a:rPr>
                        <a:t>CLIENTELA DOMESTICA - ETÀ</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it-IT"/>
                    </a:p>
                  </a:txBody>
                  <a:tcPr/>
                </a:tc>
              </a:tr>
              <a:tr h="301625">
                <a:tc>
                  <a:txBody>
                    <a:bodyPr/>
                    <a:lstStyle/>
                    <a:p>
                      <a:pPr marL="0" marR="0" lvl="0" indent="0" algn="l" defTabSz="449263" rtl="0" eaLnBrk="1" fontAlgn="base" latinLnBrk="0" hangingPunct="1">
                        <a:lnSpc>
                          <a:spcPct val="100000"/>
                        </a:lnSpc>
                        <a:spcBef>
                          <a:spcPct val="20000"/>
                        </a:spcBef>
                        <a:spcAft>
                          <a:spcPct val="0"/>
                        </a:spcAft>
                        <a:buClrTx/>
                        <a:buSzTx/>
                        <a:buFontTx/>
                        <a:buNone/>
                        <a:tabLst/>
                      </a:pPr>
                      <a:r>
                        <a:rPr kumimoji="0" lang="it-IT" sz="1000" b="0" i="0" u="none" strike="noStrike" cap="none" normalizeH="0" baseline="0" dirty="0" smtClean="0">
                          <a:ln>
                            <a:noFill/>
                          </a:ln>
                          <a:solidFill>
                            <a:schemeClr val="tx1"/>
                          </a:solidFill>
                          <a:effectLst/>
                          <a:latin typeface="Arial" pitchFamily="34" charset="0"/>
                        </a:rPr>
                        <a:t>Meno di 34 anni</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bg2"/>
                      </a:solidFill>
                      <a:prstDash val="sys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808080"/>
                      </a:solidFill>
                      <a:prstDash val="sysDash"/>
                      <a:round/>
                      <a:headEnd type="none" w="med" len="med"/>
                      <a:tailEnd type="none" w="med" len="med"/>
                    </a:lnB>
                    <a:lnTlToBr>
                      <a:noFill/>
                    </a:lnTlToBr>
                    <a:lnBlToTr>
                      <a:noFill/>
                    </a:lnBlToTr>
                    <a:noFill/>
                  </a:tcPr>
                </a:tc>
                <a:tc>
                  <a:txBody>
                    <a:bodyPr/>
                    <a:lstStyle/>
                    <a:p>
                      <a:pPr algn="ctr" fontAlgn="b"/>
                      <a:r>
                        <a:rPr lang="it-IT" sz="1000" b="0" i="0" u="none" strike="noStrike" dirty="0" smtClean="0">
                          <a:latin typeface="Arial"/>
                        </a:rPr>
                        <a:t>3%</a:t>
                      </a:r>
                      <a:endParaRPr lang="it-IT" sz="1000" b="0" i="0" u="none" strike="noStrike" dirty="0">
                        <a:latin typeface="Arial"/>
                      </a:endParaRPr>
                    </a:p>
                  </a:txBody>
                  <a:tcPr marL="12700" marR="12700" marT="12700" marB="0" anchor="ctr">
                    <a:lnL w="12700" cap="flat" cmpd="sng" algn="ctr">
                      <a:solidFill>
                        <a:schemeClr val="bg2"/>
                      </a:solidFill>
                      <a:prstDash val="sysDash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808080"/>
                      </a:solidFill>
                      <a:prstDash val="sysDash"/>
                      <a:round/>
                      <a:headEnd type="none" w="med" len="med"/>
                      <a:tailEnd type="none" w="med" len="med"/>
                    </a:lnB>
                    <a:lnTlToBr>
                      <a:noFill/>
                    </a:lnTlToBr>
                    <a:lnBlToTr>
                      <a:noFill/>
                    </a:lnBlToTr>
                    <a:noFill/>
                  </a:tcPr>
                </a:tc>
              </a:tr>
              <a:tr h="287338">
                <a:tc>
                  <a:txBody>
                    <a:bodyPr/>
                    <a:lstStyle/>
                    <a:p>
                      <a:pPr marL="0" marR="0" lvl="0" indent="0" algn="l" defTabSz="449263" rtl="0" eaLnBrk="1" fontAlgn="base" latinLnBrk="0" hangingPunct="1">
                        <a:lnSpc>
                          <a:spcPct val="100000"/>
                        </a:lnSpc>
                        <a:spcBef>
                          <a:spcPct val="20000"/>
                        </a:spcBef>
                        <a:spcAft>
                          <a:spcPct val="0"/>
                        </a:spcAft>
                        <a:buClrTx/>
                        <a:buSzTx/>
                        <a:buFontTx/>
                        <a:buNone/>
                        <a:tabLst/>
                      </a:pPr>
                      <a:r>
                        <a:rPr kumimoji="0" lang="it-IT" sz="1000" b="0" i="0" u="none" strike="noStrike" cap="none" normalizeH="0" baseline="0" smtClean="0">
                          <a:ln>
                            <a:noFill/>
                          </a:ln>
                          <a:solidFill>
                            <a:schemeClr val="tx1"/>
                          </a:solidFill>
                          <a:effectLst/>
                          <a:latin typeface="Arial" pitchFamily="34" charset="0"/>
                        </a:rPr>
                        <a:t>35-54 anni</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bg2"/>
                      </a:solidFill>
                      <a:prstDash val="sysDashDot"/>
                      <a:round/>
                      <a:headEnd type="none" w="med" len="med"/>
                      <a:tailEnd type="none" w="med" len="med"/>
                    </a:lnR>
                    <a:lnT w="12700" cap="flat" cmpd="sng" algn="ctr">
                      <a:solidFill>
                        <a:srgbClr val="808080"/>
                      </a:solidFill>
                      <a:prstDash val="sysDash"/>
                      <a:round/>
                      <a:headEnd type="none" w="med" len="med"/>
                      <a:tailEnd type="none" w="med" len="med"/>
                    </a:lnT>
                    <a:lnB w="12700" cap="flat" cmpd="sng" algn="ctr">
                      <a:solidFill>
                        <a:srgbClr val="808080"/>
                      </a:solidFill>
                      <a:prstDash val="sysDash"/>
                      <a:round/>
                      <a:headEnd type="none" w="med" len="med"/>
                      <a:tailEnd type="none" w="med" len="med"/>
                    </a:lnB>
                    <a:lnTlToBr>
                      <a:noFill/>
                    </a:lnTlToBr>
                    <a:lnBlToTr>
                      <a:noFill/>
                    </a:lnBlToTr>
                    <a:noFill/>
                  </a:tcPr>
                </a:tc>
                <a:tc>
                  <a:txBody>
                    <a:bodyPr/>
                    <a:lstStyle/>
                    <a:p>
                      <a:pPr algn="ctr" fontAlgn="b"/>
                      <a:r>
                        <a:rPr lang="it-IT" sz="1000" b="0" i="0" u="none" strike="noStrike" dirty="0" smtClean="0">
                          <a:latin typeface="Arial"/>
                        </a:rPr>
                        <a:t>24%</a:t>
                      </a:r>
                      <a:endParaRPr lang="it-IT" sz="1000" b="0" i="0" u="none" strike="noStrike" dirty="0">
                        <a:latin typeface="Arial"/>
                      </a:endParaRPr>
                    </a:p>
                  </a:txBody>
                  <a:tcPr marL="12700" marR="12700" marT="12700" marB="0" anchor="ctr">
                    <a:lnL w="12700" cap="flat" cmpd="sng" algn="ctr">
                      <a:solidFill>
                        <a:schemeClr val="bg2"/>
                      </a:solidFill>
                      <a:prstDash val="sysDash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808080"/>
                      </a:solidFill>
                      <a:prstDash val="sysDash"/>
                      <a:round/>
                      <a:headEnd type="none" w="med" len="med"/>
                      <a:tailEnd type="none" w="med" len="med"/>
                    </a:lnT>
                    <a:lnB w="12700" cap="flat" cmpd="sng" algn="ctr">
                      <a:solidFill>
                        <a:srgbClr val="808080"/>
                      </a:solidFill>
                      <a:prstDash val="sysDash"/>
                      <a:round/>
                      <a:headEnd type="none" w="med" len="med"/>
                      <a:tailEnd type="none" w="med" len="med"/>
                    </a:lnB>
                    <a:lnTlToBr>
                      <a:noFill/>
                    </a:lnTlToBr>
                    <a:lnBlToTr>
                      <a:noFill/>
                    </a:lnBlToTr>
                    <a:noFill/>
                  </a:tcPr>
                </a:tc>
              </a:tr>
              <a:tr h="288925">
                <a:tc>
                  <a:txBody>
                    <a:bodyPr/>
                    <a:lstStyle/>
                    <a:p>
                      <a:pPr marL="0" marR="0" lvl="0" indent="0" algn="l" defTabSz="449263" rtl="0" eaLnBrk="1" fontAlgn="base" latinLnBrk="0" hangingPunct="1">
                        <a:lnSpc>
                          <a:spcPct val="100000"/>
                        </a:lnSpc>
                        <a:spcBef>
                          <a:spcPct val="20000"/>
                        </a:spcBef>
                        <a:spcAft>
                          <a:spcPct val="0"/>
                        </a:spcAft>
                        <a:buClrTx/>
                        <a:buSzTx/>
                        <a:buFontTx/>
                        <a:buNone/>
                        <a:tabLst/>
                      </a:pPr>
                      <a:r>
                        <a:rPr kumimoji="0" lang="it-IT" sz="1000" b="0" i="0" u="none" strike="noStrike" cap="none" normalizeH="0" baseline="0" smtClean="0">
                          <a:ln>
                            <a:noFill/>
                          </a:ln>
                          <a:solidFill>
                            <a:schemeClr val="tx1"/>
                          </a:solidFill>
                          <a:effectLst/>
                          <a:latin typeface="Arial" pitchFamily="34" charset="0"/>
                        </a:rPr>
                        <a:t>55-64 anni</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bg2"/>
                      </a:solidFill>
                      <a:prstDash val="sysDashDot"/>
                      <a:round/>
                      <a:headEnd type="none" w="med" len="med"/>
                      <a:tailEnd type="none" w="med" len="med"/>
                    </a:lnR>
                    <a:lnT w="12700" cap="flat" cmpd="sng" algn="ctr">
                      <a:solidFill>
                        <a:srgbClr val="808080"/>
                      </a:solidFill>
                      <a:prstDash val="sysDash"/>
                      <a:round/>
                      <a:headEnd type="none" w="med" len="med"/>
                      <a:tailEnd type="none" w="med" len="med"/>
                    </a:lnT>
                    <a:lnB w="12700" cap="flat" cmpd="sng" algn="ctr">
                      <a:solidFill>
                        <a:srgbClr val="808080"/>
                      </a:solidFill>
                      <a:prstDash val="sysDash"/>
                      <a:round/>
                      <a:headEnd type="none" w="med" len="med"/>
                      <a:tailEnd type="none" w="med" len="med"/>
                    </a:lnB>
                    <a:lnTlToBr>
                      <a:noFill/>
                    </a:lnTlToBr>
                    <a:lnBlToTr>
                      <a:noFill/>
                    </a:lnBlToTr>
                    <a:noFill/>
                  </a:tcPr>
                </a:tc>
                <a:tc>
                  <a:txBody>
                    <a:bodyPr/>
                    <a:lstStyle/>
                    <a:p>
                      <a:pPr algn="ctr" fontAlgn="b"/>
                      <a:r>
                        <a:rPr lang="it-IT" sz="1000" b="0" i="0" u="none" strike="noStrike" dirty="0" smtClean="0">
                          <a:latin typeface="Arial"/>
                        </a:rPr>
                        <a:t>21%</a:t>
                      </a:r>
                      <a:endParaRPr lang="it-IT" sz="1000" b="0" i="0" u="none" strike="noStrike" dirty="0">
                        <a:latin typeface="Arial"/>
                      </a:endParaRPr>
                    </a:p>
                  </a:txBody>
                  <a:tcPr marL="12700" marR="12700" marT="12700" marB="0" anchor="ctr">
                    <a:lnL w="12700" cap="flat" cmpd="sng" algn="ctr">
                      <a:solidFill>
                        <a:schemeClr val="bg2"/>
                      </a:solidFill>
                      <a:prstDash val="sysDash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808080"/>
                      </a:solidFill>
                      <a:prstDash val="sysDash"/>
                      <a:round/>
                      <a:headEnd type="none" w="med" len="med"/>
                      <a:tailEnd type="none" w="med" len="med"/>
                    </a:lnT>
                    <a:lnB w="12700" cap="flat" cmpd="sng" algn="ctr">
                      <a:solidFill>
                        <a:srgbClr val="808080"/>
                      </a:solidFill>
                      <a:prstDash val="sysDash"/>
                      <a:round/>
                      <a:headEnd type="none" w="med" len="med"/>
                      <a:tailEnd type="none" w="med" len="med"/>
                    </a:lnB>
                    <a:lnTlToBr>
                      <a:noFill/>
                    </a:lnTlToBr>
                    <a:lnBlToTr>
                      <a:noFill/>
                    </a:lnBlToTr>
                    <a:noFill/>
                  </a:tcPr>
                </a:tc>
              </a:tr>
              <a:tr h="288925">
                <a:tc>
                  <a:txBody>
                    <a:bodyPr/>
                    <a:lstStyle/>
                    <a:p>
                      <a:pPr marL="0" marR="0" lvl="0" indent="0" algn="l" defTabSz="449263" rtl="0" eaLnBrk="1" fontAlgn="base" latinLnBrk="0" hangingPunct="1">
                        <a:lnSpc>
                          <a:spcPct val="100000"/>
                        </a:lnSpc>
                        <a:spcBef>
                          <a:spcPct val="20000"/>
                        </a:spcBef>
                        <a:spcAft>
                          <a:spcPct val="0"/>
                        </a:spcAft>
                        <a:buClrTx/>
                        <a:buSzTx/>
                        <a:buFontTx/>
                        <a:buNone/>
                        <a:tabLst/>
                      </a:pPr>
                      <a:r>
                        <a:rPr kumimoji="0" lang="it-IT" sz="1000" b="0" i="0" u="none" strike="noStrike" cap="none" normalizeH="0" baseline="0" dirty="0" smtClean="0">
                          <a:ln>
                            <a:noFill/>
                          </a:ln>
                          <a:solidFill>
                            <a:schemeClr val="tx1"/>
                          </a:solidFill>
                          <a:effectLst/>
                          <a:latin typeface="Arial" pitchFamily="34" charset="0"/>
                        </a:rPr>
                        <a:t>Oltre 64 anni</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bg2"/>
                      </a:solidFill>
                      <a:prstDash val="sysDashDot"/>
                      <a:round/>
                      <a:headEnd type="none" w="med" len="med"/>
                      <a:tailEnd type="none" w="med" len="med"/>
                    </a:lnR>
                    <a:lnT w="12700" cap="flat" cmpd="sng" algn="ctr">
                      <a:solidFill>
                        <a:srgbClr val="808080"/>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it-IT" sz="1000" b="0" i="0" u="none" strike="noStrike" dirty="0" smtClean="0">
                          <a:latin typeface="Arial"/>
                        </a:rPr>
                        <a:t>52%</a:t>
                      </a:r>
                      <a:endParaRPr lang="it-IT" sz="1000" b="0" i="0" u="none" strike="noStrike" dirty="0">
                        <a:latin typeface="Arial"/>
                      </a:endParaRPr>
                    </a:p>
                  </a:txBody>
                  <a:tcPr marL="12700" marR="12700" marT="12700" marB="0" anchor="ctr">
                    <a:lnL w="12700" cap="flat" cmpd="sng" algn="ctr">
                      <a:solidFill>
                        <a:schemeClr val="bg2"/>
                      </a:solidFill>
                      <a:prstDash val="sysDash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808080"/>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1526" name="Text Box 79"/>
          <p:cNvSpPr txBox="1">
            <a:spLocks noChangeArrowheads="1"/>
          </p:cNvSpPr>
          <p:nvPr/>
        </p:nvSpPr>
        <p:spPr bwMode="auto">
          <a:xfrm>
            <a:off x="1743075" y="1162050"/>
            <a:ext cx="6481763" cy="828675"/>
          </a:xfrm>
          <a:prstGeom prst="rect">
            <a:avLst/>
          </a:prstGeom>
          <a:noFill/>
          <a:ln w="12700" algn="ctr">
            <a:solidFill>
              <a:schemeClr val="tx1"/>
            </a:solidFill>
            <a:miter lim="800000"/>
            <a:headEnd/>
            <a:tailEnd/>
          </a:ln>
        </p:spPr>
        <p:txBody>
          <a:bodyPr lIns="90000" tIns="90000" rIns="90000" bIns="90000">
            <a:spAutoFit/>
          </a:bodyPr>
          <a:lstStyle/>
          <a:p>
            <a:pPr algn="ctr" defTabSz="449263">
              <a:lnSpc>
                <a:spcPct val="150000"/>
              </a:lnSpc>
              <a:spcBef>
                <a:spcPct val="50000"/>
              </a:spcBef>
              <a:buClr>
                <a:srgbClr val="000000"/>
              </a:buClr>
              <a:buSzPct val="100000"/>
            </a:pPr>
            <a:r>
              <a:rPr lang="it-IT" sz="1200" b="1">
                <a:solidFill>
                  <a:schemeClr val="tx1"/>
                </a:solidFill>
              </a:rPr>
              <a:t>Totale UNIVERSO Clienti Domestici con utenza diretta  = 229.490</a:t>
            </a:r>
          </a:p>
          <a:p>
            <a:pPr algn="ctr" defTabSz="449263">
              <a:lnSpc>
                <a:spcPct val="150000"/>
              </a:lnSpc>
              <a:spcBef>
                <a:spcPct val="50000"/>
              </a:spcBef>
              <a:buClr>
                <a:srgbClr val="000000"/>
              </a:buClr>
              <a:buSzPct val="100000"/>
              <a:buFont typeface="Times" pitchFamily="18" charset="0"/>
              <a:buNone/>
            </a:pPr>
            <a:r>
              <a:rPr lang="it-IT" sz="1200" b="1">
                <a:solidFill>
                  <a:schemeClr val="tx1"/>
                </a:solidFill>
              </a:rPr>
              <a:t>Totale CAMPIONE domestici = 1.005 utenti</a:t>
            </a:r>
          </a:p>
        </p:txBody>
      </p:sp>
      <p:graphicFrame>
        <p:nvGraphicFramePr>
          <p:cNvPr id="448735" name="Group 223"/>
          <p:cNvGraphicFramePr>
            <a:graphicFrameLocks noGrp="1"/>
          </p:cNvGraphicFramePr>
          <p:nvPr/>
        </p:nvGraphicFramePr>
        <p:xfrm>
          <a:off x="5364163" y="3860800"/>
          <a:ext cx="3455987" cy="2044700"/>
        </p:xfrm>
        <a:graphic>
          <a:graphicData uri="http://schemas.openxmlformats.org/drawingml/2006/table">
            <a:tbl>
              <a:tblPr/>
              <a:tblGrid>
                <a:gridCol w="2628404"/>
                <a:gridCol w="827088"/>
              </a:tblGrid>
              <a:tr h="274638">
                <a:tc gridSpan="2">
                  <a:txBody>
                    <a:bodyPr/>
                    <a:lstStyle/>
                    <a:p>
                      <a:pPr marL="0" marR="0" lvl="0" indent="0" algn="ctr" defTabSz="449263" rtl="0" eaLnBrk="1" fontAlgn="base" latinLnBrk="0" hangingPunct="1">
                        <a:lnSpc>
                          <a:spcPct val="100000"/>
                        </a:lnSpc>
                        <a:spcBef>
                          <a:spcPct val="20000"/>
                        </a:spcBef>
                        <a:spcAft>
                          <a:spcPct val="0"/>
                        </a:spcAft>
                        <a:buClrTx/>
                        <a:buSzTx/>
                        <a:buFontTx/>
                        <a:buNone/>
                        <a:tabLst/>
                      </a:pPr>
                      <a:r>
                        <a:rPr kumimoji="0" lang="it-IT" sz="1000" b="1" i="0" u="none" strike="noStrike" cap="none" normalizeH="0" baseline="0" dirty="0" smtClean="0">
                          <a:ln>
                            <a:noFill/>
                          </a:ln>
                          <a:solidFill>
                            <a:schemeClr val="tx1"/>
                          </a:solidFill>
                          <a:effectLst/>
                          <a:latin typeface="Arial" pitchFamily="34" charset="0"/>
                        </a:rPr>
                        <a:t>CLIENTELA DOMESTICA - OCCUPAZIONE</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it-IT"/>
                    </a:p>
                  </a:txBody>
                  <a:tcPr/>
                </a:tc>
              </a:tr>
              <a:tr h="301625">
                <a:tc>
                  <a:txBody>
                    <a:bodyPr/>
                    <a:lstStyle/>
                    <a:p>
                      <a:pPr marL="0" marR="0" lvl="0" indent="0" algn="l" defTabSz="449263" rtl="0" eaLnBrk="1" fontAlgn="base" latinLnBrk="0" hangingPunct="1">
                        <a:lnSpc>
                          <a:spcPct val="100000"/>
                        </a:lnSpc>
                        <a:spcBef>
                          <a:spcPct val="20000"/>
                        </a:spcBef>
                        <a:spcAft>
                          <a:spcPct val="0"/>
                        </a:spcAft>
                        <a:buClrTx/>
                        <a:buSzTx/>
                        <a:buFontTx/>
                        <a:buNone/>
                        <a:tabLst/>
                      </a:pPr>
                      <a:r>
                        <a:rPr kumimoji="0" lang="it-IT" sz="1000" b="0" i="0" u="none" strike="noStrike" cap="none" normalizeH="0" baseline="0" dirty="0" smtClean="0">
                          <a:ln>
                            <a:noFill/>
                          </a:ln>
                          <a:solidFill>
                            <a:schemeClr val="tx1"/>
                          </a:solidFill>
                          <a:effectLst/>
                          <a:latin typeface="Arial" pitchFamily="34" charset="0"/>
                        </a:rPr>
                        <a:t>Lavoratori Dipendenti</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bg2"/>
                      </a:solidFill>
                      <a:prstDash val="sys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808080"/>
                      </a:solidFill>
                      <a:prstDash val="sysDash"/>
                      <a:round/>
                      <a:headEnd type="none" w="med" len="med"/>
                      <a:tailEnd type="none" w="med" len="med"/>
                    </a:lnB>
                    <a:lnTlToBr>
                      <a:noFill/>
                    </a:lnTlToBr>
                    <a:lnBlToTr>
                      <a:noFill/>
                    </a:lnBlToTr>
                    <a:noFill/>
                  </a:tcPr>
                </a:tc>
                <a:tc>
                  <a:txBody>
                    <a:bodyPr/>
                    <a:lstStyle/>
                    <a:p>
                      <a:pPr algn="ctr" fontAlgn="b"/>
                      <a:r>
                        <a:rPr lang="it-IT" sz="1000" b="0" i="0" u="none" strike="noStrike" dirty="0" smtClean="0">
                          <a:latin typeface="Arial"/>
                        </a:rPr>
                        <a:t>19%</a:t>
                      </a:r>
                      <a:endParaRPr lang="it-IT" sz="1000" b="0" i="0" u="none" strike="noStrike" dirty="0">
                        <a:latin typeface="Arial"/>
                      </a:endParaRPr>
                    </a:p>
                  </a:txBody>
                  <a:tcPr marL="12700" marR="12700" marT="12700" marB="0" anchor="ctr">
                    <a:lnL w="12700" cap="flat" cmpd="sng" algn="ctr">
                      <a:solidFill>
                        <a:schemeClr val="bg2"/>
                      </a:solidFill>
                      <a:prstDash val="sysDash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808080"/>
                      </a:solidFill>
                      <a:prstDash val="sysDash"/>
                      <a:round/>
                      <a:headEnd type="none" w="med" len="med"/>
                      <a:tailEnd type="none" w="med" len="med"/>
                    </a:lnB>
                    <a:lnTlToBr>
                      <a:noFill/>
                    </a:lnTlToBr>
                    <a:lnBlToTr>
                      <a:noFill/>
                    </a:lnBlToTr>
                    <a:noFill/>
                  </a:tcPr>
                </a:tc>
              </a:tr>
              <a:tr h="287338">
                <a:tc>
                  <a:txBody>
                    <a:bodyPr/>
                    <a:lstStyle/>
                    <a:p>
                      <a:pPr marL="0" marR="0" lvl="0" indent="0" algn="l" defTabSz="449263" rtl="0" eaLnBrk="1" fontAlgn="base" latinLnBrk="0" hangingPunct="1">
                        <a:lnSpc>
                          <a:spcPct val="100000"/>
                        </a:lnSpc>
                        <a:spcBef>
                          <a:spcPct val="20000"/>
                        </a:spcBef>
                        <a:spcAft>
                          <a:spcPct val="0"/>
                        </a:spcAft>
                        <a:buClrTx/>
                        <a:buSzTx/>
                        <a:buFontTx/>
                        <a:buNone/>
                        <a:tabLst/>
                      </a:pPr>
                      <a:r>
                        <a:rPr kumimoji="0" lang="it-IT" sz="1000" b="0" i="0" u="none" strike="noStrike" cap="none" normalizeH="0" baseline="0" dirty="0" smtClean="0">
                          <a:ln>
                            <a:noFill/>
                          </a:ln>
                          <a:solidFill>
                            <a:schemeClr val="tx1"/>
                          </a:solidFill>
                          <a:effectLst/>
                          <a:latin typeface="Arial" pitchFamily="34" charset="0"/>
                        </a:rPr>
                        <a:t>Lavoratori Autonomi</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bg2"/>
                      </a:solidFill>
                      <a:prstDash val="sysDashDot"/>
                      <a:round/>
                      <a:headEnd type="none" w="med" len="med"/>
                      <a:tailEnd type="none" w="med" len="med"/>
                    </a:lnR>
                    <a:lnT w="12700" cap="flat" cmpd="sng" algn="ctr">
                      <a:solidFill>
                        <a:srgbClr val="808080"/>
                      </a:solidFill>
                      <a:prstDash val="sysDash"/>
                      <a:round/>
                      <a:headEnd type="none" w="med" len="med"/>
                      <a:tailEnd type="none" w="med" len="med"/>
                    </a:lnT>
                    <a:lnB w="12700" cap="flat" cmpd="sng" algn="ctr">
                      <a:solidFill>
                        <a:srgbClr val="808080"/>
                      </a:solidFill>
                      <a:prstDash val="sysDash"/>
                      <a:round/>
                      <a:headEnd type="none" w="med" len="med"/>
                      <a:tailEnd type="none" w="med" len="med"/>
                    </a:lnB>
                    <a:lnTlToBr>
                      <a:noFill/>
                    </a:lnTlToBr>
                    <a:lnBlToTr>
                      <a:noFill/>
                    </a:lnBlToTr>
                    <a:noFill/>
                  </a:tcPr>
                </a:tc>
                <a:tc>
                  <a:txBody>
                    <a:bodyPr/>
                    <a:lstStyle/>
                    <a:p>
                      <a:pPr algn="ctr" fontAlgn="b"/>
                      <a:r>
                        <a:rPr lang="it-IT" sz="1000" b="0" i="0" u="none" strike="noStrike" dirty="0" smtClean="0">
                          <a:latin typeface="Arial"/>
                        </a:rPr>
                        <a:t>20%</a:t>
                      </a:r>
                      <a:endParaRPr lang="it-IT" sz="1000" b="0" i="0" u="none" strike="noStrike" dirty="0">
                        <a:latin typeface="Arial"/>
                      </a:endParaRPr>
                    </a:p>
                  </a:txBody>
                  <a:tcPr marL="12700" marR="12700" marT="12700" marB="0" anchor="ctr">
                    <a:lnL w="12700" cap="flat" cmpd="sng" algn="ctr">
                      <a:solidFill>
                        <a:schemeClr val="bg2"/>
                      </a:solidFill>
                      <a:prstDash val="sysDash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808080"/>
                      </a:solidFill>
                      <a:prstDash val="sysDash"/>
                      <a:round/>
                      <a:headEnd type="none" w="med" len="med"/>
                      <a:tailEnd type="none" w="med" len="med"/>
                    </a:lnT>
                    <a:lnB w="12700" cap="flat" cmpd="sng" algn="ctr">
                      <a:solidFill>
                        <a:srgbClr val="808080"/>
                      </a:solidFill>
                      <a:prstDash val="sysDash"/>
                      <a:round/>
                      <a:headEnd type="none" w="med" len="med"/>
                      <a:tailEnd type="none" w="med" len="med"/>
                    </a:lnB>
                    <a:lnTlToBr>
                      <a:noFill/>
                    </a:lnTlToBr>
                    <a:lnBlToTr>
                      <a:noFill/>
                    </a:lnBlToTr>
                    <a:noFill/>
                  </a:tcPr>
                </a:tc>
              </a:tr>
              <a:tr h="288925">
                <a:tc>
                  <a:txBody>
                    <a:bodyPr/>
                    <a:lstStyle/>
                    <a:p>
                      <a:pPr algn="l" fontAlgn="t"/>
                      <a:r>
                        <a:rPr kumimoji="0" lang="it-IT" sz="1000" b="0" i="0" u="none" strike="noStrike" kern="1200" cap="none" normalizeH="0" baseline="0" dirty="0" smtClean="0">
                          <a:ln>
                            <a:noFill/>
                          </a:ln>
                          <a:solidFill>
                            <a:schemeClr val="tx1"/>
                          </a:solidFill>
                          <a:effectLst/>
                          <a:latin typeface="Arial" pitchFamily="34" charset="0"/>
                          <a:ea typeface="+mn-ea"/>
                          <a:cs typeface="+mn-cs"/>
                        </a:rPr>
                        <a:t>   Casalinga</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bg2"/>
                      </a:solidFill>
                      <a:prstDash val="sysDashDot"/>
                      <a:round/>
                      <a:headEnd type="none" w="med" len="med"/>
                      <a:tailEnd type="none" w="med" len="med"/>
                    </a:lnR>
                    <a:lnT w="12700" cap="flat" cmpd="sng" algn="ctr">
                      <a:solidFill>
                        <a:srgbClr val="808080"/>
                      </a:solidFill>
                      <a:prstDash val="sysDash"/>
                      <a:round/>
                      <a:headEnd type="none" w="med" len="med"/>
                      <a:tailEnd type="none" w="med" len="med"/>
                    </a:lnT>
                    <a:lnB w="12700" cap="flat" cmpd="sng" algn="ctr">
                      <a:solidFill>
                        <a:srgbClr val="808080"/>
                      </a:solidFill>
                      <a:prstDash val="sysDash"/>
                      <a:round/>
                      <a:headEnd type="none" w="med" len="med"/>
                      <a:tailEnd type="none" w="med" len="med"/>
                    </a:lnB>
                    <a:lnTlToBr>
                      <a:noFill/>
                    </a:lnTlToBr>
                    <a:lnBlToTr>
                      <a:noFill/>
                    </a:lnBlToTr>
                    <a:noFill/>
                  </a:tcPr>
                </a:tc>
                <a:tc>
                  <a:txBody>
                    <a:bodyPr/>
                    <a:lstStyle/>
                    <a:p>
                      <a:pPr algn="ctr" fontAlgn="b"/>
                      <a:r>
                        <a:rPr lang="it-IT" sz="1000" b="0" i="0" u="none" strike="noStrike" dirty="0" smtClean="0">
                          <a:latin typeface="Arial"/>
                        </a:rPr>
                        <a:t>16%</a:t>
                      </a:r>
                      <a:endParaRPr lang="it-IT" sz="1000" b="0" i="0" u="none" strike="noStrike" dirty="0">
                        <a:latin typeface="Arial"/>
                      </a:endParaRPr>
                    </a:p>
                  </a:txBody>
                  <a:tcPr marL="12700" marR="12700" marT="12700" marB="0" anchor="ctr">
                    <a:lnL w="12700" cap="flat" cmpd="sng" algn="ctr">
                      <a:solidFill>
                        <a:schemeClr val="bg2"/>
                      </a:solidFill>
                      <a:prstDash val="sysDash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808080"/>
                      </a:solidFill>
                      <a:prstDash val="sysDash"/>
                      <a:round/>
                      <a:headEnd type="none" w="med" len="med"/>
                      <a:tailEnd type="none" w="med" len="med"/>
                    </a:lnT>
                    <a:lnB w="12700" cap="flat" cmpd="sng" algn="ctr">
                      <a:solidFill>
                        <a:srgbClr val="808080"/>
                      </a:solidFill>
                      <a:prstDash val="sysDash"/>
                      <a:round/>
                      <a:headEnd type="none" w="med" len="med"/>
                      <a:tailEnd type="none" w="med" len="med"/>
                    </a:lnB>
                    <a:lnTlToBr>
                      <a:noFill/>
                    </a:lnTlToBr>
                    <a:lnBlToTr>
                      <a:noFill/>
                    </a:lnBlToTr>
                    <a:noFill/>
                  </a:tcPr>
                </a:tc>
              </a:tr>
              <a:tr h="288925">
                <a:tc>
                  <a:txBody>
                    <a:bodyPr/>
                    <a:lstStyle/>
                    <a:p>
                      <a:pPr algn="l" fontAlgn="t"/>
                      <a:r>
                        <a:rPr kumimoji="0" lang="it-IT" sz="1000" b="0" i="0" u="none" strike="noStrike" kern="1200" cap="none" normalizeH="0" baseline="0" dirty="0" smtClean="0">
                          <a:ln>
                            <a:noFill/>
                          </a:ln>
                          <a:solidFill>
                            <a:schemeClr val="tx1"/>
                          </a:solidFill>
                          <a:effectLst/>
                          <a:latin typeface="Arial" pitchFamily="34" charset="0"/>
                          <a:ea typeface="+mn-ea"/>
                          <a:cs typeface="+mn-cs"/>
                        </a:rPr>
                        <a:t>   Pensionato</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bg2"/>
                      </a:solidFill>
                      <a:prstDash val="sysDashDot"/>
                      <a:round/>
                      <a:headEnd type="none" w="med" len="med"/>
                      <a:tailEnd type="none" w="med" len="med"/>
                    </a:lnR>
                    <a:lnT w="12700" cap="flat" cmpd="sng" algn="ctr">
                      <a:solidFill>
                        <a:srgbClr val="808080"/>
                      </a:solidFill>
                      <a:prstDash val="sysDash"/>
                      <a:round/>
                      <a:headEnd type="none" w="med" len="med"/>
                      <a:tailEnd type="none" w="med" len="med"/>
                    </a:lnT>
                    <a:lnB w="12700" cap="flat" cmpd="sng" algn="ctr">
                      <a:solidFill>
                        <a:srgbClr val="808080"/>
                      </a:solidFill>
                      <a:prstDash val="sysDash"/>
                      <a:round/>
                      <a:headEnd type="none" w="med" len="med"/>
                      <a:tailEnd type="none" w="med" len="med"/>
                    </a:lnB>
                    <a:lnTlToBr>
                      <a:noFill/>
                    </a:lnTlToBr>
                    <a:lnBlToTr>
                      <a:noFill/>
                    </a:lnBlToTr>
                    <a:noFill/>
                  </a:tcPr>
                </a:tc>
                <a:tc>
                  <a:txBody>
                    <a:bodyPr/>
                    <a:lstStyle/>
                    <a:p>
                      <a:pPr algn="ctr" fontAlgn="b"/>
                      <a:r>
                        <a:rPr lang="it-IT" sz="1000" b="0" i="0" u="none" strike="noStrike" dirty="0" smtClean="0">
                          <a:latin typeface="Arial"/>
                        </a:rPr>
                        <a:t>42%</a:t>
                      </a:r>
                      <a:endParaRPr lang="it-IT" sz="1000" b="0" i="0" u="none" strike="noStrike" dirty="0">
                        <a:latin typeface="Arial"/>
                      </a:endParaRPr>
                    </a:p>
                  </a:txBody>
                  <a:tcPr marL="12700" marR="12700" marT="12700" marB="0" anchor="ctr">
                    <a:lnL w="12700" cap="flat" cmpd="sng" algn="ctr">
                      <a:solidFill>
                        <a:schemeClr val="bg2"/>
                      </a:solidFill>
                      <a:prstDash val="sysDash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808080"/>
                      </a:solidFill>
                      <a:prstDash val="sysDash"/>
                      <a:round/>
                      <a:headEnd type="none" w="med" len="med"/>
                      <a:tailEnd type="none" w="med" len="med"/>
                    </a:lnT>
                    <a:lnB w="12700" cap="flat" cmpd="sng" algn="ctr">
                      <a:solidFill>
                        <a:srgbClr val="808080"/>
                      </a:solidFill>
                      <a:prstDash val="sysDash"/>
                      <a:round/>
                      <a:headEnd type="none" w="med" len="med"/>
                      <a:tailEnd type="none" w="med" len="med"/>
                    </a:lnB>
                    <a:lnTlToBr>
                      <a:noFill/>
                    </a:lnTlToBr>
                    <a:lnBlToTr>
                      <a:noFill/>
                    </a:lnBlToTr>
                    <a:noFill/>
                  </a:tcPr>
                </a:tc>
              </a:tr>
              <a:tr h="288925">
                <a:tc>
                  <a:txBody>
                    <a:bodyPr/>
                    <a:lstStyle/>
                    <a:p>
                      <a:pPr algn="l" fontAlgn="t"/>
                      <a:r>
                        <a:rPr kumimoji="0" lang="it-IT" sz="1000" b="0" i="0" u="none" strike="noStrike" kern="1200" cap="none" normalizeH="0" baseline="0" dirty="0" smtClean="0">
                          <a:ln>
                            <a:noFill/>
                          </a:ln>
                          <a:solidFill>
                            <a:schemeClr val="tx1"/>
                          </a:solidFill>
                          <a:effectLst/>
                          <a:latin typeface="Arial" pitchFamily="34" charset="0"/>
                          <a:ea typeface="+mn-ea"/>
                          <a:cs typeface="+mn-cs"/>
                        </a:rPr>
                        <a:t>   Disoccupato/in cerca di prima occupazione</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bg2"/>
                      </a:solidFill>
                      <a:prstDash val="sysDashDot"/>
                      <a:round/>
                      <a:headEnd type="none" w="med" len="med"/>
                      <a:tailEnd type="none" w="med" len="med"/>
                    </a:lnR>
                    <a:lnT w="12700" cap="flat" cmpd="sng" algn="ctr">
                      <a:solidFill>
                        <a:srgbClr val="808080"/>
                      </a:solidFill>
                      <a:prstDash val="sysDash"/>
                      <a:round/>
                      <a:headEnd type="none" w="med" len="med"/>
                      <a:tailEnd type="none" w="med" len="med"/>
                    </a:lnT>
                    <a:lnB w="12700" cap="flat" cmpd="sng" algn="ctr">
                      <a:solidFill>
                        <a:srgbClr val="808080"/>
                      </a:solidFill>
                      <a:prstDash val="sysDash"/>
                      <a:round/>
                      <a:headEnd type="none" w="med" len="med"/>
                      <a:tailEnd type="none" w="med" len="med"/>
                    </a:lnB>
                    <a:lnTlToBr>
                      <a:noFill/>
                    </a:lnTlToBr>
                    <a:lnBlToTr>
                      <a:noFill/>
                    </a:lnBlToTr>
                    <a:noFill/>
                  </a:tcPr>
                </a:tc>
                <a:tc>
                  <a:txBody>
                    <a:bodyPr/>
                    <a:lstStyle/>
                    <a:p>
                      <a:pPr algn="ctr" fontAlgn="b"/>
                      <a:r>
                        <a:rPr lang="it-IT" sz="1000" b="0" i="0" u="none" strike="noStrike" dirty="0" smtClean="0">
                          <a:latin typeface="Arial"/>
                        </a:rPr>
                        <a:t>2% </a:t>
                      </a:r>
                      <a:endParaRPr lang="it-IT" sz="1000" b="0" i="0" u="none" strike="noStrike" dirty="0">
                        <a:latin typeface="Arial"/>
                      </a:endParaRPr>
                    </a:p>
                  </a:txBody>
                  <a:tcPr marL="12700" marR="12700" marT="12700" marB="0" anchor="ctr">
                    <a:lnL w="12700" cap="flat" cmpd="sng" algn="ctr">
                      <a:solidFill>
                        <a:schemeClr val="bg2"/>
                      </a:solidFill>
                      <a:prstDash val="sysDash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808080"/>
                      </a:solidFill>
                      <a:prstDash val="sysDash"/>
                      <a:round/>
                      <a:headEnd type="none" w="med" len="med"/>
                      <a:tailEnd type="none" w="med" len="med"/>
                    </a:lnT>
                    <a:lnB w="12700" cap="flat" cmpd="sng" algn="ctr">
                      <a:solidFill>
                        <a:srgbClr val="808080"/>
                      </a:solidFill>
                      <a:prstDash val="sysDash"/>
                      <a:round/>
                      <a:headEnd type="none" w="med" len="med"/>
                      <a:tailEnd type="none" w="med" len="med"/>
                    </a:lnB>
                    <a:lnTlToBr>
                      <a:noFill/>
                    </a:lnTlToBr>
                    <a:lnBlToTr>
                      <a:noFill/>
                    </a:lnBlToTr>
                    <a:noFill/>
                  </a:tcPr>
                </a:tc>
              </a:tr>
              <a:tr h="288925">
                <a:tc>
                  <a:txBody>
                    <a:bodyPr/>
                    <a:lstStyle/>
                    <a:p>
                      <a:pPr algn="l" fontAlgn="t"/>
                      <a:r>
                        <a:rPr kumimoji="0" lang="it-IT" sz="1000" b="0" i="0" u="none" strike="noStrike" kern="1200" cap="none" normalizeH="0" baseline="0" dirty="0" smtClean="0">
                          <a:ln>
                            <a:noFill/>
                          </a:ln>
                          <a:solidFill>
                            <a:schemeClr val="tx1"/>
                          </a:solidFill>
                          <a:effectLst/>
                          <a:latin typeface="Arial" pitchFamily="34" charset="0"/>
                          <a:ea typeface="+mn-ea"/>
                          <a:cs typeface="+mn-cs"/>
                        </a:rPr>
                        <a:t>    Altro, in condizione non professionale (studente, benestante)</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bg2"/>
                      </a:solidFill>
                      <a:prstDash val="sysDashDot"/>
                      <a:round/>
                      <a:headEnd type="none" w="med" len="med"/>
                      <a:tailEnd type="none" w="med" len="med"/>
                    </a:lnR>
                    <a:lnT w="12700" cap="flat" cmpd="sng" algn="ctr">
                      <a:solidFill>
                        <a:srgbClr val="808080"/>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it-IT" sz="1000" b="0" i="0" u="none" strike="noStrike" dirty="0">
                          <a:latin typeface="Arial"/>
                        </a:rPr>
                        <a:t>1</a:t>
                      </a:r>
                      <a:r>
                        <a:rPr lang="it-IT" sz="1000" b="0" i="0" u="none" strike="noStrike" dirty="0" smtClean="0">
                          <a:latin typeface="Arial"/>
                        </a:rPr>
                        <a:t>%</a:t>
                      </a:r>
                      <a:endParaRPr lang="it-IT" sz="1000" b="0" i="0" u="none" strike="noStrike" dirty="0">
                        <a:latin typeface="Arial"/>
                      </a:endParaRPr>
                    </a:p>
                  </a:txBody>
                  <a:tcPr marL="12700" marR="12700" marT="12700" marB="0" anchor="ctr">
                    <a:lnL w="12700" cap="flat" cmpd="sng" algn="ctr">
                      <a:solidFill>
                        <a:schemeClr val="bg2"/>
                      </a:solidFill>
                      <a:prstDash val="sysDash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808080"/>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448737" name="Group 225"/>
          <p:cNvGraphicFramePr>
            <a:graphicFrameLocks noGrp="1"/>
          </p:cNvGraphicFramePr>
          <p:nvPr/>
        </p:nvGraphicFramePr>
        <p:xfrm>
          <a:off x="1116013" y="4365625"/>
          <a:ext cx="3455987" cy="863600"/>
        </p:xfrm>
        <a:graphic>
          <a:graphicData uri="http://schemas.openxmlformats.org/drawingml/2006/table">
            <a:tbl>
              <a:tblPr/>
              <a:tblGrid>
                <a:gridCol w="2628900"/>
                <a:gridCol w="827087"/>
              </a:tblGrid>
              <a:tr h="274638">
                <a:tc gridSpan="2">
                  <a:txBody>
                    <a:bodyPr/>
                    <a:lstStyle/>
                    <a:p>
                      <a:pPr marL="0" marR="0" lvl="0" indent="0" algn="ctr" defTabSz="449263" rtl="0" eaLnBrk="1" fontAlgn="base" latinLnBrk="0" hangingPunct="1">
                        <a:lnSpc>
                          <a:spcPct val="100000"/>
                        </a:lnSpc>
                        <a:spcBef>
                          <a:spcPct val="20000"/>
                        </a:spcBef>
                        <a:spcAft>
                          <a:spcPct val="0"/>
                        </a:spcAft>
                        <a:buClrTx/>
                        <a:buSzTx/>
                        <a:buFontTx/>
                        <a:buNone/>
                        <a:tabLst/>
                      </a:pPr>
                      <a:r>
                        <a:rPr kumimoji="0" lang="it-IT" sz="1000" b="1" i="0" u="none" strike="noStrike" cap="none" normalizeH="0" baseline="0" dirty="0" smtClean="0">
                          <a:ln>
                            <a:noFill/>
                          </a:ln>
                          <a:solidFill>
                            <a:schemeClr val="tx1"/>
                          </a:solidFill>
                          <a:effectLst/>
                          <a:latin typeface="Arial" pitchFamily="34" charset="0"/>
                        </a:rPr>
                        <a:t>CLIENTELA DOMESTICA - GENERE</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it-IT"/>
                    </a:p>
                  </a:txBody>
                  <a:tcPr/>
                </a:tc>
              </a:tr>
              <a:tr h="301625">
                <a:tc>
                  <a:txBody>
                    <a:bodyPr/>
                    <a:lstStyle/>
                    <a:p>
                      <a:pPr marL="0" marR="0" lvl="0" indent="0" algn="l" defTabSz="449263" rtl="0" eaLnBrk="1" fontAlgn="base" latinLnBrk="0" hangingPunct="1">
                        <a:lnSpc>
                          <a:spcPct val="100000"/>
                        </a:lnSpc>
                        <a:spcBef>
                          <a:spcPct val="20000"/>
                        </a:spcBef>
                        <a:spcAft>
                          <a:spcPct val="0"/>
                        </a:spcAft>
                        <a:buClrTx/>
                        <a:buSzTx/>
                        <a:buFontTx/>
                        <a:buNone/>
                        <a:tabLst/>
                      </a:pPr>
                      <a:r>
                        <a:rPr kumimoji="0" lang="it-IT" sz="1000" b="0" i="0" u="none" strike="noStrike" cap="none" normalizeH="0" baseline="0" smtClean="0">
                          <a:ln>
                            <a:noFill/>
                          </a:ln>
                          <a:solidFill>
                            <a:schemeClr val="tx1"/>
                          </a:solidFill>
                          <a:effectLst/>
                          <a:latin typeface="Arial" pitchFamily="34" charset="0"/>
                        </a:rPr>
                        <a:t>Maschi</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bg2"/>
                      </a:solidFill>
                      <a:prstDash val="sys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808080"/>
                      </a:solidFill>
                      <a:prstDash val="sysDash"/>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20000"/>
                        </a:spcBef>
                        <a:spcAft>
                          <a:spcPct val="0"/>
                        </a:spcAft>
                        <a:buClrTx/>
                        <a:buSzTx/>
                        <a:buFontTx/>
                        <a:buNone/>
                        <a:tabLst/>
                      </a:pPr>
                      <a:r>
                        <a:rPr kumimoji="0" lang="it-IT" sz="1000" b="0" i="0" u="none" strike="noStrike" cap="none" normalizeH="0" baseline="0" dirty="0" smtClean="0">
                          <a:ln>
                            <a:noFill/>
                          </a:ln>
                          <a:solidFill>
                            <a:schemeClr val="tx1"/>
                          </a:solidFill>
                          <a:effectLst/>
                          <a:latin typeface="Arial" pitchFamily="34" charset="0"/>
                        </a:rPr>
                        <a:t>55%</a:t>
                      </a:r>
                    </a:p>
                  </a:txBody>
                  <a:tcPr marL="90000" marR="90000" marT="46800" marB="46800" anchor="ctr" horzOverflow="overflow">
                    <a:lnL w="12700" cap="flat" cmpd="sng" algn="ctr">
                      <a:solidFill>
                        <a:schemeClr val="bg2"/>
                      </a:solidFill>
                      <a:prstDash val="sysDash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808080"/>
                      </a:solidFill>
                      <a:prstDash val="sysDash"/>
                      <a:round/>
                      <a:headEnd type="none" w="med" len="med"/>
                      <a:tailEnd type="none" w="med" len="med"/>
                    </a:lnB>
                    <a:lnTlToBr>
                      <a:noFill/>
                    </a:lnTlToBr>
                    <a:lnBlToTr>
                      <a:noFill/>
                    </a:lnBlToTr>
                    <a:noFill/>
                  </a:tcPr>
                </a:tc>
              </a:tr>
              <a:tr h="287338">
                <a:tc>
                  <a:txBody>
                    <a:bodyPr/>
                    <a:lstStyle/>
                    <a:p>
                      <a:pPr marL="0" marR="0" lvl="0" indent="0" algn="l" defTabSz="449263" rtl="0" eaLnBrk="1" fontAlgn="base" latinLnBrk="0" hangingPunct="1">
                        <a:lnSpc>
                          <a:spcPct val="100000"/>
                        </a:lnSpc>
                        <a:spcBef>
                          <a:spcPct val="20000"/>
                        </a:spcBef>
                        <a:spcAft>
                          <a:spcPct val="0"/>
                        </a:spcAft>
                        <a:buClrTx/>
                        <a:buSzTx/>
                        <a:buFontTx/>
                        <a:buNone/>
                        <a:tabLst/>
                      </a:pPr>
                      <a:r>
                        <a:rPr kumimoji="0" lang="it-IT" sz="1000" b="0" i="0" u="none" strike="noStrike" cap="none" normalizeH="0" baseline="0" smtClean="0">
                          <a:ln>
                            <a:noFill/>
                          </a:ln>
                          <a:solidFill>
                            <a:schemeClr val="tx1"/>
                          </a:solidFill>
                          <a:effectLst/>
                          <a:latin typeface="Arial" pitchFamily="34" charset="0"/>
                        </a:rPr>
                        <a:t>Femmine</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bg2"/>
                      </a:solidFill>
                      <a:prstDash val="sysDashDot"/>
                      <a:round/>
                      <a:headEnd type="none" w="med" len="med"/>
                      <a:tailEnd type="none" w="med" len="med"/>
                    </a:lnR>
                    <a:lnT w="12700" cap="flat" cmpd="sng" algn="ctr">
                      <a:solidFill>
                        <a:srgbClr val="808080"/>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20000"/>
                        </a:spcBef>
                        <a:spcAft>
                          <a:spcPct val="0"/>
                        </a:spcAft>
                        <a:buClrTx/>
                        <a:buSzTx/>
                        <a:buFontTx/>
                        <a:buNone/>
                        <a:tabLst/>
                      </a:pPr>
                      <a:r>
                        <a:rPr kumimoji="0" lang="it-IT" sz="1000" b="0" i="0" u="none" strike="noStrike" cap="none" normalizeH="0" baseline="0" dirty="0" smtClean="0">
                          <a:ln>
                            <a:noFill/>
                          </a:ln>
                          <a:solidFill>
                            <a:schemeClr val="tx1"/>
                          </a:solidFill>
                          <a:effectLst/>
                          <a:latin typeface="Arial" pitchFamily="34" charset="0"/>
                        </a:rPr>
                        <a:t>45%</a:t>
                      </a:r>
                    </a:p>
                  </a:txBody>
                  <a:tcPr marL="90000" marR="90000" marT="46800" marB="46800" anchor="ctr" horzOverflow="overflow">
                    <a:lnL w="12700" cap="flat" cmpd="sng" algn="ctr">
                      <a:solidFill>
                        <a:schemeClr val="bg2"/>
                      </a:solidFill>
                      <a:prstDash val="sysDash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808080"/>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448730" name="Group 218"/>
          <p:cNvGraphicFramePr>
            <a:graphicFrameLocks noGrp="1"/>
          </p:cNvGraphicFramePr>
          <p:nvPr/>
        </p:nvGraphicFramePr>
        <p:xfrm>
          <a:off x="5364163" y="2276475"/>
          <a:ext cx="3455987" cy="1441450"/>
        </p:xfrm>
        <a:graphic>
          <a:graphicData uri="http://schemas.openxmlformats.org/drawingml/2006/table">
            <a:tbl>
              <a:tblPr/>
              <a:tblGrid>
                <a:gridCol w="2628900"/>
                <a:gridCol w="827087"/>
              </a:tblGrid>
              <a:tr h="274638">
                <a:tc gridSpan="2">
                  <a:txBody>
                    <a:bodyPr/>
                    <a:lstStyle/>
                    <a:p>
                      <a:pPr marL="0" marR="0" lvl="0" indent="0" algn="ctr" defTabSz="449263" rtl="0" eaLnBrk="1" fontAlgn="base" latinLnBrk="0" hangingPunct="1">
                        <a:lnSpc>
                          <a:spcPct val="100000"/>
                        </a:lnSpc>
                        <a:spcBef>
                          <a:spcPct val="20000"/>
                        </a:spcBef>
                        <a:spcAft>
                          <a:spcPct val="0"/>
                        </a:spcAft>
                        <a:buClrTx/>
                        <a:buSzTx/>
                        <a:buFontTx/>
                        <a:buNone/>
                        <a:tabLst/>
                      </a:pPr>
                      <a:r>
                        <a:rPr kumimoji="0" lang="it-IT" sz="1000" b="1" i="0" u="none" strike="noStrike" cap="none" normalizeH="0" baseline="0" dirty="0" smtClean="0">
                          <a:ln>
                            <a:noFill/>
                          </a:ln>
                          <a:solidFill>
                            <a:schemeClr val="tx1"/>
                          </a:solidFill>
                          <a:effectLst/>
                          <a:latin typeface="Arial" pitchFamily="34" charset="0"/>
                        </a:rPr>
                        <a:t>CLIENTELA DOMESTICA - TITOLO </a:t>
                      </a:r>
                      <a:r>
                        <a:rPr kumimoji="0" lang="it-IT" sz="1000" b="1" i="0" u="none" strike="noStrike" cap="none" normalizeH="0" baseline="0" dirty="0" err="1" smtClean="0">
                          <a:ln>
                            <a:noFill/>
                          </a:ln>
                          <a:solidFill>
                            <a:schemeClr val="tx1"/>
                          </a:solidFill>
                          <a:effectLst/>
                          <a:latin typeface="Arial" pitchFamily="34" charset="0"/>
                        </a:rPr>
                        <a:t>DI</a:t>
                      </a:r>
                      <a:r>
                        <a:rPr kumimoji="0" lang="it-IT" sz="1000" b="1" i="0" u="none" strike="noStrike" cap="none" normalizeH="0" baseline="0" dirty="0" smtClean="0">
                          <a:ln>
                            <a:noFill/>
                          </a:ln>
                          <a:solidFill>
                            <a:schemeClr val="tx1"/>
                          </a:solidFill>
                          <a:effectLst/>
                          <a:latin typeface="Arial" pitchFamily="34" charset="0"/>
                        </a:rPr>
                        <a:t> STUDIO</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it-IT"/>
                    </a:p>
                  </a:txBody>
                  <a:tcPr/>
                </a:tc>
              </a:tr>
              <a:tr h="301625">
                <a:tc>
                  <a:txBody>
                    <a:bodyPr/>
                    <a:lstStyle/>
                    <a:p>
                      <a:pPr marL="0" marR="0" lvl="0" indent="0" algn="l" defTabSz="449263" rtl="0" eaLnBrk="1" fontAlgn="base" latinLnBrk="0" hangingPunct="1">
                        <a:lnSpc>
                          <a:spcPct val="100000"/>
                        </a:lnSpc>
                        <a:spcBef>
                          <a:spcPct val="20000"/>
                        </a:spcBef>
                        <a:spcAft>
                          <a:spcPct val="0"/>
                        </a:spcAft>
                        <a:buClrTx/>
                        <a:buSzTx/>
                        <a:buFontTx/>
                        <a:buNone/>
                        <a:tabLst/>
                      </a:pPr>
                      <a:r>
                        <a:rPr kumimoji="0" lang="it-IT" sz="1000" b="0" i="0" u="none" strike="noStrike" cap="none" normalizeH="0" baseline="0" dirty="0" smtClean="0">
                          <a:ln>
                            <a:noFill/>
                          </a:ln>
                          <a:solidFill>
                            <a:schemeClr val="tx1"/>
                          </a:solidFill>
                          <a:effectLst/>
                          <a:latin typeface="Arial" pitchFamily="34" charset="0"/>
                        </a:rPr>
                        <a:t>Laurea</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bg2"/>
                      </a:solidFill>
                      <a:prstDash val="sys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808080"/>
                      </a:solidFill>
                      <a:prstDash val="sysDash"/>
                      <a:round/>
                      <a:headEnd type="none" w="med" len="med"/>
                      <a:tailEnd type="none" w="med" len="med"/>
                    </a:lnB>
                    <a:lnTlToBr>
                      <a:noFill/>
                    </a:lnTlToBr>
                    <a:lnBlToTr>
                      <a:noFill/>
                    </a:lnBlToTr>
                    <a:noFill/>
                  </a:tcPr>
                </a:tc>
                <a:tc>
                  <a:txBody>
                    <a:bodyPr/>
                    <a:lstStyle/>
                    <a:p>
                      <a:pPr algn="ctr" fontAlgn="b"/>
                      <a:r>
                        <a:rPr lang="it-IT" sz="1000" b="0" i="0" u="none" strike="noStrike" dirty="0" smtClean="0">
                          <a:solidFill>
                            <a:srgbClr val="000000"/>
                          </a:solidFill>
                          <a:latin typeface="Arial"/>
                        </a:rPr>
                        <a:t>12%</a:t>
                      </a:r>
                      <a:endParaRPr lang="it-IT" sz="1000" b="0" i="0" u="none" strike="noStrike" dirty="0">
                        <a:solidFill>
                          <a:srgbClr val="000000"/>
                        </a:solidFill>
                        <a:latin typeface="Arial"/>
                      </a:endParaRPr>
                    </a:p>
                  </a:txBody>
                  <a:tcPr marL="12700" marR="12700" marT="12700" marB="0" anchor="ctr">
                    <a:lnL w="12700" cap="flat" cmpd="sng" algn="ctr">
                      <a:solidFill>
                        <a:schemeClr val="bg2"/>
                      </a:solidFill>
                      <a:prstDash val="sysDash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808080"/>
                      </a:solidFill>
                      <a:prstDash val="sysDash"/>
                      <a:round/>
                      <a:headEnd type="none" w="med" len="med"/>
                      <a:tailEnd type="none" w="med" len="med"/>
                    </a:lnB>
                    <a:lnTlToBr>
                      <a:noFill/>
                    </a:lnTlToBr>
                    <a:lnBlToTr>
                      <a:noFill/>
                    </a:lnBlToTr>
                    <a:noFill/>
                  </a:tcPr>
                </a:tc>
              </a:tr>
              <a:tr h="287338">
                <a:tc>
                  <a:txBody>
                    <a:bodyPr/>
                    <a:lstStyle/>
                    <a:p>
                      <a:pPr marL="0" marR="0" lvl="0" indent="0" algn="l" defTabSz="449263" rtl="0" eaLnBrk="1" fontAlgn="base" latinLnBrk="0" hangingPunct="1">
                        <a:lnSpc>
                          <a:spcPct val="100000"/>
                        </a:lnSpc>
                        <a:spcBef>
                          <a:spcPct val="20000"/>
                        </a:spcBef>
                        <a:spcAft>
                          <a:spcPct val="0"/>
                        </a:spcAft>
                        <a:buClrTx/>
                        <a:buSzTx/>
                        <a:buFontTx/>
                        <a:buNone/>
                        <a:tabLst/>
                      </a:pPr>
                      <a:r>
                        <a:rPr kumimoji="0" lang="it-IT" sz="1000" b="0" i="0" u="none" strike="noStrike" cap="none" normalizeH="0" baseline="0" dirty="0" smtClean="0">
                          <a:ln>
                            <a:noFill/>
                          </a:ln>
                          <a:solidFill>
                            <a:schemeClr val="tx1"/>
                          </a:solidFill>
                          <a:effectLst/>
                          <a:latin typeface="Arial" pitchFamily="34" charset="0"/>
                        </a:rPr>
                        <a:t>Diploma superiore</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bg2"/>
                      </a:solidFill>
                      <a:prstDash val="sysDashDot"/>
                      <a:round/>
                      <a:headEnd type="none" w="med" len="med"/>
                      <a:tailEnd type="none" w="med" len="med"/>
                    </a:lnR>
                    <a:lnT w="12700" cap="flat" cmpd="sng" algn="ctr">
                      <a:solidFill>
                        <a:srgbClr val="808080"/>
                      </a:solidFill>
                      <a:prstDash val="sysDash"/>
                      <a:round/>
                      <a:headEnd type="none" w="med" len="med"/>
                      <a:tailEnd type="none" w="med" len="med"/>
                    </a:lnT>
                    <a:lnB w="12700" cap="flat" cmpd="sng" algn="ctr">
                      <a:solidFill>
                        <a:srgbClr val="808080"/>
                      </a:solidFill>
                      <a:prstDash val="sysDash"/>
                      <a:round/>
                      <a:headEnd type="none" w="med" len="med"/>
                      <a:tailEnd type="none" w="med" len="med"/>
                    </a:lnB>
                    <a:lnTlToBr>
                      <a:noFill/>
                    </a:lnTlToBr>
                    <a:lnBlToTr>
                      <a:noFill/>
                    </a:lnBlToTr>
                    <a:noFill/>
                  </a:tcPr>
                </a:tc>
                <a:tc>
                  <a:txBody>
                    <a:bodyPr/>
                    <a:lstStyle/>
                    <a:p>
                      <a:pPr algn="ctr" fontAlgn="b"/>
                      <a:r>
                        <a:rPr lang="it-IT" sz="1000" b="0" i="0" u="none" strike="noStrike" dirty="0" smtClean="0">
                          <a:solidFill>
                            <a:srgbClr val="000000"/>
                          </a:solidFill>
                          <a:latin typeface="Arial"/>
                        </a:rPr>
                        <a:t>32%</a:t>
                      </a:r>
                      <a:endParaRPr lang="it-IT" sz="1000" b="0" i="0" u="none" strike="noStrike" dirty="0">
                        <a:solidFill>
                          <a:srgbClr val="000000"/>
                        </a:solidFill>
                        <a:latin typeface="Arial"/>
                      </a:endParaRPr>
                    </a:p>
                  </a:txBody>
                  <a:tcPr marL="12700" marR="12700" marT="12700" marB="0" anchor="ctr">
                    <a:lnL w="12700" cap="flat" cmpd="sng" algn="ctr">
                      <a:solidFill>
                        <a:schemeClr val="bg2"/>
                      </a:solidFill>
                      <a:prstDash val="sysDash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808080"/>
                      </a:solidFill>
                      <a:prstDash val="sysDash"/>
                      <a:round/>
                      <a:headEnd type="none" w="med" len="med"/>
                      <a:tailEnd type="none" w="med" len="med"/>
                    </a:lnT>
                    <a:lnB w="12700" cap="flat" cmpd="sng" algn="ctr">
                      <a:solidFill>
                        <a:srgbClr val="808080"/>
                      </a:solidFill>
                      <a:prstDash val="sysDash"/>
                      <a:round/>
                      <a:headEnd type="none" w="med" len="med"/>
                      <a:tailEnd type="none" w="med" len="med"/>
                    </a:lnB>
                    <a:lnTlToBr>
                      <a:noFill/>
                    </a:lnTlToBr>
                    <a:lnBlToTr>
                      <a:noFill/>
                    </a:lnBlToTr>
                    <a:noFill/>
                  </a:tcPr>
                </a:tc>
              </a:tr>
              <a:tr h="288925">
                <a:tc>
                  <a:txBody>
                    <a:bodyPr/>
                    <a:lstStyle/>
                    <a:p>
                      <a:pPr marL="0" marR="0" lvl="0" indent="0" algn="l" defTabSz="449263" rtl="0" eaLnBrk="1" fontAlgn="base" latinLnBrk="0" hangingPunct="1">
                        <a:lnSpc>
                          <a:spcPct val="100000"/>
                        </a:lnSpc>
                        <a:spcBef>
                          <a:spcPct val="20000"/>
                        </a:spcBef>
                        <a:spcAft>
                          <a:spcPct val="0"/>
                        </a:spcAft>
                        <a:buClrTx/>
                        <a:buSzTx/>
                        <a:buFontTx/>
                        <a:buNone/>
                        <a:tabLst/>
                      </a:pPr>
                      <a:r>
                        <a:rPr kumimoji="0" lang="it-IT" sz="1000" b="0" i="0" u="none" strike="noStrike" cap="none" normalizeH="0" baseline="0" dirty="0" smtClean="0">
                          <a:ln>
                            <a:noFill/>
                          </a:ln>
                          <a:solidFill>
                            <a:schemeClr val="tx1"/>
                          </a:solidFill>
                          <a:effectLst/>
                          <a:latin typeface="Arial" pitchFamily="34" charset="0"/>
                        </a:rPr>
                        <a:t>Diploma inferiore</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bg2"/>
                      </a:solidFill>
                      <a:prstDash val="sysDashDot"/>
                      <a:round/>
                      <a:headEnd type="none" w="med" len="med"/>
                      <a:tailEnd type="none" w="med" len="med"/>
                    </a:lnR>
                    <a:lnT w="12700" cap="flat" cmpd="sng" algn="ctr">
                      <a:solidFill>
                        <a:srgbClr val="808080"/>
                      </a:solidFill>
                      <a:prstDash val="sysDash"/>
                      <a:round/>
                      <a:headEnd type="none" w="med" len="med"/>
                      <a:tailEnd type="none" w="med" len="med"/>
                    </a:lnT>
                    <a:lnB w="12700" cap="flat" cmpd="sng" algn="ctr">
                      <a:solidFill>
                        <a:srgbClr val="808080"/>
                      </a:solidFill>
                      <a:prstDash val="sysDash"/>
                      <a:round/>
                      <a:headEnd type="none" w="med" len="med"/>
                      <a:tailEnd type="none" w="med" len="med"/>
                    </a:lnB>
                    <a:lnTlToBr>
                      <a:noFill/>
                    </a:lnTlToBr>
                    <a:lnBlToTr>
                      <a:noFill/>
                    </a:lnBlToTr>
                    <a:noFill/>
                  </a:tcPr>
                </a:tc>
                <a:tc>
                  <a:txBody>
                    <a:bodyPr/>
                    <a:lstStyle/>
                    <a:p>
                      <a:pPr algn="ctr" fontAlgn="b"/>
                      <a:r>
                        <a:rPr lang="it-IT" sz="1000" b="0" i="0" u="none" strike="noStrike" dirty="0" smtClean="0">
                          <a:solidFill>
                            <a:srgbClr val="000000"/>
                          </a:solidFill>
                          <a:latin typeface="Arial"/>
                        </a:rPr>
                        <a:t>29%</a:t>
                      </a:r>
                      <a:endParaRPr lang="it-IT" sz="1000" b="0" i="0" u="none" strike="noStrike" dirty="0">
                        <a:solidFill>
                          <a:srgbClr val="000000"/>
                        </a:solidFill>
                        <a:latin typeface="Arial"/>
                      </a:endParaRPr>
                    </a:p>
                  </a:txBody>
                  <a:tcPr marL="12700" marR="12700" marT="12700" marB="0" anchor="ctr">
                    <a:lnL w="12700" cap="flat" cmpd="sng" algn="ctr">
                      <a:solidFill>
                        <a:schemeClr val="bg2"/>
                      </a:solidFill>
                      <a:prstDash val="sysDash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808080"/>
                      </a:solidFill>
                      <a:prstDash val="sysDash"/>
                      <a:round/>
                      <a:headEnd type="none" w="med" len="med"/>
                      <a:tailEnd type="none" w="med" len="med"/>
                    </a:lnT>
                    <a:lnB w="12700" cap="flat" cmpd="sng" algn="ctr">
                      <a:solidFill>
                        <a:srgbClr val="808080"/>
                      </a:solidFill>
                      <a:prstDash val="sysDash"/>
                      <a:round/>
                      <a:headEnd type="none" w="med" len="med"/>
                      <a:tailEnd type="none" w="med" len="med"/>
                    </a:lnB>
                    <a:lnTlToBr>
                      <a:noFill/>
                    </a:lnTlToBr>
                    <a:lnBlToTr>
                      <a:noFill/>
                    </a:lnBlToTr>
                    <a:noFill/>
                  </a:tcPr>
                </a:tc>
              </a:tr>
              <a:tr h="288925">
                <a:tc>
                  <a:txBody>
                    <a:bodyPr/>
                    <a:lstStyle/>
                    <a:p>
                      <a:pPr marL="0" marR="0" lvl="0" indent="0" algn="l" defTabSz="449263" rtl="0" eaLnBrk="1" fontAlgn="base" latinLnBrk="0" hangingPunct="1">
                        <a:lnSpc>
                          <a:spcPct val="100000"/>
                        </a:lnSpc>
                        <a:spcBef>
                          <a:spcPct val="20000"/>
                        </a:spcBef>
                        <a:spcAft>
                          <a:spcPct val="0"/>
                        </a:spcAft>
                        <a:buClrTx/>
                        <a:buSzTx/>
                        <a:buFontTx/>
                        <a:buNone/>
                        <a:tabLst/>
                      </a:pPr>
                      <a:r>
                        <a:rPr kumimoji="0" lang="it-IT" sz="1000" b="0" i="0" u="none" strike="noStrike" cap="none" normalizeH="0" baseline="0" dirty="0" smtClean="0">
                          <a:ln>
                            <a:noFill/>
                          </a:ln>
                          <a:solidFill>
                            <a:schemeClr val="tx1"/>
                          </a:solidFill>
                          <a:effectLst/>
                          <a:latin typeface="Arial" pitchFamily="34" charset="0"/>
                        </a:rPr>
                        <a:t>Licenza elementare / nessun titolo</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bg2"/>
                      </a:solidFill>
                      <a:prstDash val="sysDashDot"/>
                      <a:round/>
                      <a:headEnd type="none" w="med" len="med"/>
                      <a:tailEnd type="none" w="med" len="med"/>
                    </a:lnR>
                    <a:lnT w="12700" cap="flat" cmpd="sng" algn="ctr">
                      <a:solidFill>
                        <a:srgbClr val="808080"/>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it-IT" sz="1000" b="0" i="0" u="none" strike="noStrike" dirty="0" smtClean="0">
                          <a:solidFill>
                            <a:srgbClr val="000000"/>
                          </a:solidFill>
                          <a:latin typeface="Arial"/>
                        </a:rPr>
                        <a:t>27%</a:t>
                      </a:r>
                      <a:endParaRPr lang="it-IT" sz="1000" b="0" i="0" u="none" strike="noStrike" dirty="0">
                        <a:solidFill>
                          <a:srgbClr val="000000"/>
                        </a:solidFill>
                        <a:latin typeface="Arial"/>
                      </a:endParaRPr>
                    </a:p>
                  </a:txBody>
                  <a:tcPr marL="12700" marR="12700" marT="12700" marB="0" anchor="ctr">
                    <a:lnL w="12700" cap="flat" cmpd="sng" algn="ctr">
                      <a:solidFill>
                        <a:schemeClr val="bg2"/>
                      </a:solidFill>
                      <a:prstDash val="sysDash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808080"/>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 name="Segnaposto numero diapositiva 8"/>
          <p:cNvSpPr>
            <a:spLocks noGrp="1"/>
          </p:cNvSpPr>
          <p:nvPr>
            <p:ph type="sldNum" sz="quarter" idx="10"/>
          </p:nvPr>
        </p:nvSpPr>
        <p:spPr/>
        <p:txBody>
          <a:bodyPr/>
          <a:lstStyle/>
          <a:p>
            <a:pPr>
              <a:defRPr/>
            </a:pPr>
            <a:fld id="{871C71B1-7A43-4A86-A176-7002EF3C879A}" type="slidenum">
              <a:rPr lang="it-IT" smtClean="0"/>
              <a:pPr>
                <a:defRPr/>
              </a:pPr>
              <a:t>7</a:t>
            </a:fld>
            <a:endParaRPr lang="it-IT"/>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09"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IL LIVELLO DI IMPORTANZA DELLA RELAZIONE ALLO SPORTELLO -</a:t>
            </a:r>
            <a:r>
              <a:rPr lang="it-IT" sz="2100" i="1">
                <a:solidFill>
                  <a:srgbClr val="3366CC"/>
                </a:solidFill>
                <a:cs typeface="Arial" charset="0"/>
              </a:rPr>
              <a:t> 2° SEMESTRE 2014</a:t>
            </a:r>
          </a:p>
        </p:txBody>
      </p:sp>
      <p:sp>
        <p:nvSpPr>
          <p:cNvPr id="514054" name="Text Box 3"/>
          <p:cNvSpPr txBox="1">
            <a:spLocks noChangeArrowheads="1"/>
          </p:cNvSpPr>
          <p:nvPr/>
        </p:nvSpPr>
        <p:spPr bwMode="auto">
          <a:xfrm>
            <a:off x="755650" y="1085850"/>
            <a:ext cx="8137525" cy="436563"/>
          </a:xfrm>
          <a:prstGeom prst="rect">
            <a:avLst/>
          </a:prstGeom>
          <a:noFill/>
          <a:ln w="9525">
            <a:noFill/>
            <a:miter lim="800000"/>
            <a:headEnd/>
            <a:tailEnd/>
          </a:ln>
        </p:spPr>
        <p:txBody>
          <a:bodyPr lIns="169695" tIns="124443" rIns="169695" bIns="124443" anchor="ctr">
            <a:spAutoFit/>
          </a:bodyPr>
          <a:lstStyle/>
          <a:p>
            <a:pPr marL="266700" indent="-266700" defTabSz="957263">
              <a:buClr>
                <a:srgbClr val="000000"/>
              </a:buClr>
              <a:buSzPct val="100000"/>
              <a:buFont typeface="Times" pitchFamily="18" charset="0"/>
              <a:buBlip>
                <a:blip r:embed="rId3"/>
              </a:buBlip>
              <a:defRPr/>
            </a:pPr>
            <a:r>
              <a:rPr lang="it-IT" sz="1200" dirty="0">
                <a:solidFill>
                  <a:schemeClr val="tx1"/>
                </a:solidFill>
                <a:latin typeface="+mn-lt"/>
                <a:cs typeface="Arial" pitchFamily="34" charset="0"/>
              </a:rPr>
              <a:t>Quale dei seguenti aspetti sono  per Lei i due più importanti?</a:t>
            </a:r>
            <a:endParaRPr lang="it-IT" sz="1200" dirty="0">
              <a:solidFill>
                <a:schemeClr val="tx1"/>
              </a:solidFill>
              <a:latin typeface="+mn-lt"/>
              <a:cs typeface="Arial" pitchFamily="34" charset="0"/>
            </a:endParaRPr>
          </a:p>
        </p:txBody>
      </p:sp>
      <p:sp>
        <p:nvSpPr>
          <p:cNvPr id="601097"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RELAZIONE ALLO SPORTELLO</a:t>
            </a:r>
            <a:br>
              <a:rPr lang="it-IT" sz="1800" dirty="0">
                <a:solidFill>
                  <a:schemeClr val="bg1"/>
                </a:solidFill>
              </a:rPr>
            </a:br>
            <a:r>
              <a:rPr lang="it-IT" sz="1800" i="1" dirty="0">
                <a:solidFill>
                  <a:schemeClr val="bg1"/>
                </a:solidFill>
              </a:rPr>
              <a:t>Importanza</a:t>
            </a:r>
            <a:endParaRPr lang="it-IT" sz="1800" i="1" dirty="0">
              <a:solidFill>
                <a:schemeClr val="bg1"/>
              </a:solidFill>
              <a:effectLst>
                <a:outerShdw blurRad="38100" dist="38100" dir="2700000" algn="tl">
                  <a:srgbClr val="C0C0C0"/>
                </a:outerShdw>
              </a:effectLst>
            </a:endParaRPr>
          </a:p>
        </p:txBody>
      </p:sp>
      <p:sp>
        <p:nvSpPr>
          <p:cNvPr id="9" name="Segnaposto numero diapositiva 8"/>
          <p:cNvSpPr>
            <a:spLocks noGrp="1"/>
          </p:cNvSpPr>
          <p:nvPr>
            <p:ph type="sldNum" sz="quarter" idx="10"/>
          </p:nvPr>
        </p:nvSpPr>
        <p:spPr/>
        <p:txBody>
          <a:bodyPr/>
          <a:lstStyle/>
          <a:p>
            <a:pPr>
              <a:defRPr/>
            </a:pPr>
            <a:fld id="{A9F0FBE6-D09B-41D5-873E-C75F3A9D26AF}" type="slidenum">
              <a:rPr lang="it-IT" smtClean="0"/>
              <a:pPr>
                <a:defRPr/>
              </a:pPr>
              <a:t>70</a:t>
            </a:fld>
            <a:endParaRPr lang="it-IT" dirty="0"/>
          </a:p>
        </p:txBody>
      </p:sp>
      <p:graphicFrame>
        <p:nvGraphicFramePr>
          <p:cNvPr id="247813" name="Object 3"/>
          <p:cNvGraphicFramePr>
            <a:graphicFrameLocks noChangeAspect="1"/>
          </p:cNvGraphicFramePr>
          <p:nvPr/>
        </p:nvGraphicFramePr>
        <p:xfrm>
          <a:off x="1065213" y="1506538"/>
          <a:ext cx="7223125" cy="4664075"/>
        </p:xfrm>
        <a:graphic>
          <a:graphicData uri="http://schemas.openxmlformats.org/presentationml/2006/ole">
            <p:oleObj spid="_x0000_s247813" r:id="rId4" imgW="7224386" imgH="4663844" progId="Excel.Chart.8">
              <p:embed/>
            </p:oleObj>
          </a:graphicData>
        </a:graphic>
      </p:graphicFrame>
      <p:sp>
        <p:nvSpPr>
          <p:cNvPr id="8" name="Text Box 10"/>
          <p:cNvSpPr txBox="1">
            <a:spLocks noChangeArrowheads="1"/>
          </p:cNvSpPr>
          <p:nvPr/>
        </p:nvSpPr>
        <p:spPr bwMode="auto">
          <a:xfrm>
            <a:off x="3203575" y="6092825"/>
            <a:ext cx="4321175" cy="617538"/>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r>
              <a:rPr lang="it-IT" sz="800" dirty="0">
                <a:solidFill>
                  <a:schemeClr val="tx1"/>
                </a:solidFill>
                <a:latin typeface="+mn-lt"/>
              </a:rPr>
              <a:t>UNIVERSO: </a:t>
            </a:r>
            <a:r>
              <a:rPr lang="it-IT" sz="800" dirty="0">
                <a:solidFill>
                  <a:schemeClr val="tx1"/>
                </a:solidFill>
                <a:latin typeface="Arial" charset="0"/>
              </a:rPr>
              <a:t>229.490</a:t>
            </a:r>
            <a:r>
              <a:rPr lang="it-IT" sz="800" dirty="0">
                <a:solidFill>
                  <a:schemeClr val="tx1"/>
                </a:solidFill>
                <a:latin typeface="+mn-lt"/>
              </a:rPr>
              <a:t> UTENZE</a:t>
            </a:r>
          </a:p>
          <a:p>
            <a:pPr algn="ctr" defTabSz="449263">
              <a:buClr>
                <a:srgbClr val="000000"/>
              </a:buClr>
              <a:buSzPct val="100000"/>
              <a:buFont typeface="Times" pitchFamily="18" charset="0"/>
              <a:buNone/>
              <a:defRPr/>
            </a:pPr>
            <a:r>
              <a:rPr lang="it-IT" sz="800" dirty="0">
                <a:solidFill>
                  <a:schemeClr val="tx1"/>
                </a:solidFill>
                <a:latin typeface="+mn-lt"/>
              </a:rPr>
              <a:t>BASE: SI SONO RECATI AGLI SPORTELLI </a:t>
            </a:r>
            <a:r>
              <a:rPr lang="it-IT" sz="800" dirty="0">
                <a:solidFill>
                  <a:srgbClr val="000000"/>
                </a:solidFill>
                <a:cs typeface="Arial" pitchFamily="34" charset="0"/>
              </a:rPr>
              <a:t>ACQUEDOTTO DEL </a:t>
            </a:r>
            <a:r>
              <a:rPr lang="it-IT" sz="800" dirty="0">
                <a:solidFill>
                  <a:srgbClr val="000000"/>
                </a:solidFill>
                <a:cs typeface="Arial" pitchFamily="34" charset="0"/>
              </a:rPr>
              <a:t>FIORA – SIENA E GROSSETO-NEI GIORNI PRIMA DELL’INTERVISTA (202 CASI AD HOC)</a:t>
            </a:r>
            <a:endParaRPr lang="it-IT" sz="900" dirty="0">
              <a:solidFill>
                <a:schemeClr val="tx1"/>
              </a:solidFill>
              <a:latin typeface="+mn-lt"/>
            </a:endParaRPr>
          </a:p>
          <a:p>
            <a:pPr algn="ctr" defTabSz="449263">
              <a:buClr>
                <a:srgbClr val="000000"/>
              </a:buClr>
              <a:buSzPct val="100000"/>
              <a:buFont typeface="Times" pitchFamily="18" charset="0"/>
              <a:buNone/>
              <a:defRPr/>
            </a:pPr>
            <a:endParaRPr lang="it-IT" sz="900" dirty="0">
              <a:solidFill>
                <a:schemeClr val="tx1"/>
              </a:solidFill>
              <a:latin typeface="+mn-lt"/>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8833" name="Grafico 31"/>
          <p:cNvGraphicFramePr>
            <a:graphicFrameLocks/>
          </p:cNvGraphicFramePr>
          <p:nvPr/>
        </p:nvGraphicFramePr>
        <p:xfrm>
          <a:off x="1785938" y="1389063"/>
          <a:ext cx="6292850" cy="4135437"/>
        </p:xfrm>
        <a:graphic>
          <a:graphicData uri="http://schemas.openxmlformats.org/presentationml/2006/ole">
            <p:oleObj spid="_x0000_s248833" r:id="rId3" imgW="6291617" imgH="4133446" progId="Excel.Chart.8">
              <p:embed/>
            </p:oleObj>
          </a:graphicData>
        </a:graphic>
      </p:graphicFrame>
      <p:sp>
        <p:nvSpPr>
          <p:cNvPr id="248834"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buFont typeface="Times" pitchFamily="18" charset="0"/>
              <a:buNone/>
            </a:pPr>
            <a:r>
              <a:rPr lang="it-IT" sz="2100">
                <a:solidFill>
                  <a:srgbClr val="3366CC"/>
                </a:solidFill>
                <a:cs typeface="Arial" charset="0"/>
              </a:rPr>
              <a:t>LA MAPPA DELLE PRIORITÀ </a:t>
            </a:r>
            <a:r>
              <a:rPr lang="it-IT" sz="1600" i="1">
                <a:solidFill>
                  <a:srgbClr val="3366CC"/>
                </a:solidFill>
                <a:cs typeface="Arial" charset="0"/>
              </a:rPr>
              <a:t>– CONTATTO CON LA CLIENTELA</a:t>
            </a:r>
          </a:p>
          <a:p>
            <a:pPr>
              <a:spcBef>
                <a:spcPct val="20000"/>
              </a:spcBef>
              <a:buFont typeface="Times" pitchFamily="18" charset="0"/>
              <a:buNone/>
            </a:pPr>
            <a:r>
              <a:rPr lang="it-IT" sz="1600" i="1">
                <a:solidFill>
                  <a:srgbClr val="3366CC"/>
                </a:solidFill>
                <a:cs typeface="Arial" charset="0"/>
              </a:rPr>
              <a:t>RELAZIONE ALLO SPORTELLO</a:t>
            </a:r>
          </a:p>
        </p:txBody>
      </p:sp>
      <p:sp>
        <p:nvSpPr>
          <p:cNvPr id="52" name="Text Box 9"/>
          <p:cNvSpPr txBox="1">
            <a:spLocks noChangeArrowheads="1"/>
          </p:cNvSpPr>
          <p:nvPr/>
        </p:nvSpPr>
        <p:spPr bwMode="auto">
          <a:xfrm rot="16200000">
            <a:off x="-2682081" y="2864644"/>
            <a:ext cx="5946775" cy="366713"/>
          </a:xfrm>
          <a:prstGeom prst="rect">
            <a:avLst/>
          </a:prstGeom>
          <a:noFill/>
          <a:ln w="12700" algn="ctr">
            <a:noFill/>
            <a:miter lim="800000"/>
            <a:headEnd/>
            <a:tailEnd/>
          </a:ln>
          <a:effectLst/>
        </p:spPr>
        <p:txBody>
          <a:bodyPr lIns="90000" tIns="46800" rIns="90000" bIns="46800">
            <a:spAutoFit/>
          </a:bodyPr>
          <a:lstStyle/>
          <a:p>
            <a:pPr defTabSz="449263">
              <a:spcBef>
                <a:spcPct val="50000"/>
              </a:spcBef>
              <a:buClr>
                <a:srgbClr val="000000"/>
              </a:buClr>
              <a:buSzPct val="100000"/>
              <a:buFont typeface="Times" pitchFamily="18" charset="0"/>
              <a:buNone/>
              <a:defRPr/>
            </a:pPr>
            <a:r>
              <a:rPr lang="it-IT" sz="1800" dirty="0">
                <a:solidFill>
                  <a:schemeClr val="bg1"/>
                </a:solidFill>
              </a:rPr>
              <a:t>LE PRIORITÀ </a:t>
            </a:r>
            <a:r>
              <a:rPr lang="it-IT" sz="1800" dirty="0" err="1">
                <a:solidFill>
                  <a:schemeClr val="bg1"/>
                </a:solidFill>
              </a:rPr>
              <a:t>DI</a:t>
            </a:r>
            <a:r>
              <a:rPr lang="it-IT" sz="1800" dirty="0">
                <a:solidFill>
                  <a:schemeClr val="bg1"/>
                </a:solidFill>
              </a:rPr>
              <a:t> INTERVENTO</a:t>
            </a:r>
            <a:endParaRPr lang="it-IT" sz="1800" dirty="0">
              <a:solidFill>
                <a:schemeClr val="bg1"/>
              </a:solidFill>
              <a:effectLst>
                <a:outerShdw blurRad="38100" dist="38100" dir="2700000" algn="tl">
                  <a:srgbClr val="C0C0C0"/>
                </a:outerShdw>
              </a:effectLst>
            </a:endParaRPr>
          </a:p>
        </p:txBody>
      </p:sp>
      <p:grpSp>
        <p:nvGrpSpPr>
          <p:cNvPr id="248836" name="Gruppo 29"/>
          <p:cNvGrpSpPr>
            <a:grpSpLocks/>
          </p:cNvGrpSpPr>
          <p:nvPr/>
        </p:nvGrpSpPr>
        <p:grpSpPr bwMode="auto">
          <a:xfrm>
            <a:off x="1252538" y="758825"/>
            <a:ext cx="7462837" cy="5407025"/>
            <a:chOff x="785813" y="714375"/>
            <a:chExt cx="7462837" cy="5407025"/>
          </a:xfrm>
        </p:grpSpPr>
        <p:sp>
          <p:nvSpPr>
            <p:cNvPr id="32" name="Text Box 4"/>
            <p:cNvSpPr txBox="1">
              <a:spLocks noChangeArrowheads="1"/>
            </p:cNvSpPr>
            <p:nvPr/>
          </p:nvSpPr>
          <p:spPr bwMode="auto">
            <a:xfrm>
              <a:off x="1416050" y="1058863"/>
              <a:ext cx="1230313" cy="249237"/>
            </a:xfrm>
            <a:prstGeom prst="rect">
              <a:avLst/>
            </a:prstGeom>
            <a:solidFill>
              <a:schemeClr val="accent1"/>
            </a:solidFill>
            <a:ln w="9525" algn="ctr">
              <a:solidFill>
                <a:schemeClr val="accent1"/>
              </a:solid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000" b="1" dirty="0">
                  <a:solidFill>
                    <a:schemeClr val="bg1"/>
                  </a:solidFill>
                  <a:latin typeface="+mn-lt"/>
                  <a:cs typeface="Arial" pitchFamily="34" charset="0"/>
                </a:rPr>
                <a:t>SORVEGLIARE</a:t>
              </a:r>
            </a:p>
          </p:txBody>
        </p:sp>
        <p:sp>
          <p:nvSpPr>
            <p:cNvPr id="33" name="Text Box 5"/>
            <p:cNvSpPr txBox="1">
              <a:spLocks noChangeArrowheads="1"/>
            </p:cNvSpPr>
            <p:nvPr/>
          </p:nvSpPr>
          <p:spPr bwMode="auto">
            <a:xfrm>
              <a:off x="6243638" y="1058863"/>
              <a:ext cx="1231900" cy="249237"/>
            </a:xfrm>
            <a:prstGeom prst="rect">
              <a:avLst/>
            </a:prstGeom>
            <a:solidFill>
              <a:schemeClr val="folHlink"/>
            </a:solidFill>
            <a:ln w="9525" algn="ctr">
              <a:solidFill>
                <a:schemeClr val="folHlink"/>
              </a:solid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000" b="1" dirty="0">
                  <a:solidFill>
                    <a:schemeClr val="bg1"/>
                  </a:solidFill>
                  <a:latin typeface="+mn-lt"/>
                  <a:cs typeface="Arial" pitchFamily="34" charset="0"/>
                </a:rPr>
                <a:t>COMUNICARE</a:t>
              </a:r>
            </a:p>
          </p:txBody>
        </p:sp>
        <p:sp>
          <p:nvSpPr>
            <p:cNvPr id="34" name="Text Box 9"/>
            <p:cNvSpPr txBox="1">
              <a:spLocks noChangeArrowheads="1"/>
            </p:cNvSpPr>
            <p:nvPr/>
          </p:nvSpPr>
          <p:spPr bwMode="auto">
            <a:xfrm rot="-5400000">
              <a:off x="-1014412" y="3159125"/>
              <a:ext cx="4248150" cy="371475"/>
            </a:xfrm>
            <a:prstGeom prst="rect">
              <a:avLst/>
            </a:prstGeom>
            <a:noFill/>
            <a:ln w="9525" algn="ctr">
              <a:no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800" dirty="0">
                  <a:solidFill>
                    <a:schemeClr val="tx1"/>
                  </a:solidFill>
                  <a:latin typeface="+mn-lt"/>
                  <a:cs typeface="Arial" pitchFamily="34" charset="0"/>
                </a:rPr>
                <a:t>SODDISFAZIONE</a:t>
              </a:r>
            </a:p>
          </p:txBody>
        </p:sp>
        <p:sp>
          <p:nvSpPr>
            <p:cNvPr id="35" name="Text Box 36"/>
            <p:cNvSpPr txBox="1">
              <a:spLocks noChangeArrowheads="1"/>
            </p:cNvSpPr>
            <p:nvPr/>
          </p:nvSpPr>
          <p:spPr bwMode="auto">
            <a:xfrm rot="-5400000">
              <a:off x="894556" y="4874419"/>
              <a:ext cx="790575" cy="249238"/>
            </a:xfrm>
            <a:prstGeom prst="rect">
              <a:avLst/>
            </a:prstGeom>
            <a:noFill/>
            <a:ln w="9525" algn="ctr">
              <a:no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000" i="1">
                  <a:solidFill>
                    <a:schemeClr val="tx1"/>
                  </a:solidFill>
                  <a:latin typeface="+mn-lt"/>
                  <a:cs typeface="Arial" pitchFamily="34" charset="0"/>
                </a:rPr>
                <a:t>BASSA</a:t>
              </a:r>
            </a:p>
          </p:txBody>
        </p:sp>
        <p:pic>
          <p:nvPicPr>
            <p:cNvPr id="248841" name="Picture 40" descr="AEN_159"/>
            <p:cNvPicPr>
              <a:picLocks noChangeAspect="1" noChangeArrowheads="1"/>
            </p:cNvPicPr>
            <p:nvPr/>
          </p:nvPicPr>
          <p:blipFill>
            <a:blip r:embed="rId4"/>
            <a:srcRect/>
            <a:stretch>
              <a:fillRect/>
            </a:stretch>
          </p:blipFill>
          <p:spPr bwMode="auto">
            <a:xfrm>
              <a:off x="7500938" y="714375"/>
              <a:ext cx="582612" cy="595313"/>
            </a:xfrm>
            <a:prstGeom prst="rect">
              <a:avLst/>
            </a:prstGeom>
            <a:solidFill>
              <a:schemeClr val="bg1"/>
            </a:solidFill>
            <a:ln w="28575">
              <a:noFill/>
              <a:miter lim="800000"/>
              <a:headEnd/>
              <a:tailEnd/>
            </a:ln>
          </p:spPr>
        </p:pic>
        <p:pic>
          <p:nvPicPr>
            <p:cNvPr id="248842" name="Picture 41" descr="lente"/>
            <p:cNvPicPr>
              <a:picLocks noChangeAspect="1" noChangeArrowheads="1"/>
            </p:cNvPicPr>
            <p:nvPr/>
          </p:nvPicPr>
          <p:blipFill>
            <a:blip r:embed="rId5"/>
            <a:srcRect/>
            <a:stretch>
              <a:fillRect/>
            </a:stretch>
          </p:blipFill>
          <p:spPr bwMode="auto">
            <a:xfrm>
              <a:off x="785813" y="752475"/>
              <a:ext cx="639762" cy="642938"/>
            </a:xfrm>
            <a:prstGeom prst="rect">
              <a:avLst/>
            </a:prstGeom>
            <a:solidFill>
              <a:schemeClr val="bg1"/>
            </a:solidFill>
            <a:ln w="28575">
              <a:noFill/>
              <a:miter lim="800000"/>
              <a:headEnd/>
              <a:tailEnd/>
            </a:ln>
          </p:spPr>
        </p:pic>
        <p:pic>
          <p:nvPicPr>
            <p:cNvPr id="248843" name="Picture 46" descr="BWBW0157"/>
            <p:cNvPicPr>
              <a:picLocks noChangeAspect="1" noChangeArrowheads="1"/>
            </p:cNvPicPr>
            <p:nvPr/>
          </p:nvPicPr>
          <p:blipFill>
            <a:blip r:embed="rId6"/>
            <a:srcRect/>
            <a:stretch>
              <a:fillRect/>
            </a:stretch>
          </p:blipFill>
          <p:spPr bwMode="auto">
            <a:xfrm>
              <a:off x="860425" y="5535042"/>
              <a:ext cx="450850" cy="514350"/>
            </a:xfrm>
            <a:prstGeom prst="rect">
              <a:avLst/>
            </a:prstGeom>
            <a:noFill/>
            <a:ln w="9525">
              <a:noFill/>
              <a:miter lim="800000"/>
              <a:headEnd/>
              <a:tailEnd/>
            </a:ln>
          </p:spPr>
        </p:pic>
        <p:sp>
          <p:nvSpPr>
            <p:cNvPr id="42" name="Text Box 36"/>
            <p:cNvSpPr txBox="1">
              <a:spLocks noChangeArrowheads="1"/>
            </p:cNvSpPr>
            <p:nvPr/>
          </p:nvSpPr>
          <p:spPr bwMode="auto">
            <a:xfrm rot="-5400000">
              <a:off x="892969" y="1397794"/>
              <a:ext cx="790575" cy="249237"/>
            </a:xfrm>
            <a:prstGeom prst="rect">
              <a:avLst/>
            </a:prstGeom>
            <a:noFill/>
            <a:ln w="9525" algn="ctr">
              <a:no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000" i="1" dirty="0">
                  <a:solidFill>
                    <a:schemeClr val="tx1"/>
                  </a:solidFill>
                  <a:latin typeface="+mn-lt"/>
                  <a:cs typeface="Arial" pitchFamily="34" charset="0"/>
                </a:rPr>
                <a:t>ALTA</a:t>
              </a:r>
            </a:p>
          </p:txBody>
        </p:sp>
        <p:sp>
          <p:nvSpPr>
            <p:cNvPr id="43" name="Text Box 36"/>
            <p:cNvSpPr txBox="1">
              <a:spLocks noChangeArrowheads="1"/>
            </p:cNvSpPr>
            <p:nvPr/>
          </p:nvSpPr>
          <p:spPr bwMode="auto">
            <a:xfrm>
              <a:off x="1214438" y="5870575"/>
              <a:ext cx="790575" cy="247650"/>
            </a:xfrm>
            <a:prstGeom prst="rect">
              <a:avLst/>
            </a:prstGeom>
            <a:noFill/>
            <a:ln w="9525" algn="ctr">
              <a:no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000" i="1" dirty="0">
                  <a:solidFill>
                    <a:schemeClr val="tx1"/>
                  </a:solidFill>
                  <a:latin typeface="+mn-lt"/>
                  <a:cs typeface="Arial" pitchFamily="34" charset="0"/>
                </a:rPr>
                <a:t>BASSA</a:t>
              </a:r>
            </a:p>
          </p:txBody>
        </p:sp>
        <p:sp>
          <p:nvSpPr>
            <p:cNvPr id="44" name="Text Box 8"/>
            <p:cNvSpPr txBox="1">
              <a:spLocks noChangeArrowheads="1"/>
            </p:cNvSpPr>
            <p:nvPr/>
          </p:nvSpPr>
          <p:spPr bwMode="auto">
            <a:xfrm>
              <a:off x="1357313" y="5749925"/>
              <a:ext cx="6072187" cy="371475"/>
            </a:xfrm>
            <a:prstGeom prst="rect">
              <a:avLst/>
            </a:prstGeom>
            <a:noFill/>
            <a:ln w="9525" algn="ctr">
              <a:no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800" dirty="0">
                  <a:solidFill>
                    <a:schemeClr val="tx1"/>
                  </a:solidFill>
                  <a:latin typeface="+mn-lt"/>
                  <a:cs typeface="Arial" pitchFamily="34" charset="0"/>
                </a:rPr>
                <a:t>IMPORTANZA</a:t>
              </a:r>
            </a:p>
          </p:txBody>
        </p:sp>
        <p:pic>
          <p:nvPicPr>
            <p:cNvPr id="248847" name="Picture 45" descr="marketing_usability_main">
              <a:hlinkClick r:id="rId7"/>
            </p:cNvPr>
            <p:cNvPicPr>
              <a:picLocks noChangeAspect="1" noChangeArrowheads="1"/>
            </p:cNvPicPr>
            <p:nvPr/>
          </p:nvPicPr>
          <p:blipFill>
            <a:blip r:embed="rId8"/>
            <a:srcRect/>
            <a:stretch>
              <a:fillRect/>
            </a:stretch>
          </p:blipFill>
          <p:spPr bwMode="auto">
            <a:xfrm>
              <a:off x="7500938" y="5457254"/>
              <a:ext cx="747712" cy="592138"/>
            </a:xfrm>
            <a:prstGeom prst="rect">
              <a:avLst/>
            </a:prstGeom>
            <a:solidFill>
              <a:schemeClr val="bg1"/>
            </a:solidFill>
            <a:ln w="28575">
              <a:noFill/>
              <a:miter lim="800000"/>
              <a:headEnd/>
              <a:tailEnd/>
            </a:ln>
          </p:spPr>
        </p:pic>
        <p:sp>
          <p:nvSpPr>
            <p:cNvPr id="46" name="Rectangle 23"/>
            <p:cNvSpPr>
              <a:spLocks noChangeArrowheads="1"/>
            </p:cNvSpPr>
            <p:nvPr/>
          </p:nvSpPr>
          <p:spPr bwMode="auto">
            <a:xfrm rot="16200000">
              <a:off x="3783013" y="2435225"/>
              <a:ext cx="1652587" cy="144463"/>
            </a:xfrm>
            <a:prstGeom prst="rect">
              <a:avLst/>
            </a:prstGeom>
            <a:noFill/>
            <a:ln w="12700" algn="ctr">
              <a:noFill/>
              <a:miter lim="800000"/>
              <a:headEnd/>
              <a:tailEnd/>
            </a:ln>
          </p:spPr>
          <p:txBody>
            <a:bodyPr lIns="90000" tIns="46800" rIns="90000" bIns="46800" anchor="ctr"/>
            <a:lstStyle/>
            <a:p>
              <a:pPr defTabSz="449263">
                <a:buClr>
                  <a:srgbClr val="000000"/>
                </a:buClr>
                <a:buSzPct val="100000"/>
                <a:buFont typeface="Times" pitchFamily="18" charset="0"/>
                <a:buNone/>
                <a:defRPr/>
              </a:pPr>
              <a:r>
                <a:rPr lang="it-IT" sz="900" dirty="0">
                  <a:solidFill>
                    <a:schemeClr val="tx1"/>
                  </a:solidFill>
                  <a:latin typeface="+mn-lt"/>
                </a:rPr>
                <a:t>Importanza media: </a:t>
              </a:r>
              <a:r>
                <a:rPr lang="it-IT" sz="900" dirty="0">
                  <a:solidFill>
                    <a:schemeClr val="tx1"/>
                  </a:solidFill>
                  <a:latin typeface="+mn-lt"/>
                </a:rPr>
                <a:t>25%</a:t>
              </a:r>
              <a:endParaRPr lang="it-IT" sz="900" dirty="0">
                <a:solidFill>
                  <a:schemeClr val="tx1"/>
                </a:solidFill>
                <a:latin typeface="+mn-lt"/>
              </a:endParaRPr>
            </a:p>
          </p:txBody>
        </p:sp>
        <p:sp>
          <p:nvSpPr>
            <p:cNvPr id="47" name="Text Box 36"/>
            <p:cNvSpPr txBox="1">
              <a:spLocks noChangeArrowheads="1"/>
            </p:cNvSpPr>
            <p:nvPr/>
          </p:nvSpPr>
          <p:spPr bwMode="auto">
            <a:xfrm>
              <a:off x="6911975" y="5861050"/>
              <a:ext cx="790575" cy="249238"/>
            </a:xfrm>
            <a:prstGeom prst="rect">
              <a:avLst/>
            </a:prstGeom>
            <a:noFill/>
            <a:ln w="9525" algn="ctr">
              <a:no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000" i="1" dirty="0">
                  <a:solidFill>
                    <a:schemeClr val="tx1"/>
                  </a:solidFill>
                  <a:latin typeface="+mn-lt"/>
                  <a:cs typeface="Arial" pitchFamily="34" charset="0"/>
                </a:rPr>
                <a:t>ALTA</a:t>
              </a:r>
            </a:p>
          </p:txBody>
        </p:sp>
        <p:sp>
          <p:nvSpPr>
            <p:cNvPr id="48" name="Rectangle 22"/>
            <p:cNvSpPr>
              <a:spLocks noChangeArrowheads="1"/>
            </p:cNvSpPr>
            <p:nvPr/>
          </p:nvSpPr>
          <p:spPr bwMode="auto">
            <a:xfrm>
              <a:off x="3005138" y="1738313"/>
              <a:ext cx="1000125" cy="252412"/>
            </a:xfrm>
            <a:prstGeom prst="rect">
              <a:avLst/>
            </a:prstGeom>
            <a:noFill/>
            <a:ln w="12700" algn="ctr">
              <a:noFill/>
              <a:miter lim="800000"/>
              <a:headEnd/>
              <a:tailEnd/>
            </a:ln>
          </p:spPr>
          <p:txBody>
            <a:bodyPr lIns="90000" tIns="46800" rIns="90000" bIns="46800" anchor="ctr"/>
            <a:lstStyle/>
            <a:p>
              <a:pPr algn="r" defTabSz="449263">
                <a:buClr>
                  <a:srgbClr val="000000"/>
                </a:buClr>
                <a:buSzPct val="100000"/>
                <a:buFont typeface="Times" pitchFamily="18" charset="0"/>
                <a:buNone/>
                <a:defRPr/>
              </a:pPr>
              <a:r>
                <a:rPr lang="it-IT" sz="900" dirty="0">
                  <a:solidFill>
                    <a:schemeClr val="tx1"/>
                  </a:solidFill>
                  <a:latin typeface="+mn-lt"/>
                </a:rPr>
                <a:t>CORTESIA OPERATORE</a:t>
              </a:r>
            </a:p>
          </p:txBody>
        </p:sp>
        <p:sp>
          <p:nvSpPr>
            <p:cNvPr id="50" name="Rectangle 22"/>
            <p:cNvSpPr>
              <a:spLocks noChangeArrowheads="1"/>
            </p:cNvSpPr>
            <p:nvPr/>
          </p:nvSpPr>
          <p:spPr bwMode="auto">
            <a:xfrm>
              <a:off x="2486025" y="4249738"/>
              <a:ext cx="1295400" cy="287337"/>
            </a:xfrm>
            <a:prstGeom prst="rect">
              <a:avLst/>
            </a:prstGeom>
            <a:noFill/>
            <a:ln w="12700" algn="ctr">
              <a:noFill/>
              <a:miter lim="800000"/>
              <a:headEnd/>
              <a:tailEnd/>
            </a:ln>
          </p:spPr>
          <p:txBody>
            <a:bodyPr lIns="90000" tIns="46800" rIns="90000" bIns="46800" anchor="ctr"/>
            <a:lstStyle/>
            <a:p>
              <a:pPr defTabSz="449263">
                <a:buClr>
                  <a:srgbClr val="000000"/>
                </a:buClr>
                <a:buSzPct val="100000"/>
                <a:buFont typeface="Times" pitchFamily="18" charset="0"/>
                <a:buNone/>
                <a:defRPr/>
              </a:pPr>
              <a:r>
                <a:rPr lang="it-IT" sz="900" dirty="0">
                  <a:solidFill>
                    <a:schemeClr val="tx1"/>
                  </a:solidFill>
                  <a:latin typeface="+mn-lt"/>
                </a:rPr>
                <a:t>ORARI APERTURA SPORTELLO</a:t>
              </a:r>
            </a:p>
          </p:txBody>
        </p:sp>
        <p:sp>
          <p:nvSpPr>
            <p:cNvPr id="51" name="Rectangle 22"/>
            <p:cNvSpPr>
              <a:spLocks noChangeArrowheads="1"/>
            </p:cNvSpPr>
            <p:nvPr/>
          </p:nvSpPr>
          <p:spPr bwMode="auto">
            <a:xfrm>
              <a:off x="6192838" y="2665413"/>
              <a:ext cx="1000125" cy="252412"/>
            </a:xfrm>
            <a:prstGeom prst="rect">
              <a:avLst/>
            </a:prstGeom>
            <a:noFill/>
            <a:ln w="12700" algn="ctr">
              <a:noFill/>
              <a:miter lim="800000"/>
              <a:headEnd/>
              <a:tailEnd/>
            </a:ln>
          </p:spPr>
          <p:txBody>
            <a:bodyPr lIns="90000" tIns="46800" rIns="90000" bIns="46800" anchor="ctr"/>
            <a:lstStyle/>
            <a:p>
              <a:pPr algn="r" defTabSz="449263">
                <a:buClr>
                  <a:srgbClr val="000000"/>
                </a:buClr>
                <a:buSzPct val="100000"/>
                <a:buFont typeface="Times" pitchFamily="18" charset="0"/>
                <a:buNone/>
                <a:defRPr/>
              </a:pPr>
              <a:r>
                <a:rPr lang="it-IT" sz="900" dirty="0">
                  <a:solidFill>
                    <a:schemeClr val="tx1"/>
                  </a:solidFill>
                  <a:latin typeface="+mn-lt"/>
                </a:rPr>
                <a:t>COMPETENZA OPERATORE</a:t>
              </a:r>
            </a:p>
          </p:txBody>
        </p:sp>
        <p:sp>
          <p:nvSpPr>
            <p:cNvPr id="53" name="Rectangle 22"/>
            <p:cNvSpPr>
              <a:spLocks noChangeArrowheads="1"/>
            </p:cNvSpPr>
            <p:nvPr/>
          </p:nvSpPr>
          <p:spPr bwMode="auto">
            <a:xfrm>
              <a:off x="2819400" y="4756150"/>
              <a:ext cx="1285875" cy="428625"/>
            </a:xfrm>
            <a:prstGeom prst="rect">
              <a:avLst/>
            </a:prstGeom>
            <a:noFill/>
            <a:ln w="12700" algn="ctr">
              <a:noFill/>
              <a:miter lim="800000"/>
              <a:headEnd/>
              <a:tailEnd/>
            </a:ln>
          </p:spPr>
          <p:txBody>
            <a:bodyPr lIns="90000" tIns="46800" rIns="90000" bIns="46800" anchor="ctr"/>
            <a:lstStyle/>
            <a:p>
              <a:pPr algn="r" defTabSz="449263">
                <a:buClr>
                  <a:srgbClr val="000000"/>
                </a:buClr>
                <a:buSzPct val="100000"/>
                <a:buFont typeface="Times" pitchFamily="18" charset="0"/>
                <a:buNone/>
                <a:defRPr/>
              </a:pPr>
              <a:r>
                <a:rPr lang="it-IT" sz="900" dirty="0">
                  <a:solidFill>
                    <a:schemeClr val="tx1"/>
                  </a:solidFill>
                  <a:latin typeface="+mn-lt"/>
                </a:rPr>
                <a:t>TEMPI ATTESA</a:t>
              </a:r>
              <a:br>
                <a:rPr lang="it-IT" sz="900" dirty="0">
                  <a:solidFill>
                    <a:schemeClr val="tx1"/>
                  </a:solidFill>
                  <a:latin typeface="+mn-lt"/>
                </a:rPr>
              </a:br>
              <a:r>
                <a:rPr lang="it-IT" sz="900" dirty="0">
                  <a:solidFill>
                    <a:schemeClr val="tx1"/>
                  </a:solidFill>
                  <a:latin typeface="+mn-lt"/>
                </a:rPr>
                <a:t>PER PARLARE CON OPERATORE</a:t>
              </a:r>
            </a:p>
          </p:txBody>
        </p:sp>
        <p:sp>
          <p:nvSpPr>
            <p:cNvPr id="58" name="Rectangle 23"/>
            <p:cNvSpPr>
              <a:spLocks noChangeArrowheads="1"/>
            </p:cNvSpPr>
            <p:nvPr/>
          </p:nvSpPr>
          <p:spPr bwMode="auto">
            <a:xfrm>
              <a:off x="1404938" y="3438525"/>
              <a:ext cx="2376487" cy="227013"/>
            </a:xfrm>
            <a:prstGeom prst="rect">
              <a:avLst/>
            </a:prstGeom>
            <a:noFill/>
            <a:ln w="12700" algn="ctr">
              <a:noFill/>
              <a:miter lim="800000"/>
              <a:headEnd/>
              <a:tailEnd/>
            </a:ln>
          </p:spPr>
          <p:txBody>
            <a:bodyPr lIns="90000" tIns="46800" rIns="90000" bIns="46800" anchor="ctr"/>
            <a:lstStyle/>
            <a:p>
              <a:pPr defTabSz="449263">
                <a:buClr>
                  <a:srgbClr val="000000"/>
                </a:buClr>
                <a:buSzPct val="100000"/>
                <a:buFont typeface="Times" pitchFamily="18" charset="0"/>
                <a:buNone/>
                <a:defRPr/>
              </a:pPr>
              <a:r>
                <a:rPr lang="it-IT" sz="900" dirty="0">
                  <a:solidFill>
                    <a:schemeClr val="tx1"/>
                  </a:solidFill>
                  <a:latin typeface="+mn-lt"/>
                </a:rPr>
                <a:t>Soddisfazione complessiva: </a:t>
              </a:r>
              <a:r>
                <a:rPr lang="it-IT" sz="900" dirty="0">
                  <a:solidFill>
                    <a:schemeClr val="tx1"/>
                  </a:solidFill>
                  <a:latin typeface="+mn-lt"/>
                </a:rPr>
                <a:t>89,85%</a:t>
              </a:r>
              <a:endParaRPr lang="it-IT" sz="900" dirty="0">
                <a:solidFill>
                  <a:schemeClr val="tx1"/>
                </a:solidFill>
                <a:latin typeface="+mn-lt"/>
              </a:endParaRPr>
            </a:p>
          </p:txBody>
        </p:sp>
        <p:sp>
          <p:nvSpPr>
            <p:cNvPr id="59" name="Text Box 6"/>
            <p:cNvSpPr txBox="1">
              <a:spLocks noChangeArrowheads="1"/>
            </p:cNvSpPr>
            <p:nvPr/>
          </p:nvSpPr>
          <p:spPr bwMode="auto">
            <a:xfrm>
              <a:off x="6286500" y="5480050"/>
              <a:ext cx="1184275" cy="230188"/>
            </a:xfrm>
            <a:prstGeom prst="rect">
              <a:avLst/>
            </a:prstGeom>
            <a:solidFill>
              <a:srgbClr val="CC3300"/>
            </a:solidFill>
            <a:ln w="9525" algn="ctr">
              <a:solidFill>
                <a:srgbClr val="CC3300"/>
              </a:solidFill>
              <a:miter lim="800000"/>
              <a:headEnd/>
              <a:tailEnd/>
            </a:ln>
          </p:spPr>
          <p:txBody>
            <a:bodyPr lIns="90000" tIns="46800" rIns="90000" bIns="46800"/>
            <a:lstStyle/>
            <a:p>
              <a:pPr algn="ctr" defTabSz="449263">
                <a:spcBef>
                  <a:spcPct val="50000"/>
                </a:spcBef>
                <a:buClr>
                  <a:srgbClr val="000000"/>
                </a:buClr>
                <a:buSzPct val="100000"/>
                <a:buFont typeface="Times" pitchFamily="18" charset="0"/>
                <a:buNone/>
                <a:defRPr/>
              </a:pPr>
              <a:r>
                <a:rPr lang="it-IT" sz="1000" b="1" dirty="0">
                  <a:solidFill>
                    <a:schemeClr val="bg1"/>
                  </a:solidFill>
                  <a:latin typeface="+mn-lt"/>
                  <a:cs typeface="Arial" pitchFamily="34" charset="0"/>
                </a:rPr>
                <a:t>MIGLIORARE</a:t>
              </a:r>
            </a:p>
          </p:txBody>
        </p:sp>
        <p:sp>
          <p:nvSpPr>
            <p:cNvPr id="61" name="Text Box 7"/>
            <p:cNvSpPr txBox="1">
              <a:spLocks noChangeArrowheads="1"/>
            </p:cNvSpPr>
            <p:nvPr/>
          </p:nvSpPr>
          <p:spPr bwMode="auto">
            <a:xfrm>
              <a:off x="1382713" y="5489575"/>
              <a:ext cx="1182687" cy="230188"/>
            </a:xfrm>
            <a:prstGeom prst="rect">
              <a:avLst/>
            </a:prstGeom>
            <a:solidFill>
              <a:srgbClr val="FF66CC"/>
            </a:solidFill>
            <a:ln w="9525" algn="ctr">
              <a:solidFill>
                <a:srgbClr val="FF66CC"/>
              </a:solidFill>
              <a:miter lim="800000"/>
              <a:headEnd/>
              <a:tailEnd/>
            </a:ln>
          </p:spPr>
          <p:txBody>
            <a:bodyPr lIns="90000" tIns="46800" rIns="90000" bIns="46800"/>
            <a:lstStyle/>
            <a:p>
              <a:pPr algn="ctr" defTabSz="449263">
                <a:spcBef>
                  <a:spcPct val="50000"/>
                </a:spcBef>
                <a:buClr>
                  <a:srgbClr val="000000"/>
                </a:buClr>
                <a:buSzPct val="100000"/>
                <a:buFont typeface="Times" pitchFamily="18" charset="0"/>
                <a:buNone/>
                <a:defRPr/>
              </a:pPr>
              <a:r>
                <a:rPr lang="it-IT" sz="1000" b="1" dirty="0">
                  <a:solidFill>
                    <a:schemeClr val="bg1"/>
                  </a:solidFill>
                  <a:latin typeface="+mn-lt"/>
                  <a:cs typeface="Arial" pitchFamily="34" charset="0"/>
                </a:rPr>
                <a:t>PERFEZIONARE</a:t>
              </a:r>
            </a:p>
          </p:txBody>
        </p:sp>
      </p:gr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9857" name="Object 71"/>
          <p:cNvGraphicFramePr>
            <a:graphicFrameLocks noChangeAspect="1"/>
          </p:cNvGraphicFramePr>
          <p:nvPr/>
        </p:nvGraphicFramePr>
        <p:xfrm>
          <a:off x="560388" y="1362075"/>
          <a:ext cx="6438900" cy="4730750"/>
        </p:xfrm>
        <a:graphic>
          <a:graphicData uri="http://schemas.openxmlformats.org/presentationml/2006/ole">
            <p:oleObj spid="_x0000_s249857" r:id="rId3" imgW="6437934" imgH="4730906" progId="Excel.Chart.8">
              <p:embed/>
            </p:oleObj>
          </a:graphicData>
        </a:graphic>
      </p:graphicFrame>
      <p:sp>
        <p:nvSpPr>
          <p:cNvPr id="249858" name="Rectangle 12"/>
          <p:cNvSpPr>
            <a:spLocks noChangeArrowheads="1"/>
          </p:cNvSpPr>
          <p:nvPr/>
        </p:nvSpPr>
        <p:spPr bwMode="auto">
          <a:xfrm>
            <a:off x="7061200" y="1441450"/>
            <a:ext cx="1758950" cy="431800"/>
          </a:xfrm>
          <a:prstGeom prst="rect">
            <a:avLst/>
          </a:prstGeom>
          <a:noFill/>
          <a:ln w="12700" algn="ctr">
            <a:solidFill>
              <a:srgbClr val="339966"/>
            </a:solidFill>
            <a:miter lim="800000"/>
            <a:headEnd/>
            <a:tailEnd/>
          </a:ln>
        </p:spPr>
        <p:txBody>
          <a:bodyPr lIns="90000" tIns="46800" rIns="90000" bIns="46800" anchor="ctr"/>
          <a:lstStyle/>
          <a:p>
            <a:pPr algn="ctr" defTabSz="449263">
              <a:buClr>
                <a:srgbClr val="000000"/>
              </a:buClr>
              <a:buSzPct val="100000"/>
              <a:buFont typeface="Times" pitchFamily="18" charset="0"/>
              <a:buNone/>
            </a:pPr>
            <a:r>
              <a:rPr lang="it-IT" sz="1200" b="1">
                <a:solidFill>
                  <a:schemeClr val="tx1"/>
                </a:solidFill>
                <a:latin typeface="Arial" charset="0"/>
              </a:rPr>
              <a:t>SUPERA LE ASPETTATIVE</a:t>
            </a:r>
          </a:p>
        </p:txBody>
      </p:sp>
      <p:sp>
        <p:nvSpPr>
          <p:cNvPr id="249859" name="Rectangle 13"/>
          <p:cNvSpPr>
            <a:spLocks noChangeArrowheads="1"/>
          </p:cNvSpPr>
          <p:nvPr/>
        </p:nvSpPr>
        <p:spPr bwMode="auto">
          <a:xfrm>
            <a:off x="7061200" y="3227388"/>
            <a:ext cx="1728788" cy="431800"/>
          </a:xfrm>
          <a:prstGeom prst="rect">
            <a:avLst/>
          </a:prstGeom>
          <a:noFill/>
          <a:ln w="12700" algn="ctr">
            <a:solidFill>
              <a:srgbClr val="808080"/>
            </a:solidFill>
            <a:miter lim="800000"/>
            <a:headEnd/>
            <a:tailEnd/>
          </a:ln>
        </p:spPr>
        <p:txBody>
          <a:bodyPr lIns="90000" tIns="46800" rIns="90000" bIns="46800" anchor="ctr"/>
          <a:lstStyle/>
          <a:p>
            <a:pPr algn="ctr" defTabSz="449263">
              <a:buClr>
                <a:srgbClr val="000000"/>
              </a:buClr>
              <a:buSzPct val="100000"/>
              <a:buFont typeface="Times" pitchFamily="18" charset="0"/>
              <a:buNone/>
            </a:pPr>
            <a:r>
              <a:rPr lang="it-IT" sz="1200" b="1">
                <a:solidFill>
                  <a:schemeClr val="tx1"/>
                </a:solidFill>
                <a:latin typeface="Arial" charset="0"/>
              </a:rPr>
              <a:t>IN LINEA CON LE ASPETTATIVE</a:t>
            </a:r>
          </a:p>
        </p:txBody>
      </p:sp>
      <p:sp>
        <p:nvSpPr>
          <p:cNvPr id="249860" name="Rectangle 14"/>
          <p:cNvSpPr>
            <a:spLocks noChangeArrowheads="1"/>
          </p:cNvSpPr>
          <p:nvPr/>
        </p:nvSpPr>
        <p:spPr bwMode="auto">
          <a:xfrm>
            <a:off x="7077075" y="5013325"/>
            <a:ext cx="1728788" cy="431800"/>
          </a:xfrm>
          <a:prstGeom prst="rect">
            <a:avLst/>
          </a:prstGeom>
          <a:noFill/>
          <a:ln w="12700" algn="ctr">
            <a:solidFill>
              <a:srgbClr val="CC0000"/>
            </a:solidFill>
            <a:miter lim="800000"/>
            <a:headEnd/>
            <a:tailEnd/>
          </a:ln>
        </p:spPr>
        <p:txBody>
          <a:bodyPr lIns="90000" tIns="46800" rIns="90000" bIns="46800" anchor="ctr"/>
          <a:lstStyle/>
          <a:p>
            <a:pPr algn="ctr" defTabSz="449263">
              <a:buClr>
                <a:srgbClr val="000000"/>
              </a:buClr>
              <a:buSzPct val="100000"/>
              <a:buFont typeface="Times" pitchFamily="18" charset="0"/>
              <a:buNone/>
            </a:pPr>
            <a:r>
              <a:rPr lang="it-IT" sz="1200" b="1">
                <a:solidFill>
                  <a:schemeClr val="tx1"/>
                </a:solidFill>
                <a:latin typeface="Arial" charset="0"/>
              </a:rPr>
              <a:t>DELUDE LE ASPETTATIVE</a:t>
            </a:r>
          </a:p>
        </p:txBody>
      </p:sp>
      <p:sp>
        <p:nvSpPr>
          <p:cNvPr id="249861"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LE ASPETTATIVE SULLA RELAZIONE ALLO SPORTELLO</a:t>
            </a:r>
            <a:br>
              <a:rPr lang="it-IT" sz="2100">
                <a:solidFill>
                  <a:srgbClr val="3366CC"/>
                </a:solidFill>
                <a:cs typeface="Arial" charset="0"/>
              </a:rPr>
            </a:br>
            <a:r>
              <a:rPr lang="it-IT" sz="2100" i="1">
                <a:solidFill>
                  <a:srgbClr val="3366CC"/>
                </a:solidFill>
                <a:cs typeface="Arial" charset="0"/>
              </a:rPr>
              <a:t> TREND</a:t>
            </a:r>
          </a:p>
        </p:txBody>
      </p:sp>
      <p:sp>
        <p:nvSpPr>
          <p:cNvPr id="601097"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RELAZIONE ALLO SPORTELLO</a:t>
            </a:r>
            <a:br>
              <a:rPr lang="it-IT" sz="1800" dirty="0">
                <a:solidFill>
                  <a:schemeClr val="bg1"/>
                </a:solidFill>
              </a:rPr>
            </a:br>
            <a:r>
              <a:rPr lang="it-IT" sz="1800" i="1" dirty="0">
                <a:solidFill>
                  <a:schemeClr val="bg1"/>
                </a:solidFill>
              </a:rPr>
              <a:t>Aspettative</a:t>
            </a:r>
            <a:endParaRPr lang="it-IT" sz="1800" i="1" dirty="0">
              <a:solidFill>
                <a:schemeClr val="bg1"/>
              </a:solidFill>
              <a:effectLst>
                <a:outerShdw blurRad="38100" dist="38100" dir="2700000" algn="tl">
                  <a:srgbClr val="C0C0C0"/>
                </a:outerShdw>
              </a:effectLst>
            </a:endParaRPr>
          </a:p>
        </p:txBody>
      </p:sp>
      <p:sp>
        <p:nvSpPr>
          <p:cNvPr id="249863" name="Text Box 3"/>
          <p:cNvSpPr txBox="1">
            <a:spLocks noChangeArrowheads="1"/>
          </p:cNvSpPr>
          <p:nvPr/>
        </p:nvSpPr>
        <p:spPr bwMode="auto">
          <a:xfrm>
            <a:off x="755650" y="877888"/>
            <a:ext cx="8137525" cy="436562"/>
          </a:xfrm>
          <a:prstGeom prst="rect">
            <a:avLst/>
          </a:prstGeom>
          <a:noFill/>
          <a:ln w="9525">
            <a:noFill/>
            <a:miter lim="800000"/>
            <a:headEnd/>
            <a:tailEnd/>
          </a:ln>
        </p:spPr>
        <p:txBody>
          <a:bodyPr lIns="169695" tIns="124443" rIns="169695" bIns="124443" anchor="ctr">
            <a:spAutoFit/>
          </a:bodyPr>
          <a:lstStyle/>
          <a:p>
            <a:pPr marL="266700" indent="-266700" defTabSz="957263">
              <a:buClr>
                <a:srgbClr val="000000"/>
              </a:buClr>
              <a:buSzPct val="100000"/>
              <a:buFont typeface="Times" pitchFamily="18" charset="0"/>
              <a:buBlip>
                <a:blip r:embed="rId4"/>
              </a:buBlip>
            </a:pPr>
            <a:r>
              <a:rPr lang="it-IT" sz="1200">
                <a:solidFill>
                  <a:srgbClr val="000000"/>
                </a:solidFill>
                <a:latin typeface="Arial" charset="0"/>
                <a:cs typeface="Arial" charset="0"/>
              </a:rPr>
              <a:t>Sempre considerando gli aspetti relativi al contatto allo sportello, ritiene che il servizio …</a:t>
            </a:r>
            <a:endParaRPr lang="it-IT" sz="1200">
              <a:solidFill>
                <a:schemeClr val="tx1"/>
              </a:solidFill>
              <a:cs typeface="Arial" charset="0"/>
            </a:endParaRPr>
          </a:p>
        </p:txBody>
      </p:sp>
      <p:sp>
        <p:nvSpPr>
          <p:cNvPr id="12" name="Segnaposto numero diapositiva 11"/>
          <p:cNvSpPr>
            <a:spLocks noGrp="1"/>
          </p:cNvSpPr>
          <p:nvPr>
            <p:ph type="sldNum" sz="quarter" idx="10"/>
          </p:nvPr>
        </p:nvSpPr>
        <p:spPr/>
        <p:txBody>
          <a:bodyPr/>
          <a:lstStyle/>
          <a:p>
            <a:pPr>
              <a:defRPr/>
            </a:pPr>
            <a:fld id="{B603F19C-6573-499C-A0B0-190F0E8806D3}" type="slidenum">
              <a:rPr lang="it-IT" smtClean="0"/>
              <a:pPr>
                <a:defRPr/>
              </a:pPr>
              <a:t>72</a:t>
            </a:fld>
            <a:endParaRPr lang="it-IT"/>
          </a:p>
        </p:txBody>
      </p:sp>
      <p:sp>
        <p:nvSpPr>
          <p:cNvPr id="13" name="Text Box 10"/>
          <p:cNvSpPr txBox="1">
            <a:spLocks noChangeArrowheads="1"/>
          </p:cNvSpPr>
          <p:nvPr/>
        </p:nvSpPr>
        <p:spPr bwMode="auto">
          <a:xfrm>
            <a:off x="3203575" y="6092825"/>
            <a:ext cx="4321175" cy="617538"/>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r>
              <a:rPr lang="it-IT" sz="800" dirty="0">
                <a:solidFill>
                  <a:schemeClr val="tx1"/>
                </a:solidFill>
                <a:latin typeface="+mn-lt"/>
              </a:rPr>
              <a:t>UNIVERSO: </a:t>
            </a:r>
            <a:r>
              <a:rPr lang="it-IT" sz="800" dirty="0">
                <a:solidFill>
                  <a:schemeClr val="tx1"/>
                </a:solidFill>
                <a:latin typeface="Arial" charset="0"/>
              </a:rPr>
              <a:t>229.490</a:t>
            </a:r>
            <a:r>
              <a:rPr lang="it-IT" sz="800" dirty="0">
                <a:solidFill>
                  <a:schemeClr val="tx1"/>
                </a:solidFill>
                <a:latin typeface="+mn-lt"/>
              </a:rPr>
              <a:t> UTENZE</a:t>
            </a:r>
          </a:p>
          <a:p>
            <a:pPr algn="ctr" defTabSz="449263">
              <a:buClr>
                <a:srgbClr val="000000"/>
              </a:buClr>
              <a:buSzPct val="100000"/>
              <a:buFont typeface="Times" pitchFamily="18" charset="0"/>
              <a:buNone/>
              <a:defRPr/>
            </a:pPr>
            <a:r>
              <a:rPr lang="it-IT" sz="800" dirty="0">
                <a:solidFill>
                  <a:schemeClr val="tx1"/>
                </a:solidFill>
                <a:latin typeface="+mn-lt"/>
              </a:rPr>
              <a:t>BASE: SI SONO RECATI AGLI SPORTELLI </a:t>
            </a:r>
            <a:r>
              <a:rPr lang="it-IT" sz="800" dirty="0">
                <a:solidFill>
                  <a:srgbClr val="000000"/>
                </a:solidFill>
                <a:cs typeface="Arial" pitchFamily="34" charset="0"/>
              </a:rPr>
              <a:t>ACQUEDOTTO DEL </a:t>
            </a:r>
            <a:r>
              <a:rPr lang="it-IT" sz="800" dirty="0">
                <a:solidFill>
                  <a:srgbClr val="000000"/>
                </a:solidFill>
                <a:cs typeface="Arial" pitchFamily="34" charset="0"/>
              </a:rPr>
              <a:t>FIORA – SIENA E GROSSETO-NEI GIORNI PRIMA DELL’INTERVISTA (202 CASI AD HOC)</a:t>
            </a:r>
            <a:endParaRPr lang="it-IT" sz="900" dirty="0">
              <a:solidFill>
                <a:schemeClr val="tx1"/>
              </a:solidFill>
              <a:latin typeface="+mn-lt"/>
            </a:endParaRPr>
          </a:p>
          <a:p>
            <a:pPr algn="ctr" defTabSz="449263">
              <a:buClr>
                <a:srgbClr val="000000"/>
              </a:buClr>
              <a:buSzPct val="100000"/>
              <a:buFont typeface="Times" pitchFamily="18" charset="0"/>
              <a:buNone/>
              <a:defRPr/>
            </a:pPr>
            <a:endParaRPr lang="it-IT" sz="900" dirty="0">
              <a:solidFill>
                <a:schemeClr val="tx1"/>
              </a:solidFill>
              <a:latin typeface="+mn-lt"/>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1" name="Rectangle 2"/>
          <p:cNvSpPr>
            <a:spLocks noGrp="1" noChangeArrowheads="1"/>
          </p:cNvSpPr>
          <p:nvPr>
            <p:ph type="title" idx="4294967295"/>
          </p:nvPr>
        </p:nvSpPr>
        <p:spPr/>
        <p:txBody>
          <a:bodyPr/>
          <a:lstStyle/>
          <a:p>
            <a:pPr eaLnBrk="1" hangingPunct="1"/>
            <a:r>
              <a:rPr lang="it-IT" smtClean="0"/>
              <a:t>INTERVENTO TECNICO</a:t>
            </a:r>
          </a:p>
        </p:txBody>
      </p:sp>
      <p:sp>
        <p:nvSpPr>
          <p:cNvPr id="250882" name="Rectangle 7"/>
          <p:cNvSpPr>
            <a:spLocks noChangeArrowheads="1"/>
          </p:cNvSpPr>
          <p:nvPr/>
        </p:nvSpPr>
        <p:spPr bwMode="auto">
          <a:xfrm>
            <a:off x="1547813" y="2492375"/>
            <a:ext cx="6696075" cy="2365375"/>
          </a:xfrm>
          <a:prstGeom prst="rect">
            <a:avLst/>
          </a:prstGeom>
          <a:noFill/>
          <a:ln w="28575" algn="ctr">
            <a:solidFill>
              <a:srgbClr val="FF0000"/>
            </a:solidFill>
            <a:miter lim="800000"/>
            <a:headEnd/>
            <a:tailEnd/>
          </a:ln>
        </p:spPr>
        <p:txBody>
          <a:bodyPr lIns="90000" tIns="82800" rIns="90000" bIns="46800"/>
          <a:lstStyle/>
          <a:p>
            <a:pPr marL="355600" indent="-266700" algn="ctr" defTabSz="266700" eaLnBrk="0" fontAlgn="b" hangingPunct="0"/>
            <a:r>
              <a:rPr lang="it-IT" sz="1600" b="1">
                <a:solidFill>
                  <a:srgbClr val="FF0000"/>
                </a:solidFill>
                <a:latin typeface="Arial" charset="0"/>
              </a:rPr>
              <a:t>INTERVENTO TECNICO</a:t>
            </a:r>
          </a:p>
          <a:p>
            <a:pPr marL="355600" indent="-266700" algn="ctr" defTabSz="266700" eaLnBrk="0" fontAlgn="b" hangingPunct="0"/>
            <a:endParaRPr lang="it-IT" sz="1200" b="1">
              <a:solidFill>
                <a:srgbClr val="CC3300"/>
              </a:solidFill>
              <a:latin typeface="Arial" charset="0"/>
            </a:endParaRPr>
          </a:p>
          <a:p>
            <a:pPr marL="355600" indent="-266700" algn="ctr" defTabSz="266700" eaLnBrk="0" fontAlgn="b" hangingPunct="0"/>
            <a:endParaRPr lang="it-IT" sz="1200" b="1">
              <a:solidFill>
                <a:srgbClr val="CC3300"/>
              </a:solidFill>
              <a:latin typeface="Arial" charset="0"/>
            </a:endParaRPr>
          </a:p>
          <a:p>
            <a:pPr marL="355600" indent="-266700" defTabSz="266700">
              <a:lnSpc>
                <a:spcPct val="140000"/>
              </a:lnSpc>
              <a:buClr>
                <a:schemeClr val="tx1"/>
              </a:buClr>
              <a:buSzPct val="100000"/>
              <a:buFont typeface="Wingdings" pitchFamily="2" charset="2"/>
              <a:buChar char="§"/>
            </a:pPr>
            <a:r>
              <a:rPr lang="it-IT">
                <a:solidFill>
                  <a:schemeClr val="tx1"/>
                </a:solidFill>
                <a:latin typeface="Arial" charset="0"/>
                <a:cs typeface="Arial" charset="0"/>
              </a:rPr>
              <a:t>La rapidità con cui Acquedotto del Fiora ha effettuato l’intervento dopo la sua richiesta</a:t>
            </a:r>
          </a:p>
          <a:p>
            <a:pPr marL="355600" indent="-266700" defTabSz="266700">
              <a:lnSpc>
                <a:spcPct val="140000"/>
              </a:lnSpc>
              <a:buClr>
                <a:schemeClr val="tx1"/>
              </a:buClr>
              <a:buSzPct val="100000"/>
              <a:buFont typeface="Wingdings" pitchFamily="2" charset="2"/>
              <a:buChar char="§"/>
            </a:pPr>
            <a:r>
              <a:rPr lang="it-IT">
                <a:solidFill>
                  <a:schemeClr val="tx1"/>
                </a:solidFill>
                <a:latin typeface="Arial" charset="0"/>
                <a:cs typeface="Arial" charset="0"/>
              </a:rPr>
              <a:t>Il rispetto degli orari degli appuntamenti da parte dei tecnici </a:t>
            </a:r>
          </a:p>
          <a:p>
            <a:pPr marL="355600" indent="-266700" defTabSz="266700">
              <a:lnSpc>
                <a:spcPct val="140000"/>
              </a:lnSpc>
              <a:buClr>
                <a:schemeClr val="tx1"/>
              </a:buClr>
              <a:buSzPct val="100000"/>
              <a:buFont typeface="Wingdings" pitchFamily="2" charset="2"/>
              <a:buChar char="§"/>
            </a:pPr>
            <a:r>
              <a:rPr lang="it-IT">
                <a:solidFill>
                  <a:schemeClr val="tx1"/>
                </a:solidFill>
                <a:latin typeface="Arial" charset="0"/>
                <a:cs typeface="Arial" charset="0"/>
              </a:rPr>
              <a:t>La cortesia dei tecnici che hanno svolto l’intervento </a:t>
            </a:r>
          </a:p>
          <a:p>
            <a:pPr marL="355600" indent="-266700" defTabSz="266700">
              <a:lnSpc>
                <a:spcPct val="140000"/>
              </a:lnSpc>
              <a:buClr>
                <a:schemeClr val="tx1"/>
              </a:buClr>
              <a:buSzPct val="100000"/>
              <a:buFont typeface="Wingdings" pitchFamily="2" charset="2"/>
              <a:buChar char="§"/>
            </a:pPr>
            <a:r>
              <a:rPr lang="it-IT">
                <a:solidFill>
                  <a:schemeClr val="tx1"/>
                </a:solidFill>
                <a:latin typeface="Arial" charset="0"/>
                <a:cs typeface="Arial" charset="0"/>
              </a:rPr>
              <a:t> La risolutività dell’intervento</a:t>
            </a:r>
          </a:p>
        </p:txBody>
      </p:sp>
      <p:sp>
        <p:nvSpPr>
          <p:cNvPr id="250883" name="Rectangle 4"/>
          <p:cNvSpPr>
            <a:spLocks noChangeArrowheads="1"/>
          </p:cNvSpPr>
          <p:nvPr/>
        </p:nvSpPr>
        <p:spPr bwMode="auto">
          <a:xfrm>
            <a:off x="4130675" y="1778000"/>
            <a:ext cx="1512888" cy="304800"/>
          </a:xfrm>
          <a:prstGeom prst="rect">
            <a:avLst/>
          </a:prstGeom>
          <a:noFill/>
          <a:ln w="12700" algn="ctr">
            <a:noFill/>
            <a:miter lim="800000"/>
            <a:headEnd/>
            <a:tailEnd/>
          </a:ln>
        </p:spPr>
        <p:txBody>
          <a:bodyPr wrap="none" lIns="90000" tIns="46800" rIns="90000" bIns="46800">
            <a:spAutoFit/>
          </a:bodyPr>
          <a:lstStyle/>
          <a:p>
            <a:pPr algn="ctr" defTabSz="449263">
              <a:buClr>
                <a:srgbClr val="000000"/>
              </a:buClr>
              <a:buSzPct val="100000"/>
              <a:buFont typeface="Times" pitchFamily="18" charset="0"/>
              <a:buNone/>
            </a:pPr>
            <a:r>
              <a:rPr lang="it-IT" b="1">
                <a:solidFill>
                  <a:schemeClr val="tx1"/>
                </a:solidFill>
                <a:latin typeface="Arial" charset="0"/>
              </a:rPr>
              <a:t>ITEM INDAGATI</a:t>
            </a:r>
          </a:p>
        </p:txBody>
      </p:sp>
      <p:sp>
        <p:nvSpPr>
          <p:cNvPr id="601097"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INTERVENTO TECNICO</a:t>
            </a:r>
            <a:br>
              <a:rPr lang="it-IT" sz="1800" dirty="0">
                <a:solidFill>
                  <a:schemeClr val="bg1"/>
                </a:solidFill>
              </a:rPr>
            </a:br>
            <a:r>
              <a:rPr lang="it-IT" sz="1800" i="1" dirty="0">
                <a:solidFill>
                  <a:schemeClr val="bg1"/>
                </a:solidFill>
              </a:rPr>
              <a:t>Item indagati</a:t>
            </a:r>
            <a:endParaRPr lang="it-IT" sz="1800" i="1" dirty="0">
              <a:solidFill>
                <a:schemeClr val="bg1"/>
              </a:solidFill>
              <a:effectLst>
                <a:outerShdw blurRad="38100" dist="38100" dir="2700000" algn="tl">
                  <a:srgbClr val="C0C0C0"/>
                </a:outerShdw>
              </a:effectLst>
            </a:endParaRPr>
          </a:p>
        </p:txBody>
      </p:sp>
      <p:sp>
        <p:nvSpPr>
          <p:cNvPr id="6" name="Segnaposto numero diapositiva 5"/>
          <p:cNvSpPr>
            <a:spLocks noGrp="1"/>
          </p:cNvSpPr>
          <p:nvPr>
            <p:ph type="sldNum" sz="quarter" idx="10"/>
          </p:nvPr>
        </p:nvSpPr>
        <p:spPr/>
        <p:txBody>
          <a:bodyPr/>
          <a:lstStyle/>
          <a:p>
            <a:pPr>
              <a:defRPr/>
            </a:pPr>
            <a:fld id="{62956583-B36B-4005-BE28-8841F7441625}" type="slidenum">
              <a:rPr lang="it-IT" smtClean="0"/>
              <a:pPr>
                <a:defRPr/>
              </a:pPr>
              <a:t>73</a:t>
            </a:fld>
            <a:endParaRPr lang="it-IT"/>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1905" name="Object 71"/>
          <p:cNvGraphicFramePr>
            <a:graphicFrameLocks noChangeAspect="1"/>
          </p:cNvGraphicFramePr>
          <p:nvPr/>
        </p:nvGraphicFramePr>
        <p:xfrm>
          <a:off x="735013" y="2006600"/>
          <a:ext cx="8397875" cy="4065588"/>
        </p:xfrm>
        <a:graphic>
          <a:graphicData uri="http://schemas.openxmlformats.org/presentationml/2006/ole">
            <p:oleObj spid="_x0000_s251905" r:id="rId3" imgW="8394920" imgH="4066384" progId="Excel.Chart.8">
              <p:embed/>
            </p:oleObj>
          </a:graphicData>
        </a:graphic>
      </p:graphicFrame>
      <p:sp>
        <p:nvSpPr>
          <p:cNvPr id="601097"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INTERVENTO TECNICO </a:t>
            </a:r>
            <a:br>
              <a:rPr lang="it-IT" sz="1800" dirty="0">
                <a:solidFill>
                  <a:schemeClr val="bg1"/>
                </a:solidFill>
              </a:rPr>
            </a:br>
            <a:r>
              <a:rPr lang="it-IT" sz="1800" i="1" dirty="0">
                <a:solidFill>
                  <a:schemeClr val="bg1"/>
                </a:solidFill>
              </a:rPr>
              <a:t>Soddisfazione sub-overall</a:t>
            </a:r>
            <a:endParaRPr lang="it-IT" sz="1800" i="1" dirty="0">
              <a:solidFill>
                <a:schemeClr val="bg1"/>
              </a:solidFill>
              <a:effectLst>
                <a:outerShdw blurRad="38100" dist="38100" dir="2700000" algn="tl">
                  <a:srgbClr val="C0C0C0"/>
                </a:outerShdw>
              </a:effectLst>
            </a:endParaRPr>
          </a:p>
        </p:txBody>
      </p:sp>
      <p:sp>
        <p:nvSpPr>
          <p:cNvPr id="251907"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IL GIUDIZIO SULL’INTERVENTO TECNICO</a:t>
            </a:r>
            <a:endParaRPr lang="it-IT" sz="2100" i="1">
              <a:solidFill>
                <a:srgbClr val="3366CC"/>
              </a:solidFill>
              <a:cs typeface="Arial" charset="0"/>
            </a:endParaRPr>
          </a:p>
        </p:txBody>
      </p:sp>
      <p:sp>
        <p:nvSpPr>
          <p:cNvPr id="423949" name="Text Box 3"/>
          <p:cNvSpPr txBox="1">
            <a:spLocks noChangeArrowheads="1"/>
          </p:cNvSpPr>
          <p:nvPr/>
        </p:nvSpPr>
        <p:spPr bwMode="auto">
          <a:xfrm>
            <a:off x="755650" y="1000125"/>
            <a:ext cx="8137525" cy="620713"/>
          </a:xfrm>
          <a:prstGeom prst="rect">
            <a:avLst/>
          </a:prstGeom>
          <a:noFill/>
          <a:ln w="9525">
            <a:noFill/>
            <a:miter lim="800000"/>
            <a:headEnd/>
            <a:tailEnd/>
          </a:ln>
        </p:spPr>
        <p:txBody>
          <a:bodyPr lIns="169695" tIns="124443" rIns="169695" bIns="124443" anchor="ctr">
            <a:spAutoFit/>
          </a:bodyPr>
          <a:lstStyle/>
          <a:p>
            <a:pPr marL="266700" indent="-266700" defTabSz="957263">
              <a:buClr>
                <a:srgbClr val="000000"/>
              </a:buClr>
              <a:buSzPct val="100000"/>
              <a:buFontTx/>
              <a:buBlip>
                <a:blip r:embed="rId4"/>
              </a:buBlip>
              <a:defRPr/>
            </a:pPr>
            <a:r>
              <a:rPr lang="it-IT" sz="1200" dirty="0">
                <a:solidFill>
                  <a:srgbClr val="000000"/>
                </a:solidFill>
                <a:latin typeface="+mn-lt"/>
                <a:cs typeface="Arial" pitchFamily="34" charset="0"/>
              </a:rPr>
              <a:t>Considerando complessivamente gli aspetti di intervento tecnico, negli ultimi 6 mesi, che voto dà ad Acquedotto del Fiora su una scala da 1 a 10 dove 1 è il minimo della qualità e 10 il massimo?</a:t>
            </a:r>
            <a:endParaRPr lang="it-IT" sz="1200" dirty="0">
              <a:solidFill>
                <a:schemeClr val="tx1"/>
              </a:solidFill>
              <a:latin typeface="+mn-lt"/>
              <a:cs typeface="Arial" pitchFamily="34" charset="0"/>
            </a:endParaRPr>
          </a:p>
        </p:txBody>
      </p:sp>
      <p:sp>
        <p:nvSpPr>
          <p:cNvPr id="251909" name="Rectangle 14"/>
          <p:cNvSpPr>
            <a:spLocks noChangeArrowheads="1"/>
          </p:cNvSpPr>
          <p:nvPr/>
        </p:nvSpPr>
        <p:spPr bwMode="auto">
          <a:xfrm>
            <a:off x="4122738" y="1811338"/>
            <a:ext cx="1655762" cy="249237"/>
          </a:xfrm>
          <a:prstGeom prst="rect">
            <a:avLst/>
          </a:prstGeom>
          <a:noFill/>
          <a:ln w="12700" algn="ctr">
            <a:solidFill>
              <a:srgbClr val="660066"/>
            </a:solidFill>
            <a:miter lim="800000"/>
            <a:headEnd/>
            <a:tailEnd/>
          </a:ln>
        </p:spPr>
        <p:txBody>
          <a:bodyPr wrap="none" lIns="90000" tIns="46800" rIns="90000" bIns="46800" anchor="ctr"/>
          <a:lstStyle/>
          <a:p>
            <a:pPr algn="ctr" defTabSz="449263">
              <a:buClr>
                <a:srgbClr val="000000"/>
              </a:buClr>
              <a:buSzPct val="100000"/>
              <a:buFont typeface="Times" pitchFamily="18" charset="0"/>
              <a:buNone/>
            </a:pPr>
            <a:r>
              <a:rPr lang="it-IT" sz="1200" b="1">
                <a:solidFill>
                  <a:srgbClr val="660066"/>
                </a:solidFill>
                <a:latin typeface="Arial" charset="0"/>
                <a:cs typeface="Arial" charset="0"/>
              </a:rPr>
              <a:t>VALORI MEDI</a:t>
            </a:r>
          </a:p>
        </p:txBody>
      </p:sp>
      <p:sp>
        <p:nvSpPr>
          <p:cNvPr id="10" name="Segnaposto numero diapositiva 9"/>
          <p:cNvSpPr>
            <a:spLocks noGrp="1"/>
          </p:cNvSpPr>
          <p:nvPr>
            <p:ph type="sldNum" sz="quarter" idx="10"/>
          </p:nvPr>
        </p:nvSpPr>
        <p:spPr/>
        <p:txBody>
          <a:bodyPr/>
          <a:lstStyle/>
          <a:p>
            <a:pPr>
              <a:defRPr/>
            </a:pPr>
            <a:fld id="{696E67BE-F075-451F-8FD2-2DCDA7E4041A}" type="slidenum">
              <a:rPr lang="it-IT" smtClean="0"/>
              <a:pPr>
                <a:defRPr/>
              </a:pPr>
              <a:t>74</a:t>
            </a:fld>
            <a:endParaRPr lang="it-IT"/>
          </a:p>
        </p:txBody>
      </p:sp>
      <p:sp>
        <p:nvSpPr>
          <p:cNvPr id="13" name="Text Box 10"/>
          <p:cNvSpPr txBox="1">
            <a:spLocks noChangeArrowheads="1"/>
          </p:cNvSpPr>
          <p:nvPr/>
        </p:nvSpPr>
        <p:spPr bwMode="auto">
          <a:xfrm>
            <a:off x="3643313" y="6097588"/>
            <a:ext cx="3214687" cy="649287"/>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r>
              <a:rPr lang="it-IT" sz="900" dirty="0">
                <a:solidFill>
                  <a:schemeClr val="tx1"/>
                </a:solidFill>
                <a:latin typeface="+mn-lt"/>
              </a:rPr>
              <a:t>UNIVERSO: </a:t>
            </a:r>
            <a:r>
              <a:rPr lang="it-IT" sz="900" dirty="0">
                <a:solidFill>
                  <a:schemeClr val="tx1"/>
                </a:solidFill>
                <a:latin typeface="Arial" charset="0"/>
              </a:rPr>
              <a:t>229.490</a:t>
            </a:r>
            <a:r>
              <a:rPr lang="it-IT" sz="900" dirty="0">
                <a:solidFill>
                  <a:schemeClr val="tx1"/>
                </a:solidFill>
                <a:latin typeface="+mn-lt"/>
              </a:rPr>
              <a:t> UTENZE</a:t>
            </a:r>
          </a:p>
          <a:p>
            <a:pPr algn="ctr" defTabSz="449263">
              <a:buClr>
                <a:srgbClr val="000000"/>
              </a:buClr>
              <a:buSzPct val="100000"/>
              <a:buFont typeface="Times" pitchFamily="18" charset="0"/>
              <a:buNone/>
              <a:defRPr/>
            </a:pPr>
            <a:r>
              <a:rPr lang="it-IT" sz="900" dirty="0">
                <a:solidFill>
                  <a:schemeClr val="tx1"/>
                </a:solidFill>
                <a:latin typeface="+mn-lt"/>
              </a:rPr>
              <a:t>BASE: </a:t>
            </a:r>
            <a:r>
              <a:rPr lang="it-IT" sz="900" dirty="0">
                <a:solidFill>
                  <a:schemeClr val="tx1"/>
                </a:solidFill>
                <a:latin typeface="Arial" charset="0"/>
              </a:rPr>
              <a:t> COLORO CHE HANNO RICEVUTO UN </a:t>
            </a:r>
            <a:r>
              <a:rPr lang="it-IT" sz="900" dirty="0">
                <a:solidFill>
                  <a:schemeClr val="tx1"/>
                </a:solidFill>
                <a:latin typeface="Arial" charset="0"/>
              </a:rPr>
              <a:t>INTERVENTO TECNICO (203 interviste ad hoc)</a:t>
            </a:r>
            <a:endParaRPr lang="it-IT" sz="900" dirty="0">
              <a:solidFill>
                <a:schemeClr val="tx1"/>
              </a:solidFill>
              <a:latin typeface="+mn-lt"/>
            </a:endParaRPr>
          </a:p>
          <a:p>
            <a:pPr algn="ctr" defTabSz="449263">
              <a:buClr>
                <a:srgbClr val="000000"/>
              </a:buClr>
              <a:buSzPct val="100000"/>
              <a:buFont typeface="Times" pitchFamily="18" charset="0"/>
              <a:buNone/>
              <a:defRPr/>
            </a:pPr>
            <a:endParaRPr lang="it-IT" sz="900" dirty="0">
              <a:solidFill>
                <a:schemeClr val="tx1"/>
              </a:solidFill>
              <a:latin typeface="+mn-lt"/>
            </a:endParaRPr>
          </a:p>
        </p:txBody>
      </p:sp>
      <p:sp>
        <p:nvSpPr>
          <p:cNvPr id="251912" name="Ovale 10"/>
          <p:cNvSpPr>
            <a:spLocks noChangeArrowheads="1"/>
          </p:cNvSpPr>
          <p:nvPr/>
        </p:nvSpPr>
        <p:spPr bwMode="auto">
          <a:xfrm>
            <a:off x="8459788" y="2060575"/>
            <a:ext cx="504825" cy="504825"/>
          </a:xfrm>
          <a:prstGeom prst="ellipse">
            <a:avLst/>
          </a:prstGeom>
          <a:noFill/>
          <a:ln w="28575" algn="ctr">
            <a:solidFill>
              <a:srgbClr val="CC66FF"/>
            </a:solidFill>
            <a:round/>
            <a:headEnd/>
            <a:tailEnd/>
          </a:ln>
        </p:spPr>
        <p:txBody>
          <a:bodyPr lIns="90000" tIns="46800" rIns="90000" bIns="46800"/>
          <a:lstStyle/>
          <a:p>
            <a:pPr algn="ctr" defTabSz="449263">
              <a:buClr>
                <a:srgbClr val="000000"/>
              </a:buClr>
              <a:buSzPct val="100000"/>
              <a:buFont typeface="Times" pitchFamily="18" charset="0"/>
              <a:buNone/>
            </a:pPr>
            <a:endParaRPr lang="it-IT"/>
          </a:p>
        </p:txBody>
      </p:sp>
      <p:sp>
        <p:nvSpPr>
          <p:cNvPr id="251913" name="Triangolo isoscele 11"/>
          <p:cNvSpPr>
            <a:spLocks noChangeArrowheads="1"/>
          </p:cNvSpPr>
          <p:nvPr/>
        </p:nvSpPr>
        <p:spPr bwMode="auto">
          <a:xfrm>
            <a:off x="8207375" y="1989138"/>
            <a:ext cx="215900" cy="144462"/>
          </a:xfrm>
          <a:prstGeom prst="triangle">
            <a:avLst>
              <a:gd name="adj" fmla="val 50000"/>
            </a:avLst>
          </a:prstGeom>
          <a:solidFill>
            <a:srgbClr val="008000"/>
          </a:solidFill>
          <a:ln w="12700" algn="ctr">
            <a:noFill/>
            <a:round/>
            <a:headEnd/>
            <a:tailEnd/>
          </a:ln>
        </p:spPr>
        <p:txBody>
          <a:bodyPr lIns="90000" tIns="46800" rIns="90000" bIns="46800"/>
          <a:lstStyle/>
          <a:p>
            <a:pPr algn="ctr" defTabSz="449263">
              <a:buClr>
                <a:srgbClr val="000000"/>
              </a:buClr>
              <a:buSzPct val="100000"/>
              <a:buFont typeface="Times" pitchFamily="18" charset="0"/>
              <a:buNone/>
            </a:pPr>
            <a:endParaRPr lang="it-IT"/>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097"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INTERVENTO TECNICO </a:t>
            </a:r>
            <a:br>
              <a:rPr lang="it-IT" sz="1800" dirty="0">
                <a:solidFill>
                  <a:schemeClr val="bg1"/>
                </a:solidFill>
              </a:rPr>
            </a:br>
            <a:r>
              <a:rPr lang="it-IT" sz="1800" i="1" dirty="0">
                <a:solidFill>
                  <a:schemeClr val="bg1"/>
                </a:solidFill>
              </a:rPr>
              <a:t>Soddisfazione sub-overall</a:t>
            </a:r>
            <a:endParaRPr lang="it-IT" sz="1800" i="1" dirty="0">
              <a:solidFill>
                <a:schemeClr val="bg1"/>
              </a:solidFill>
              <a:effectLst>
                <a:outerShdw blurRad="38100" dist="38100" dir="2700000" algn="tl">
                  <a:srgbClr val="C0C0C0"/>
                </a:outerShdw>
              </a:effectLst>
            </a:endParaRPr>
          </a:p>
        </p:txBody>
      </p:sp>
      <p:sp>
        <p:nvSpPr>
          <p:cNvPr id="10" name="Segnaposto numero diapositiva 9"/>
          <p:cNvSpPr>
            <a:spLocks noGrp="1"/>
          </p:cNvSpPr>
          <p:nvPr>
            <p:ph type="sldNum" sz="quarter" idx="10"/>
          </p:nvPr>
        </p:nvSpPr>
        <p:spPr/>
        <p:txBody>
          <a:bodyPr/>
          <a:lstStyle/>
          <a:p>
            <a:pPr>
              <a:defRPr/>
            </a:pPr>
            <a:fld id="{469FBFD3-0F50-43D6-A8B3-48E1824E8CD6}" type="slidenum">
              <a:rPr lang="it-IT" smtClean="0"/>
              <a:pPr>
                <a:defRPr/>
              </a:pPr>
              <a:t>75</a:t>
            </a:fld>
            <a:endParaRPr lang="it-IT"/>
          </a:p>
        </p:txBody>
      </p:sp>
      <p:sp>
        <p:nvSpPr>
          <p:cNvPr id="252931"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IL GIUDIZIO SULL’INTERVENTO TECNICO</a:t>
            </a:r>
            <a:br>
              <a:rPr lang="it-IT" sz="2100">
                <a:solidFill>
                  <a:srgbClr val="3366CC"/>
                </a:solidFill>
                <a:cs typeface="Arial" charset="0"/>
              </a:rPr>
            </a:br>
            <a:r>
              <a:rPr lang="it-IT" sz="2100" i="1">
                <a:solidFill>
                  <a:srgbClr val="3366CC"/>
                </a:solidFill>
                <a:cs typeface="Arial" charset="0"/>
              </a:rPr>
              <a:t>TREND</a:t>
            </a:r>
          </a:p>
        </p:txBody>
      </p:sp>
      <p:sp>
        <p:nvSpPr>
          <p:cNvPr id="11" name="Text Box 3"/>
          <p:cNvSpPr txBox="1">
            <a:spLocks noChangeArrowheads="1"/>
          </p:cNvSpPr>
          <p:nvPr/>
        </p:nvSpPr>
        <p:spPr bwMode="auto">
          <a:xfrm>
            <a:off x="755650" y="1000125"/>
            <a:ext cx="8137525" cy="620713"/>
          </a:xfrm>
          <a:prstGeom prst="rect">
            <a:avLst/>
          </a:prstGeom>
          <a:noFill/>
          <a:ln w="9525">
            <a:noFill/>
            <a:miter lim="800000"/>
            <a:headEnd/>
            <a:tailEnd/>
          </a:ln>
        </p:spPr>
        <p:txBody>
          <a:bodyPr lIns="169695" tIns="124443" rIns="169695" bIns="124443" anchor="ctr">
            <a:spAutoFit/>
          </a:bodyPr>
          <a:lstStyle/>
          <a:p>
            <a:pPr marL="266700" indent="-266700" defTabSz="957263">
              <a:buClr>
                <a:srgbClr val="000000"/>
              </a:buClr>
              <a:buSzPct val="100000"/>
              <a:buFont typeface="Times" pitchFamily="18" charset="0"/>
              <a:buBlip>
                <a:blip r:embed="rId2"/>
              </a:buBlip>
              <a:defRPr/>
            </a:pPr>
            <a:r>
              <a:rPr lang="it-IT" sz="1200" dirty="0">
                <a:solidFill>
                  <a:srgbClr val="000000"/>
                </a:solidFill>
                <a:latin typeface="+mn-lt"/>
                <a:cs typeface="Arial" pitchFamily="34" charset="0"/>
              </a:rPr>
              <a:t>Considerando complessivamente il servizio ricevuto </a:t>
            </a:r>
            <a:r>
              <a:rPr lang="it-IT" sz="1200" dirty="0">
                <a:solidFill>
                  <a:srgbClr val="000000"/>
                </a:solidFill>
                <a:latin typeface="+mn-lt"/>
                <a:cs typeface="Arial" pitchFamily="34" charset="0"/>
              </a:rPr>
              <a:t>dall’intervento tecnico, </a:t>
            </a:r>
            <a:r>
              <a:rPr lang="it-IT" sz="1200" dirty="0">
                <a:solidFill>
                  <a:srgbClr val="000000"/>
                </a:solidFill>
                <a:latin typeface="+mn-lt"/>
                <a:cs typeface="Arial" pitchFamily="34" charset="0"/>
              </a:rPr>
              <a:t>che voto dà ad  Acquedotto del Fiora su una scala da 1 a 10 dove 1 è il minimo della qualità e 10 il massimo</a:t>
            </a:r>
            <a:r>
              <a:rPr lang="it-IT" sz="1200" dirty="0">
                <a:solidFill>
                  <a:schemeClr val="tx1"/>
                </a:solidFill>
                <a:latin typeface="+mn-lt"/>
                <a:cs typeface="Arial" pitchFamily="34" charset="0"/>
              </a:rPr>
              <a:t>?</a:t>
            </a:r>
          </a:p>
        </p:txBody>
      </p:sp>
      <p:graphicFrame>
        <p:nvGraphicFramePr>
          <p:cNvPr id="14" name="Group 76"/>
          <p:cNvGraphicFramePr>
            <a:graphicFrameLocks noGrp="1"/>
          </p:cNvGraphicFramePr>
          <p:nvPr/>
        </p:nvGraphicFramePr>
        <p:xfrm>
          <a:off x="1619250" y="1857375"/>
          <a:ext cx="6624638" cy="3827463"/>
        </p:xfrm>
        <a:graphic>
          <a:graphicData uri="http://schemas.openxmlformats.org/drawingml/2006/table">
            <a:tbl>
              <a:tblPr/>
              <a:tblGrid>
                <a:gridCol w="988603"/>
                <a:gridCol w="805162"/>
                <a:gridCol w="805162"/>
                <a:gridCol w="805162"/>
                <a:gridCol w="805162"/>
                <a:gridCol w="805162"/>
                <a:gridCol w="805162"/>
                <a:gridCol w="805162"/>
              </a:tblGrid>
              <a:tr h="538163">
                <a:tc gridSpan="8">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it-IT" sz="1200" b="1" i="0" u="none" strike="noStrike" cap="none" normalizeH="0" baseline="0" dirty="0" smtClean="0">
                          <a:ln>
                            <a:noFill/>
                          </a:ln>
                          <a:solidFill>
                            <a:schemeClr val="tx1"/>
                          </a:solidFill>
                          <a:effectLst/>
                          <a:latin typeface="Arial" pitchFamily="34" charset="0"/>
                        </a:rPr>
                        <a:t>Totale universo utenze domestiche (229.490)</a:t>
                      </a:r>
                    </a:p>
                  </a:txBody>
                  <a:tcPr marL="90000" marR="90000"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DDDDD"/>
                    </a:solidFill>
                  </a:tcPr>
                </a:tc>
                <a:tc hMerge="1">
                  <a:txBody>
                    <a:bodyPr/>
                    <a:lstStyle/>
                    <a:p>
                      <a:endParaRPr lang="it-IT"/>
                    </a:p>
                  </a:txBody>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DDDDD"/>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DDDDD"/>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DDDDD"/>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DDDDD"/>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DDDDD"/>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DDDDD"/>
                    </a:solidFill>
                  </a:tcPr>
                </a:tc>
              </a:tr>
              <a:tr h="5397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200" b="0" i="0" u="none" strike="noStrike" cap="none" normalizeH="0" baseline="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 SEM.</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2011</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1° SEM.</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2012</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 SEM.</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2012</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1° SEM.</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2013</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 SEM.</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2013</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1° SEM.</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2014</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1" i="0" u="none" strike="noStrike" cap="none" normalizeH="0" baseline="0" dirty="0" smtClean="0">
                          <a:ln>
                            <a:noFill/>
                          </a:ln>
                          <a:solidFill>
                            <a:schemeClr val="tx1"/>
                          </a:solidFill>
                          <a:effectLst/>
                          <a:latin typeface="Arial" pitchFamily="34" charset="0"/>
                        </a:rPr>
                        <a:t>2° SEM.</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1" i="0" u="none" strike="noStrike" cap="none" normalizeH="0" baseline="0" dirty="0" smtClean="0">
                          <a:ln>
                            <a:noFill/>
                          </a:ln>
                          <a:solidFill>
                            <a:schemeClr val="tx1"/>
                          </a:solidFill>
                          <a:effectLst/>
                          <a:latin typeface="Arial" pitchFamily="34" charset="0"/>
                        </a:rPr>
                        <a:t>2014</a:t>
                      </a:r>
                    </a:p>
                  </a:txBody>
                  <a:tcPr marL="90000" marR="90000" marT="46800" marB="46800" anchor="ctr" horzOverflow="overflow">
                    <a:lnL w="5715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r>
              <a:tr h="5191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dirty="0" smtClean="0">
                          <a:ln>
                            <a:noFill/>
                          </a:ln>
                          <a:solidFill>
                            <a:schemeClr val="tx1"/>
                          </a:solidFill>
                          <a:effectLst/>
                          <a:latin typeface="Arial" pitchFamily="34" charset="0"/>
                        </a:rPr>
                        <a:t>Eccellenza</a:t>
                      </a:r>
                      <a:r>
                        <a:rPr kumimoji="0" lang="it-IT" sz="1200" b="0" i="0" u="none" strike="noStrike" cap="none" normalizeH="0" baseline="0" dirty="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dirty="0" smtClean="0">
                          <a:ln>
                            <a:noFill/>
                          </a:ln>
                          <a:solidFill>
                            <a:schemeClr val="tx1"/>
                          </a:solidFill>
                          <a:effectLst/>
                          <a:latin typeface="Arial" pitchFamily="34" charset="0"/>
                        </a:rPr>
                        <a:t>(voti 9 e 10)</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rtl="0" fontAlgn="ctr"/>
                      <a:r>
                        <a:rPr lang="it-IT" sz="1200" b="0" i="0" u="none" strike="noStrike" dirty="0">
                          <a:solidFill>
                            <a:srgbClr val="000000"/>
                          </a:solidFill>
                          <a:latin typeface="Arial"/>
                        </a:rPr>
                        <a:t>29%</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fontAlgn="ctr"/>
                      <a:r>
                        <a:rPr lang="it-IT" sz="1400" b="0" i="0" u="none" strike="noStrike" dirty="0">
                          <a:latin typeface="Arial"/>
                        </a:rPr>
                        <a:t>33%</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rtl="0" fontAlgn="ctr"/>
                      <a:r>
                        <a:rPr lang="en-US" sz="1400" b="0" u="none" strike="noStrike" dirty="0">
                          <a:effectLst/>
                        </a:rPr>
                        <a:t>34%</a:t>
                      </a:r>
                      <a:endParaRPr lang="en-US" sz="1400" b="0"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rtl="0" fontAlgn="ctr"/>
                      <a:r>
                        <a:rPr lang="it-IT" sz="1400" b="0" i="0" u="none" strike="noStrike" dirty="0">
                          <a:solidFill>
                            <a:srgbClr val="000000"/>
                          </a:solidFill>
                          <a:effectLst/>
                          <a:latin typeface="Arial"/>
                        </a:rPr>
                        <a:t>45%</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rtl="0" fontAlgn="ctr"/>
                      <a:r>
                        <a:rPr lang="it-IT" sz="1400" b="0" i="0" u="none" strike="noStrike" dirty="0">
                          <a:solidFill>
                            <a:srgbClr val="000000"/>
                          </a:solidFill>
                          <a:effectLst/>
                          <a:latin typeface="Arial"/>
                        </a:rPr>
                        <a:t>45%</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rtl="0" fontAlgn="ctr"/>
                      <a:r>
                        <a:rPr lang="it-IT" sz="1400" b="0" i="0" u="none" strike="noStrike" dirty="0">
                          <a:solidFill>
                            <a:srgbClr val="000000"/>
                          </a:solidFill>
                          <a:latin typeface="Arial"/>
                        </a:rPr>
                        <a:t>42%</a:t>
                      </a:r>
                    </a:p>
                  </a:txBody>
                  <a:tcPr marL="0" marR="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rtl="0" fontAlgn="ctr"/>
                      <a:r>
                        <a:rPr lang="it-IT" sz="1400" b="0" i="0" u="none" strike="noStrike" dirty="0" smtClean="0">
                          <a:solidFill>
                            <a:srgbClr val="000000"/>
                          </a:solidFill>
                          <a:effectLst/>
                          <a:latin typeface="Arial"/>
                        </a:rPr>
                        <a:t>43%</a:t>
                      </a:r>
                      <a:endParaRPr lang="it-IT" sz="1400" b="0" i="0" u="none" strike="noStrike" dirty="0">
                        <a:solidFill>
                          <a:srgbClr val="000000"/>
                        </a:solidFill>
                        <a:effectLst/>
                        <a:latin typeface="Arial"/>
                      </a:endParaRPr>
                    </a:p>
                  </a:txBody>
                  <a:tcPr marL="9525" marR="9525" marT="9525" marB="0" anchor="ctr">
                    <a:lnL w="5715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rPr>
                        <a:t>Bontà</a:t>
                      </a:r>
                      <a:r>
                        <a:rPr kumimoji="0" lang="it-IT" sz="1200" b="0" i="0" u="none" strike="noStrike" cap="none" normalizeH="0" baseline="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rPr>
                        <a:t>(Voto 8)</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rtl="0" fontAlgn="ctr"/>
                      <a:r>
                        <a:rPr lang="it-IT" sz="1200" b="0" i="0" u="none" strike="noStrike" dirty="0">
                          <a:solidFill>
                            <a:srgbClr val="000000"/>
                          </a:solidFill>
                          <a:latin typeface="Arial"/>
                        </a:rPr>
                        <a:t>32%</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fontAlgn="ctr"/>
                      <a:r>
                        <a:rPr lang="it-IT" sz="1400" b="0" i="0" u="none" strike="noStrike" dirty="0">
                          <a:latin typeface="Arial"/>
                        </a:rPr>
                        <a:t>31%</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rtl="0" fontAlgn="ctr"/>
                      <a:r>
                        <a:rPr lang="en-US" sz="1400" b="0" u="none" strike="noStrike" dirty="0">
                          <a:effectLst/>
                        </a:rPr>
                        <a:t>28%</a:t>
                      </a:r>
                      <a:endParaRPr lang="en-US" sz="1400" b="0"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rtl="0" fontAlgn="ctr"/>
                      <a:r>
                        <a:rPr lang="it-IT" sz="1400" b="0" i="0" u="none" strike="noStrike" dirty="0">
                          <a:solidFill>
                            <a:srgbClr val="000000"/>
                          </a:solidFill>
                          <a:effectLst/>
                          <a:latin typeface="Arial"/>
                        </a:rPr>
                        <a:t>35%</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rtl="0" fontAlgn="ctr"/>
                      <a:r>
                        <a:rPr lang="it-IT" sz="1400" b="0" i="0" u="none" strike="noStrike" dirty="0">
                          <a:solidFill>
                            <a:srgbClr val="000000"/>
                          </a:solidFill>
                          <a:effectLst/>
                          <a:latin typeface="Arial"/>
                        </a:rPr>
                        <a:t>25%</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rtl="0" fontAlgn="ctr"/>
                      <a:r>
                        <a:rPr lang="it-IT" sz="1400" b="0" i="0" u="none" strike="noStrike" dirty="0">
                          <a:solidFill>
                            <a:srgbClr val="000000"/>
                          </a:solidFill>
                          <a:latin typeface="Arial"/>
                        </a:rPr>
                        <a:t>34%</a:t>
                      </a:r>
                    </a:p>
                  </a:txBody>
                  <a:tcPr marL="0" marR="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rtl="0" fontAlgn="ctr"/>
                      <a:r>
                        <a:rPr lang="it-IT" sz="1400" b="0" i="0" u="none" strike="noStrike" dirty="0" smtClean="0">
                          <a:solidFill>
                            <a:srgbClr val="000000"/>
                          </a:solidFill>
                          <a:effectLst/>
                          <a:latin typeface="Arial"/>
                        </a:rPr>
                        <a:t>36%</a:t>
                      </a:r>
                      <a:endParaRPr lang="it-IT" sz="1400" b="0" i="0" u="none" strike="noStrike" dirty="0">
                        <a:solidFill>
                          <a:srgbClr val="000000"/>
                        </a:solidFill>
                        <a:effectLst/>
                        <a:latin typeface="Arial"/>
                      </a:endParaRPr>
                    </a:p>
                  </a:txBody>
                  <a:tcPr marL="9525" marR="9525" marT="9525" marB="0" anchor="ctr">
                    <a:lnL w="5715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rPr>
                        <a:t>Sufficienza</a:t>
                      </a:r>
                      <a:r>
                        <a:rPr kumimoji="0" lang="it-IT" sz="1200" b="0" i="0" u="none" strike="noStrike" cap="none" normalizeH="0" baseline="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rPr>
                        <a:t>(Voti 6 e 7)</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rtl="0" fontAlgn="ctr"/>
                      <a:r>
                        <a:rPr lang="it-IT" sz="1200" b="0" i="0" u="none" strike="noStrike" dirty="0">
                          <a:solidFill>
                            <a:srgbClr val="000000"/>
                          </a:solidFill>
                          <a:latin typeface="Arial"/>
                        </a:rPr>
                        <a:t>30%</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fontAlgn="ctr"/>
                      <a:r>
                        <a:rPr lang="it-IT" sz="1400" b="0" i="0" u="none" strike="noStrike" dirty="0">
                          <a:latin typeface="Arial"/>
                        </a:rPr>
                        <a:t>26%</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rtl="0" fontAlgn="ctr"/>
                      <a:r>
                        <a:rPr lang="en-US" sz="1400" b="0" u="none" strike="noStrike" dirty="0">
                          <a:effectLst/>
                        </a:rPr>
                        <a:t>29%</a:t>
                      </a:r>
                      <a:endParaRPr lang="en-US" sz="1400" b="0"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rtl="0" fontAlgn="ctr"/>
                      <a:r>
                        <a:rPr lang="it-IT" sz="1400" b="0" i="0" u="none" strike="noStrike" dirty="0">
                          <a:solidFill>
                            <a:srgbClr val="000000"/>
                          </a:solidFill>
                          <a:effectLst/>
                          <a:latin typeface="Arial"/>
                        </a:rPr>
                        <a:t>11%</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rtl="0" fontAlgn="ctr"/>
                      <a:r>
                        <a:rPr lang="it-IT" sz="1400" b="0" i="0" u="none" strike="noStrike" dirty="0">
                          <a:solidFill>
                            <a:srgbClr val="000000"/>
                          </a:solidFill>
                          <a:effectLst/>
                          <a:latin typeface="Arial"/>
                        </a:rPr>
                        <a:t>21%</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rtl="0" fontAlgn="ctr"/>
                      <a:r>
                        <a:rPr lang="it-IT" sz="1400" b="0" i="0" u="none" strike="noStrike" dirty="0">
                          <a:solidFill>
                            <a:srgbClr val="000000"/>
                          </a:solidFill>
                          <a:latin typeface="Arial"/>
                        </a:rPr>
                        <a:t>20%</a:t>
                      </a:r>
                    </a:p>
                  </a:txBody>
                  <a:tcPr marL="0" marR="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rtl="0" fontAlgn="ctr"/>
                      <a:r>
                        <a:rPr lang="it-IT" sz="1400" b="0" i="0" u="none" strike="noStrike" dirty="0" smtClean="0">
                          <a:solidFill>
                            <a:srgbClr val="000000"/>
                          </a:solidFill>
                          <a:effectLst/>
                          <a:latin typeface="Arial"/>
                        </a:rPr>
                        <a:t>18%</a:t>
                      </a:r>
                      <a:endParaRPr lang="it-IT" sz="1400" b="0" i="0" u="none" strike="noStrike" dirty="0">
                        <a:solidFill>
                          <a:srgbClr val="000000"/>
                        </a:solidFill>
                        <a:effectLst/>
                        <a:latin typeface="Arial"/>
                      </a:endParaRPr>
                    </a:p>
                  </a:txBody>
                  <a:tcPr marL="9525" marR="9525" marT="9525" marB="0" anchor="ctr">
                    <a:lnL w="5715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dirty="0" smtClean="0">
                          <a:ln>
                            <a:noFill/>
                          </a:ln>
                          <a:solidFill>
                            <a:schemeClr val="tx1"/>
                          </a:solidFill>
                          <a:effectLst/>
                          <a:latin typeface="Arial" pitchFamily="34" charset="0"/>
                        </a:rPr>
                        <a:t>Insufficienza</a:t>
                      </a:r>
                      <a:r>
                        <a:rPr kumimoji="0" lang="it-IT" sz="1200" b="0" i="0" u="none" strike="noStrike" cap="none" normalizeH="0" baseline="0" dirty="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dirty="0" smtClean="0">
                          <a:ln>
                            <a:noFill/>
                          </a:ln>
                          <a:solidFill>
                            <a:schemeClr val="tx1"/>
                          </a:solidFill>
                          <a:effectLst/>
                          <a:latin typeface="Arial" pitchFamily="34" charset="0"/>
                        </a:rPr>
                        <a:t>(Voti 1-5)</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rtl="0" fontAlgn="ctr"/>
                      <a:r>
                        <a:rPr lang="it-IT" sz="1200" b="0" i="0" u="none" strike="noStrike" dirty="0">
                          <a:solidFill>
                            <a:srgbClr val="000000"/>
                          </a:solidFill>
                          <a:latin typeface="Arial"/>
                        </a:rPr>
                        <a:t>9%</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fontAlgn="ctr"/>
                      <a:r>
                        <a:rPr lang="it-IT" sz="1400" b="0" i="0" u="none" strike="noStrike" dirty="0">
                          <a:latin typeface="Arial"/>
                        </a:rPr>
                        <a:t>10%</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rtl="0" fontAlgn="ctr"/>
                      <a:r>
                        <a:rPr lang="en-US" sz="1400" b="0" u="none" strike="noStrike" dirty="0">
                          <a:effectLst/>
                        </a:rPr>
                        <a:t>9%</a:t>
                      </a:r>
                      <a:endParaRPr lang="en-US" sz="1400" b="0"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rtl="0" fontAlgn="ctr"/>
                      <a:r>
                        <a:rPr lang="it-IT" sz="1400" b="0" i="0" u="none" strike="noStrike" dirty="0">
                          <a:solidFill>
                            <a:srgbClr val="000000"/>
                          </a:solidFill>
                          <a:effectLst/>
                          <a:latin typeface="Arial"/>
                        </a:rPr>
                        <a:t>9%</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rtl="0" fontAlgn="ctr"/>
                      <a:r>
                        <a:rPr lang="it-IT" sz="1400" b="0" i="0" u="none" strike="noStrike" dirty="0">
                          <a:solidFill>
                            <a:srgbClr val="000000"/>
                          </a:solidFill>
                          <a:effectLst/>
                          <a:latin typeface="Arial"/>
                        </a:rPr>
                        <a:t>9%</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rtl="0" fontAlgn="ctr"/>
                      <a:r>
                        <a:rPr lang="it-IT" sz="1400" b="0" i="0" u="none" strike="noStrike" dirty="0">
                          <a:solidFill>
                            <a:srgbClr val="000000"/>
                          </a:solidFill>
                          <a:latin typeface="Arial"/>
                        </a:rPr>
                        <a:t>4%</a:t>
                      </a:r>
                    </a:p>
                  </a:txBody>
                  <a:tcPr marL="0" marR="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rtl="0" fontAlgn="ctr"/>
                      <a:r>
                        <a:rPr lang="it-IT" sz="1400" b="0" i="0" u="none" strike="noStrike" dirty="0">
                          <a:solidFill>
                            <a:srgbClr val="000000"/>
                          </a:solidFill>
                          <a:effectLst/>
                          <a:latin typeface="Arial"/>
                        </a:rPr>
                        <a:t>3%</a:t>
                      </a:r>
                    </a:p>
                  </a:txBody>
                  <a:tcPr marL="9525" marR="9525" marT="9525" marB="0" anchor="ctr">
                    <a:lnL w="5715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r>
              <a:tr h="5095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400" b="1" i="1" u="none" strike="noStrike" cap="none" normalizeH="0" baseline="0" dirty="0" smtClean="0">
                          <a:ln>
                            <a:noFill/>
                          </a:ln>
                          <a:solidFill>
                            <a:schemeClr val="tx1"/>
                          </a:solidFill>
                          <a:effectLst/>
                          <a:latin typeface="Arial" pitchFamily="34" charset="0"/>
                        </a:rPr>
                        <a:t>Media</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ctr"/>
                      <a:r>
                        <a:rPr lang="it-IT" sz="1400" b="1" i="0" u="none" strike="noStrike" dirty="0">
                          <a:solidFill>
                            <a:srgbClr val="000000"/>
                          </a:solidFill>
                          <a:latin typeface="Arial"/>
                        </a:rPr>
                        <a:t>7,6</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fontAlgn="ctr"/>
                      <a:r>
                        <a:rPr lang="it-IT" sz="1400" b="1" i="0" u="none" strike="noStrike" dirty="0">
                          <a:latin typeface="Arial"/>
                        </a:rPr>
                        <a:t>7,7</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ctr"/>
                      <a:r>
                        <a:rPr lang="en-US" sz="1400" b="1" u="none" strike="noStrike" dirty="0">
                          <a:effectLst/>
                        </a:rPr>
                        <a:t>7.7</a:t>
                      </a:r>
                      <a:endParaRPr lang="en-US" sz="1400" b="1"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ctr"/>
                      <a:r>
                        <a:rPr lang="en-US" sz="1400" b="1" i="0" u="none" strike="noStrike" dirty="0" smtClean="0">
                          <a:solidFill>
                            <a:srgbClr val="000000"/>
                          </a:solidFill>
                          <a:effectLst/>
                          <a:latin typeface="Arial" panose="020B0604020202020204" pitchFamily="34" charset="0"/>
                        </a:rPr>
                        <a:t>8,1</a:t>
                      </a:r>
                      <a:endParaRPr lang="en-US" sz="1400" b="1"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ctr"/>
                      <a:r>
                        <a:rPr lang="it-IT" sz="1400" b="1" i="0" u="none" strike="noStrike" dirty="0" smtClean="0">
                          <a:solidFill>
                            <a:srgbClr val="000000"/>
                          </a:solidFill>
                          <a:effectLst/>
                          <a:latin typeface="Arial"/>
                        </a:rPr>
                        <a:t>8,0</a:t>
                      </a:r>
                      <a:endParaRPr lang="it-IT" sz="1400" b="1" i="0" u="none" strike="noStrike" dirty="0">
                        <a:solidFill>
                          <a:srgbClr val="000000"/>
                        </a:solidFill>
                        <a:effectLst/>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ctr"/>
                      <a:r>
                        <a:rPr lang="it-IT" sz="1400" b="1" i="0" u="none" strike="noStrike" dirty="0">
                          <a:solidFill>
                            <a:srgbClr val="000000"/>
                          </a:solidFill>
                          <a:latin typeface="Arial"/>
                        </a:rPr>
                        <a:t>8,1</a:t>
                      </a:r>
                    </a:p>
                  </a:txBody>
                  <a:tcPr marL="0" marR="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ctr"/>
                      <a:r>
                        <a:rPr lang="it-IT" sz="1400" b="1" i="0" u="none" strike="noStrike" dirty="0">
                          <a:effectLst/>
                          <a:latin typeface="Arial"/>
                        </a:rPr>
                        <a:t>8,2</a:t>
                      </a:r>
                    </a:p>
                  </a:txBody>
                  <a:tcPr marL="9525" marR="9525" marT="9525" marB="0" anchor="ctr">
                    <a:lnL w="5715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r>
            </a:tbl>
          </a:graphicData>
        </a:graphic>
      </p:graphicFrame>
      <p:sp>
        <p:nvSpPr>
          <p:cNvPr id="9" name="Text Box 10"/>
          <p:cNvSpPr txBox="1">
            <a:spLocks noChangeArrowheads="1"/>
          </p:cNvSpPr>
          <p:nvPr/>
        </p:nvSpPr>
        <p:spPr bwMode="auto">
          <a:xfrm>
            <a:off x="3643313" y="6097588"/>
            <a:ext cx="3214687" cy="649287"/>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r>
              <a:rPr lang="it-IT" sz="900" dirty="0">
                <a:solidFill>
                  <a:schemeClr val="tx1"/>
                </a:solidFill>
                <a:latin typeface="+mn-lt"/>
              </a:rPr>
              <a:t>UNIVERSO: </a:t>
            </a:r>
            <a:r>
              <a:rPr lang="it-IT" sz="900" dirty="0">
                <a:solidFill>
                  <a:schemeClr val="tx1"/>
                </a:solidFill>
                <a:latin typeface="Arial" charset="0"/>
              </a:rPr>
              <a:t>229.490</a:t>
            </a:r>
            <a:r>
              <a:rPr lang="it-IT" sz="900" dirty="0">
                <a:solidFill>
                  <a:schemeClr val="tx1"/>
                </a:solidFill>
                <a:latin typeface="+mn-lt"/>
              </a:rPr>
              <a:t> UTENZE</a:t>
            </a:r>
          </a:p>
          <a:p>
            <a:pPr algn="ctr" defTabSz="449263">
              <a:buClr>
                <a:srgbClr val="000000"/>
              </a:buClr>
              <a:buSzPct val="100000"/>
              <a:buFont typeface="Times" pitchFamily="18" charset="0"/>
              <a:buNone/>
              <a:defRPr/>
            </a:pPr>
            <a:r>
              <a:rPr lang="it-IT" sz="900" dirty="0">
                <a:solidFill>
                  <a:schemeClr val="tx1"/>
                </a:solidFill>
                <a:latin typeface="+mn-lt"/>
              </a:rPr>
              <a:t>BASE: </a:t>
            </a:r>
            <a:r>
              <a:rPr lang="it-IT" sz="900" dirty="0">
                <a:solidFill>
                  <a:schemeClr val="tx1"/>
                </a:solidFill>
                <a:latin typeface="Arial" charset="0"/>
              </a:rPr>
              <a:t> COLORO CHE HANNO RICEVUTO UN </a:t>
            </a:r>
            <a:r>
              <a:rPr lang="it-IT" sz="900" dirty="0">
                <a:solidFill>
                  <a:schemeClr val="tx1"/>
                </a:solidFill>
                <a:latin typeface="Arial" charset="0"/>
              </a:rPr>
              <a:t>INTERVENTO TECNICO (203 interviste ad hoc)</a:t>
            </a:r>
            <a:endParaRPr lang="it-IT" sz="900" dirty="0">
              <a:solidFill>
                <a:schemeClr val="tx1"/>
              </a:solidFill>
              <a:latin typeface="+mn-lt"/>
            </a:endParaRPr>
          </a:p>
          <a:p>
            <a:pPr algn="ctr" defTabSz="449263">
              <a:buClr>
                <a:srgbClr val="000000"/>
              </a:buClr>
              <a:buSzPct val="100000"/>
              <a:buFont typeface="Times" pitchFamily="18" charset="0"/>
              <a:buNone/>
              <a:defRPr/>
            </a:pPr>
            <a:endParaRPr lang="it-IT" sz="900" dirty="0">
              <a:solidFill>
                <a:schemeClr val="tx1"/>
              </a:solidFill>
              <a:latin typeface="+mn-lt"/>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097"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INTERVENTO TECNICO </a:t>
            </a:r>
            <a:br>
              <a:rPr lang="it-IT" sz="1800" dirty="0">
                <a:solidFill>
                  <a:schemeClr val="bg1"/>
                </a:solidFill>
              </a:rPr>
            </a:br>
            <a:r>
              <a:rPr lang="it-IT" sz="1800" i="1" dirty="0">
                <a:solidFill>
                  <a:schemeClr val="bg1"/>
                </a:solidFill>
              </a:rPr>
              <a:t>Soddisfazione sub-overall</a:t>
            </a:r>
            <a:endParaRPr lang="it-IT" sz="1800" i="1" dirty="0">
              <a:solidFill>
                <a:schemeClr val="bg1"/>
              </a:solidFill>
              <a:effectLst>
                <a:outerShdw blurRad="38100" dist="38100" dir="2700000" algn="tl">
                  <a:srgbClr val="C0C0C0"/>
                </a:outerShdw>
              </a:effectLst>
            </a:endParaRPr>
          </a:p>
        </p:txBody>
      </p:sp>
      <p:sp>
        <p:nvSpPr>
          <p:cNvPr id="10" name="Segnaposto numero diapositiva 9"/>
          <p:cNvSpPr>
            <a:spLocks noGrp="1"/>
          </p:cNvSpPr>
          <p:nvPr>
            <p:ph type="sldNum" sz="quarter" idx="10"/>
          </p:nvPr>
        </p:nvSpPr>
        <p:spPr/>
        <p:txBody>
          <a:bodyPr/>
          <a:lstStyle/>
          <a:p>
            <a:pPr>
              <a:defRPr/>
            </a:pPr>
            <a:fld id="{75B9CBCB-B0AC-40C8-90FF-E01CBEFA2B74}" type="slidenum">
              <a:rPr lang="it-IT" smtClean="0"/>
              <a:pPr>
                <a:defRPr/>
              </a:pPr>
              <a:t>76</a:t>
            </a:fld>
            <a:endParaRPr lang="it-IT"/>
          </a:p>
        </p:txBody>
      </p:sp>
      <p:sp>
        <p:nvSpPr>
          <p:cNvPr id="253955"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IL GIUDIZIO SULL’INTERVENTO TECNICO</a:t>
            </a:r>
            <a:br>
              <a:rPr lang="it-IT" sz="2100">
                <a:solidFill>
                  <a:srgbClr val="3366CC"/>
                </a:solidFill>
                <a:cs typeface="Arial" charset="0"/>
              </a:rPr>
            </a:br>
            <a:r>
              <a:rPr lang="it-IT" sz="2100" i="1">
                <a:solidFill>
                  <a:srgbClr val="3366CC"/>
                </a:solidFill>
                <a:cs typeface="Arial" charset="0"/>
              </a:rPr>
              <a:t>PER TIPOLOGIA E PER ZONA – 2° SEMESTRE 2014</a:t>
            </a:r>
          </a:p>
        </p:txBody>
      </p:sp>
      <p:sp>
        <p:nvSpPr>
          <p:cNvPr id="9" name="Text Box 10"/>
          <p:cNvSpPr txBox="1">
            <a:spLocks noChangeArrowheads="1"/>
          </p:cNvSpPr>
          <p:nvPr/>
        </p:nvSpPr>
        <p:spPr bwMode="auto">
          <a:xfrm>
            <a:off x="3643313" y="6097588"/>
            <a:ext cx="3214687" cy="649287"/>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r>
              <a:rPr lang="it-IT" sz="900" dirty="0">
                <a:solidFill>
                  <a:schemeClr val="tx1"/>
                </a:solidFill>
                <a:latin typeface="+mn-lt"/>
              </a:rPr>
              <a:t>UNIVERSO: </a:t>
            </a:r>
            <a:r>
              <a:rPr lang="it-IT" sz="900" dirty="0">
                <a:solidFill>
                  <a:schemeClr val="tx1"/>
                </a:solidFill>
                <a:latin typeface="Arial" charset="0"/>
              </a:rPr>
              <a:t>229.490</a:t>
            </a:r>
            <a:r>
              <a:rPr lang="it-IT" sz="900" dirty="0">
                <a:solidFill>
                  <a:schemeClr val="tx1"/>
                </a:solidFill>
                <a:latin typeface="+mn-lt"/>
              </a:rPr>
              <a:t> UTENZE</a:t>
            </a:r>
          </a:p>
          <a:p>
            <a:pPr algn="ctr" defTabSz="449263">
              <a:buClr>
                <a:srgbClr val="000000"/>
              </a:buClr>
              <a:buSzPct val="100000"/>
              <a:buFont typeface="Times" pitchFamily="18" charset="0"/>
              <a:buNone/>
              <a:defRPr/>
            </a:pPr>
            <a:r>
              <a:rPr lang="it-IT" sz="900" dirty="0">
                <a:solidFill>
                  <a:schemeClr val="tx1"/>
                </a:solidFill>
                <a:latin typeface="+mn-lt"/>
              </a:rPr>
              <a:t>BASE: </a:t>
            </a:r>
            <a:r>
              <a:rPr lang="it-IT" sz="900" dirty="0">
                <a:solidFill>
                  <a:schemeClr val="tx1"/>
                </a:solidFill>
                <a:latin typeface="Arial" charset="0"/>
              </a:rPr>
              <a:t> COLORO CHE HANNO RICEVUTO UN </a:t>
            </a:r>
            <a:r>
              <a:rPr lang="it-IT" sz="900" dirty="0">
                <a:solidFill>
                  <a:schemeClr val="tx1"/>
                </a:solidFill>
                <a:latin typeface="Arial" charset="0"/>
              </a:rPr>
              <a:t>INTERVENTO TECNICO (203 interviste ad hoc)</a:t>
            </a:r>
            <a:endParaRPr lang="it-IT" sz="900" dirty="0">
              <a:solidFill>
                <a:schemeClr val="tx1"/>
              </a:solidFill>
              <a:latin typeface="+mn-lt"/>
            </a:endParaRPr>
          </a:p>
          <a:p>
            <a:pPr algn="ctr" defTabSz="449263">
              <a:buClr>
                <a:srgbClr val="000000"/>
              </a:buClr>
              <a:buSzPct val="100000"/>
              <a:buFont typeface="Times" pitchFamily="18" charset="0"/>
              <a:buNone/>
              <a:defRPr/>
            </a:pPr>
            <a:endParaRPr lang="it-IT" sz="900" dirty="0">
              <a:solidFill>
                <a:schemeClr val="tx1"/>
              </a:solidFill>
              <a:latin typeface="+mn-lt"/>
            </a:endParaRPr>
          </a:p>
        </p:txBody>
      </p:sp>
      <p:graphicFrame>
        <p:nvGraphicFramePr>
          <p:cNvPr id="8" name="Group 107"/>
          <p:cNvGraphicFramePr>
            <a:graphicFrameLocks noGrp="1"/>
          </p:cNvGraphicFramePr>
          <p:nvPr/>
        </p:nvGraphicFramePr>
        <p:xfrm>
          <a:off x="827088" y="1844675"/>
          <a:ext cx="8101012" cy="3668713"/>
        </p:xfrm>
        <a:graphic>
          <a:graphicData uri="http://schemas.openxmlformats.org/drawingml/2006/table">
            <a:tbl>
              <a:tblPr/>
              <a:tblGrid>
                <a:gridCol w="1375943"/>
                <a:gridCol w="1120742"/>
                <a:gridCol w="1120742"/>
                <a:gridCol w="1120742"/>
                <a:gridCol w="1120742"/>
                <a:gridCol w="1120742"/>
                <a:gridCol w="1120742"/>
              </a:tblGrid>
              <a:tr h="538163">
                <a:tc gridSpan="7">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dirty="0" smtClean="0">
                          <a:ln>
                            <a:noFill/>
                          </a:ln>
                          <a:solidFill>
                            <a:schemeClr val="tx1"/>
                          </a:solidFill>
                          <a:effectLst/>
                          <a:latin typeface="Arial" pitchFamily="34" charset="0"/>
                        </a:rPr>
                        <a:t>Totale universo utenze domestiche (229.490)</a:t>
                      </a:r>
                    </a:p>
                  </a:txBody>
                  <a:tcPr marL="90000" marR="90000" marT="46800" marB="46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DDDDD"/>
                    </a:solidFill>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DDDDD"/>
                    </a:solidFill>
                  </a:tcPr>
                </a:tc>
              </a:tr>
              <a:tr h="5397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200" b="0"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1" u="none" strike="noStrike" cap="none" normalizeH="0" baseline="0" dirty="0" smtClean="0">
                          <a:ln>
                            <a:noFill/>
                          </a:ln>
                          <a:solidFill>
                            <a:srgbClr val="000000"/>
                          </a:solidFill>
                          <a:effectLst/>
                          <a:latin typeface="Arial" pitchFamily="34" charset="0"/>
                        </a:rPr>
                        <a:t>TOTALE</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1" u="none" strike="noStrike" cap="none" normalizeH="0" baseline="0" dirty="0" smtClean="0">
                          <a:ln>
                            <a:noFill/>
                          </a:ln>
                          <a:solidFill>
                            <a:srgbClr val="000000"/>
                          </a:solidFill>
                          <a:effectLst/>
                          <a:latin typeface="Arial" pitchFamily="34" charset="0"/>
                        </a:rPr>
                        <a:t>CAMPIONE</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algn="ctr" fontAlgn="b"/>
                      <a:r>
                        <a:rPr kumimoji="0" lang="it-IT" sz="1000" b="0" i="1" u="none" strike="noStrike" kern="1200" cap="none" normalizeH="0" baseline="0" dirty="0" smtClean="0">
                          <a:ln>
                            <a:noFill/>
                          </a:ln>
                          <a:solidFill>
                            <a:srgbClr val="000000"/>
                          </a:solidFill>
                          <a:effectLst/>
                          <a:latin typeface="Arial" pitchFamily="34" charset="0"/>
                          <a:ea typeface="+mn-ea"/>
                          <a:cs typeface="+mn-cs"/>
                        </a:rPr>
                        <a:t>INTERVENTI ESERCIZIO</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algn="ctr" fontAlgn="b"/>
                      <a:r>
                        <a:rPr kumimoji="0" lang="it-IT" sz="1000" b="0" i="1" u="none" strike="noStrike" kern="1200" cap="none" normalizeH="0" baseline="0" dirty="0" smtClean="0">
                          <a:ln>
                            <a:noFill/>
                          </a:ln>
                          <a:solidFill>
                            <a:srgbClr val="000000"/>
                          </a:solidFill>
                          <a:effectLst/>
                          <a:latin typeface="Arial" pitchFamily="34" charset="0"/>
                          <a:ea typeface="+mn-ea"/>
                          <a:cs typeface="+mn-cs"/>
                        </a:rPr>
                        <a:t>INTERVENTI </a:t>
                      </a:r>
                    </a:p>
                    <a:p>
                      <a:pPr algn="ctr" fontAlgn="b"/>
                      <a:r>
                        <a:rPr kumimoji="0" lang="it-IT" sz="1000" b="0" i="1" u="none" strike="noStrike" kern="1200" cap="none" normalizeH="0" baseline="0" dirty="0" smtClean="0">
                          <a:ln>
                            <a:noFill/>
                          </a:ln>
                          <a:solidFill>
                            <a:srgbClr val="000000"/>
                          </a:solidFill>
                          <a:effectLst/>
                          <a:latin typeface="Arial" pitchFamily="34" charset="0"/>
                          <a:ea typeface="+mn-ea"/>
                          <a:cs typeface="+mn-cs"/>
                        </a:rPr>
                        <a:t>AST</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algn="ctr" fontAlgn="b"/>
                      <a:r>
                        <a:rPr kumimoji="0" lang="it-IT" sz="1000" b="0" i="1" u="none" strike="noStrike" kern="1200" cap="none" normalizeH="0" baseline="0" dirty="0" smtClean="0">
                          <a:ln>
                            <a:noFill/>
                          </a:ln>
                          <a:solidFill>
                            <a:srgbClr val="000000"/>
                          </a:solidFill>
                          <a:effectLst/>
                          <a:latin typeface="Arial" pitchFamily="34" charset="0"/>
                          <a:ea typeface="+mn-ea"/>
                          <a:cs typeface="+mn-cs"/>
                        </a:rPr>
                        <a:t>ZONA </a:t>
                      </a:r>
                    </a:p>
                    <a:p>
                      <a:pPr algn="ctr" fontAlgn="b"/>
                      <a:r>
                        <a:rPr kumimoji="0" lang="it-IT" sz="1000" b="0" i="1" u="none" strike="noStrike" kern="1200" cap="none" normalizeH="0" baseline="0" dirty="0" smtClean="0">
                          <a:ln>
                            <a:noFill/>
                          </a:ln>
                          <a:solidFill>
                            <a:srgbClr val="000000"/>
                          </a:solidFill>
                          <a:effectLst/>
                          <a:latin typeface="Arial" pitchFamily="34" charset="0"/>
                          <a:ea typeface="+mn-ea"/>
                          <a:cs typeface="+mn-cs"/>
                        </a:rPr>
                        <a:t>COSTA</a:t>
                      </a:r>
                    </a:p>
                  </a:txBody>
                  <a:tcPr marL="9525" marR="9525" marT="9525" marB="0" anchor="ctr">
                    <a:lnL w="57150" cap="flat" cmpd="sng" algn="ctr">
                      <a:solidFill>
                        <a:schemeClr val="bg1"/>
                      </a:solidFill>
                      <a:prstDash val="solid"/>
                      <a:round/>
                      <a:headEnd type="none" w="med" len="med"/>
                      <a:tailEnd type="none" w="med" len="med"/>
                    </a:lnL>
                    <a:lnR>
                      <a:noFill/>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algn="ctr" fontAlgn="b"/>
                      <a:r>
                        <a:rPr kumimoji="0" lang="it-IT" sz="1000" b="0" i="1" u="none" strike="noStrike" kern="1200" cap="none" normalizeH="0" baseline="0" dirty="0" smtClean="0">
                          <a:ln>
                            <a:noFill/>
                          </a:ln>
                          <a:solidFill>
                            <a:srgbClr val="000000"/>
                          </a:solidFill>
                          <a:effectLst/>
                          <a:latin typeface="Arial" pitchFamily="34" charset="0"/>
                          <a:ea typeface="+mn-ea"/>
                          <a:cs typeface="+mn-cs"/>
                        </a:rPr>
                        <a:t>ZONA  </a:t>
                      </a:r>
                    </a:p>
                    <a:p>
                      <a:pPr algn="ctr" fontAlgn="b"/>
                      <a:r>
                        <a:rPr kumimoji="0" lang="it-IT" sz="1000" b="0" i="1" u="none" strike="noStrike" kern="1200" cap="none" normalizeH="0" baseline="0" dirty="0" smtClean="0">
                          <a:ln>
                            <a:noFill/>
                          </a:ln>
                          <a:solidFill>
                            <a:srgbClr val="000000"/>
                          </a:solidFill>
                          <a:effectLst/>
                          <a:latin typeface="Arial" pitchFamily="34" charset="0"/>
                          <a:ea typeface="+mn-ea"/>
                          <a:cs typeface="+mn-cs"/>
                        </a:rPr>
                        <a:t>MONTAGNA</a:t>
                      </a:r>
                    </a:p>
                  </a:txBody>
                  <a:tcPr marL="9525" marR="9525" marT="9525" marB="0" anchor="ctr">
                    <a:lnL>
                      <a:noFill/>
                    </a:lnL>
                    <a:lnR>
                      <a:noFill/>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algn="ctr" fontAlgn="b"/>
                      <a:r>
                        <a:rPr kumimoji="0" lang="it-IT" sz="1000" b="0" i="1" u="none" strike="noStrike" kern="1200" cap="none" normalizeH="0" baseline="0" dirty="0" smtClean="0">
                          <a:ln>
                            <a:noFill/>
                          </a:ln>
                          <a:solidFill>
                            <a:srgbClr val="000000"/>
                          </a:solidFill>
                          <a:effectLst/>
                          <a:latin typeface="Arial" pitchFamily="34" charset="0"/>
                          <a:ea typeface="+mn-ea"/>
                          <a:cs typeface="+mn-cs"/>
                        </a:rPr>
                        <a:t>ZONA </a:t>
                      </a:r>
                    </a:p>
                    <a:p>
                      <a:pPr algn="ctr" fontAlgn="b"/>
                      <a:r>
                        <a:rPr kumimoji="0" lang="it-IT" sz="1000" b="0" i="1" u="none" strike="noStrike" kern="1200" cap="none" normalizeH="0" baseline="0" dirty="0" smtClean="0">
                          <a:ln>
                            <a:noFill/>
                          </a:ln>
                          <a:solidFill>
                            <a:srgbClr val="000000"/>
                          </a:solidFill>
                          <a:effectLst/>
                          <a:latin typeface="Arial" pitchFamily="34" charset="0"/>
                          <a:ea typeface="+mn-ea"/>
                          <a:cs typeface="+mn-cs"/>
                        </a:rPr>
                        <a:t>SENESE</a:t>
                      </a:r>
                    </a:p>
                  </a:txBody>
                  <a:tcPr marL="9525" marR="9525" marT="9525" marB="0" anchor="ctr">
                    <a:lnL>
                      <a:noFill/>
                    </a:lnL>
                    <a:lnR>
                      <a:noFill/>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r>
              <a:tr h="5191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rPr>
                        <a:t>Eccellenza</a:t>
                      </a:r>
                      <a:r>
                        <a:rPr kumimoji="0" lang="it-IT" sz="1200" b="0" i="0" u="none" strike="noStrike" cap="none" normalizeH="0" baseline="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rPr>
                        <a:t>(voti 9 e 10)</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rtl="0" fontAlgn="ctr"/>
                      <a:r>
                        <a:rPr lang="it-IT" sz="1200" b="0" i="0" u="none" strike="noStrike" dirty="0" smtClean="0">
                          <a:solidFill>
                            <a:srgbClr val="000000"/>
                          </a:solidFill>
                          <a:effectLst/>
                          <a:latin typeface="Arial"/>
                        </a:rPr>
                        <a:t>43%</a:t>
                      </a:r>
                      <a:endParaRPr lang="it-IT" sz="1200" b="0" i="0" u="none" strike="noStrike" dirty="0">
                        <a:solidFill>
                          <a:srgbClr val="000000"/>
                        </a:solidFill>
                        <a:effectLst/>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fontAlgn="ctr"/>
                      <a:r>
                        <a:rPr lang="it-IT" sz="1200" b="0" i="0" u="none" strike="noStrike" dirty="0" smtClean="0">
                          <a:effectLst/>
                          <a:latin typeface="Arial"/>
                        </a:rPr>
                        <a:t>34%</a:t>
                      </a:r>
                      <a:endParaRPr lang="it-IT" sz="1200" b="0" i="0" u="none" strike="noStrike" dirty="0">
                        <a:effectLst/>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fontAlgn="ctr"/>
                      <a:r>
                        <a:rPr lang="it-IT" sz="1200" b="0" i="0" u="none" strike="noStrike">
                          <a:effectLst/>
                          <a:latin typeface="Arial"/>
                        </a:rPr>
                        <a:t>52%</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fontAlgn="ctr"/>
                      <a:r>
                        <a:rPr lang="it-IT" sz="1200" b="0" i="0" u="none" strike="noStrike" dirty="0" smtClean="0">
                          <a:effectLst/>
                          <a:latin typeface="Arial"/>
                        </a:rPr>
                        <a:t>40%</a:t>
                      </a:r>
                      <a:endParaRPr lang="it-IT" sz="1200" b="0" i="0" u="none" strike="noStrike" dirty="0">
                        <a:effectLst/>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fontAlgn="ctr"/>
                      <a:r>
                        <a:rPr lang="it-IT" sz="1200" b="0" i="0" u="none" strike="noStrike" dirty="0" smtClean="0">
                          <a:effectLst/>
                          <a:latin typeface="Arial"/>
                        </a:rPr>
                        <a:t>45%</a:t>
                      </a:r>
                      <a:endParaRPr lang="it-IT" sz="1200" b="0" i="0" u="none" strike="noStrike" dirty="0">
                        <a:effectLst/>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fontAlgn="ctr"/>
                      <a:r>
                        <a:rPr lang="it-IT" sz="1200" b="0" i="0" u="none" strike="noStrike" dirty="0" smtClean="0">
                          <a:effectLst/>
                          <a:latin typeface="Arial"/>
                        </a:rPr>
                        <a:t>47%</a:t>
                      </a:r>
                      <a:endParaRPr lang="it-IT" sz="1200" b="0" i="0" u="none" strike="noStrike" dirty="0">
                        <a:effectLst/>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rPr>
                        <a:t>Bontà</a:t>
                      </a:r>
                      <a:r>
                        <a:rPr kumimoji="0" lang="it-IT" sz="1200" b="0" i="0" u="none" strike="noStrike" cap="none" normalizeH="0" baseline="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rPr>
                        <a:t>(Voto 8)</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rtl="0" fontAlgn="ctr"/>
                      <a:r>
                        <a:rPr lang="it-IT" sz="1200" b="0" i="0" u="none" strike="noStrike" dirty="0" smtClean="0">
                          <a:solidFill>
                            <a:srgbClr val="000000"/>
                          </a:solidFill>
                          <a:effectLst/>
                          <a:latin typeface="Arial"/>
                        </a:rPr>
                        <a:t>36%</a:t>
                      </a:r>
                      <a:endParaRPr lang="it-IT" sz="1200" b="0" i="0" u="none" strike="noStrike" dirty="0">
                        <a:solidFill>
                          <a:srgbClr val="000000"/>
                        </a:solidFill>
                        <a:effectLst/>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fontAlgn="ctr"/>
                      <a:r>
                        <a:rPr lang="it-IT" sz="1200" b="0" i="0" u="none" strike="noStrike" dirty="0" smtClean="0">
                          <a:effectLst/>
                          <a:latin typeface="Arial"/>
                        </a:rPr>
                        <a:t>41%</a:t>
                      </a:r>
                      <a:endParaRPr lang="it-IT" sz="1200" b="0" i="0" u="none" strike="noStrike" dirty="0">
                        <a:effectLst/>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fontAlgn="ctr"/>
                      <a:r>
                        <a:rPr lang="it-IT" sz="1200" b="0" i="0" u="none" strike="noStrike" dirty="0" smtClean="0">
                          <a:effectLst/>
                          <a:latin typeface="Arial"/>
                        </a:rPr>
                        <a:t>30%</a:t>
                      </a:r>
                      <a:endParaRPr lang="it-IT" sz="1200" b="0" i="0" u="none" strike="noStrike" dirty="0">
                        <a:effectLst/>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fontAlgn="ctr"/>
                      <a:r>
                        <a:rPr lang="it-IT" sz="1200" b="0" i="0" u="none" strike="noStrike" dirty="0" smtClean="0">
                          <a:effectLst/>
                          <a:latin typeface="Arial"/>
                        </a:rPr>
                        <a:t>38%</a:t>
                      </a:r>
                      <a:endParaRPr lang="it-IT" sz="1200" b="0" i="0" u="none" strike="noStrike" dirty="0">
                        <a:effectLst/>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fontAlgn="ctr"/>
                      <a:r>
                        <a:rPr lang="it-IT" sz="1200" b="0" i="0" u="none" strike="noStrike" dirty="0" smtClean="0">
                          <a:effectLst/>
                          <a:latin typeface="Arial"/>
                        </a:rPr>
                        <a:t>35%</a:t>
                      </a:r>
                      <a:endParaRPr lang="it-IT" sz="1200" b="0" i="0" u="none" strike="noStrike" dirty="0">
                        <a:effectLst/>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fontAlgn="ctr"/>
                      <a:r>
                        <a:rPr lang="it-IT" sz="1200" b="0" i="0" u="none" strike="noStrike" dirty="0" smtClean="0">
                          <a:effectLst/>
                          <a:latin typeface="Arial"/>
                        </a:rPr>
                        <a:t>31%</a:t>
                      </a:r>
                      <a:endParaRPr lang="it-IT" sz="1200" b="0" i="0" u="none" strike="noStrike" dirty="0">
                        <a:effectLst/>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rPr>
                        <a:t>Sufficienza</a:t>
                      </a:r>
                      <a:r>
                        <a:rPr kumimoji="0" lang="it-IT" sz="1200" b="0" i="0" u="none" strike="noStrike" cap="none" normalizeH="0" baseline="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rPr>
                        <a:t>(Voti 6 e 7)</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rtl="0" fontAlgn="ctr"/>
                      <a:r>
                        <a:rPr lang="it-IT" sz="1200" b="0" i="0" u="none" strike="noStrike" dirty="0" smtClean="0">
                          <a:solidFill>
                            <a:srgbClr val="000000"/>
                          </a:solidFill>
                          <a:effectLst/>
                          <a:latin typeface="Arial"/>
                        </a:rPr>
                        <a:t>18%</a:t>
                      </a:r>
                      <a:endParaRPr lang="it-IT" sz="1200" b="0" i="0" u="none" strike="noStrike" dirty="0">
                        <a:solidFill>
                          <a:srgbClr val="000000"/>
                        </a:solidFill>
                        <a:effectLst/>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fontAlgn="ctr"/>
                      <a:r>
                        <a:rPr lang="it-IT" sz="1200" b="0" i="0" u="none" strike="noStrike" dirty="0" smtClean="0">
                          <a:effectLst/>
                          <a:latin typeface="Arial"/>
                        </a:rPr>
                        <a:t>23%</a:t>
                      </a:r>
                      <a:endParaRPr lang="it-IT" sz="1200" b="0" i="0" u="none" strike="noStrike" dirty="0">
                        <a:effectLst/>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fontAlgn="ctr"/>
                      <a:r>
                        <a:rPr lang="it-IT" sz="1200" b="0" i="0" u="none" strike="noStrike" dirty="0" smtClean="0">
                          <a:effectLst/>
                          <a:latin typeface="Arial"/>
                        </a:rPr>
                        <a:t>14%</a:t>
                      </a:r>
                      <a:endParaRPr lang="it-IT" sz="1200" b="0" i="0" u="none" strike="noStrike" dirty="0">
                        <a:effectLst/>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fontAlgn="ctr"/>
                      <a:r>
                        <a:rPr lang="it-IT" sz="1200" b="0" i="0" u="none" strike="noStrike" dirty="0" smtClean="0">
                          <a:effectLst/>
                          <a:latin typeface="Arial"/>
                        </a:rPr>
                        <a:t>17%</a:t>
                      </a:r>
                      <a:endParaRPr lang="it-IT" sz="1200" b="0" i="0" u="none" strike="noStrike" dirty="0">
                        <a:effectLst/>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fontAlgn="ctr"/>
                      <a:r>
                        <a:rPr lang="it-IT" sz="1200" b="0" i="0" u="none" strike="noStrike" dirty="0" smtClean="0">
                          <a:effectLst/>
                          <a:latin typeface="Arial"/>
                        </a:rPr>
                        <a:t>17%</a:t>
                      </a:r>
                      <a:endParaRPr lang="it-IT" sz="1200" b="0" i="0" u="none" strike="noStrike" dirty="0">
                        <a:effectLst/>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fontAlgn="ctr"/>
                      <a:r>
                        <a:rPr lang="it-IT" sz="1200" b="0" i="0" u="none" strike="noStrike" dirty="0" smtClean="0">
                          <a:effectLst/>
                          <a:latin typeface="Arial"/>
                        </a:rPr>
                        <a:t>22%</a:t>
                      </a:r>
                      <a:endParaRPr lang="it-IT" sz="1200" b="0" i="0" u="none" strike="noStrike" dirty="0">
                        <a:effectLst/>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rPr>
                        <a:t>Insufficienza</a:t>
                      </a:r>
                      <a:r>
                        <a:rPr kumimoji="0" lang="it-IT" sz="1200" b="0" i="0" u="none" strike="noStrike" cap="none" normalizeH="0" baseline="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rPr>
                        <a:t>(Voti 1-5)</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rtl="0" fontAlgn="ctr"/>
                      <a:r>
                        <a:rPr lang="it-IT" sz="1200" b="0" i="0" u="none" strike="noStrike" dirty="0">
                          <a:solidFill>
                            <a:srgbClr val="000000"/>
                          </a:solidFill>
                          <a:effectLst/>
                          <a:latin typeface="Arial"/>
                        </a:rPr>
                        <a:t>3%</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fontAlgn="ctr"/>
                      <a:r>
                        <a:rPr lang="it-IT" sz="1200" b="0" i="0" u="none" strike="noStrike" dirty="0">
                          <a:effectLst/>
                          <a:latin typeface="Arial"/>
                        </a:rPr>
                        <a:t>2%</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fontAlgn="ctr"/>
                      <a:r>
                        <a:rPr lang="it-IT" sz="1200" b="0" i="0" u="none" strike="noStrike" dirty="0">
                          <a:effectLst/>
                          <a:latin typeface="Arial"/>
                        </a:rPr>
                        <a:t>4%</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fontAlgn="ctr"/>
                      <a:r>
                        <a:rPr lang="it-IT" sz="1200" b="0" i="0" u="none" strike="noStrike" dirty="0">
                          <a:effectLst/>
                          <a:latin typeface="Arial"/>
                        </a:rPr>
                        <a:t>5%</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fontAlgn="ctr"/>
                      <a:r>
                        <a:rPr lang="it-IT" sz="1200" b="0" i="0" u="none" strike="noStrike">
                          <a:effectLst/>
                          <a:latin typeface="Arial"/>
                        </a:rPr>
                        <a:t>3%</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fontAlgn="ctr"/>
                      <a:r>
                        <a:rPr lang="it-IT" sz="1200" b="0" i="0" u="none" strike="noStrike" dirty="0">
                          <a:effectLst/>
                          <a:latin typeface="Arial"/>
                        </a:rPr>
                        <a:t>0%</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r>
              <a:tr h="5095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400" b="1" i="1" u="none" strike="noStrike" cap="none" normalizeH="0" baseline="0" dirty="0" smtClean="0">
                          <a:ln>
                            <a:noFill/>
                          </a:ln>
                          <a:solidFill>
                            <a:schemeClr val="tx1"/>
                          </a:solidFill>
                          <a:effectLst/>
                          <a:latin typeface="Arial" pitchFamily="34" charset="0"/>
                        </a:rPr>
                        <a:t>Media</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ctr"/>
                      <a:r>
                        <a:rPr lang="it-IT" sz="1400" b="1" i="0" u="none" strike="noStrike" dirty="0">
                          <a:effectLst/>
                          <a:latin typeface="Arial"/>
                        </a:rPr>
                        <a:t>8,2</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t"/>
                      <a:r>
                        <a:rPr lang="it-IT" sz="1400" b="1" i="0" u="none" strike="noStrike" dirty="0" smtClean="0">
                          <a:solidFill>
                            <a:srgbClr val="000000"/>
                          </a:solidFill>
                          <a:effectLst/>
                          <a:latin typeface="Arial"/>
                        </a:rPr>
                        <a:t>8,1</a:t>
                      </a:r>
                      <a:endParaRPr lang="it-IT" sz="1400" b="1" i="0" u="none" strike="noStrike" dirty="0">
                        <a:solidFill>
                          <a:srgbClr val="000000"/>
                        </a:solidFill>
                        <a:effectLst/>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t"/>
                      <a:r>
                        <a:rPr lang="it-IT" sz="1400" b="1" i="0" u="none" strike="noStrike">
                          <a:solidFill>
                            <a:srgbClr val="000000"/>
                          </a:solidFill>
                          <a:effectLst/>
                          <a:latin typeface="Arial"/>
                        </a:rPr>
                        <a:t>8,4</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t"/>
                      <a:r>
                        <a:rPr lang="it-IT" sz="1400" b="1" i="0" u="none" strike="noStrike" dirty="0" smtClean="0">
                          <a:solidFill>
                            <a:srgbClr val="000000"/>
                          </a:solidFill>
                          <a:effectLst/>
                          <a:latin typeface="Arial"/>
                        </a:rPr>
                        <a:t>8,1</a:t>
                      </a:r>
                      <a:endParaRPr lang="it-IT" sz="1400" b="1" i="0" u="none" strike="noStrike" dirty="0">
                        <a:solidFill>
                          <a:srgbClr val="000000"/>
                        </a:solidFill>
                        <a:effectLst/>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t"/>
                      <a:r>
                        <a:rPr lang="it-IT" sz="1400" b="1" i="0" u="none" strike="noStrike" smtClean="0">
                          <a:solidFill>
                            <a:srgbClr val="000000"/>
                          </a:solidFill>
                          <a:effectLst/>
                          <a:latin typeface="Arial"/>
                        </a:rPr>
                        <a:t>8,3</a:t>
                      </a:r>
                      <a:endParaRPr lang="it-IT" sz="1400" b="1" i="0" u="none" strike="noStrike" dirty="0">
                        <a:solidFill>
                          <a:srgbClr val="000000"/>
                        </a:solidFill>
                        <a:effectLst/>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t"/>
                      <a:r>
                        <a:rPr lang="it-IT" sz="1400" b="1" i="0" u="none" strike="noStrike" dirty="0" smtClean="0">
                          <a:solidFill>
                            <a:srgbClr val="000000"/>
                          </a:solidFill>
                          <a:effectLst/>
                          <a:latin typeface="Arial"/>
                        </a:rPr>
                        <a:t>8,4</a:t>
                      </a:r>
                      <a:endParaRPr lang="it-IT" sz="1400" b="1" i="0" u="none" strike="noStrike" dirty="0">
                        <a:solidFill>
                          <a:srgbClr val="000000"/>
                        </a:solidFill>
                        <a:effectLst/>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r>
            </a:tbl>
          </a:graphicData>
        </a:graphic>
      </p:graphicFrame>
      <p:sp>
        <p:nvSpPr>
          <p:cNvPr id="12" name="Text Box 3"/>
          <p:cNvSpPr txBox="1">
            <a:spLocks noChangeArrowheads="1"/>
          </p:cNvSpPr>
          <p:nvPr/>
        </p:nvSpPr>
        <p:spPr bwMode="auto">
          <a:xfrm>
            <a:off x="755650" y="1000125"/>
            <a:ext cx="8137525" cy="620713"/>
          </a:xfrm>
          <a:prstGeom prst="rect">
            <a:avLst/>
          </a:prstGeom>
          <a:noFill/>
          <a:ln w="9525">
            <a:noFill/>
            <a:miter lim="800000"/>
            <a:headEnd/>
            <a:tailEnd/>
          </a:ln>
        </p:spPr>
        <p:txBody>
          <a:bodyPr lIns="169695" tIns="124443" rIns="169695" bIns="124443" anchor="ctr">
            <a:spAutoFit/>
          </a:bodyPr>
          <a:lstStyle/>
          <a:p>
            <a:pPr marL="266700" indent="-266700" defTabSz="957263">
              <a:buClr>
                <a:srgbClr val="000000"/>
              </a:buClr>
              <a:buSzPct val="100000"/>
              <a:buFont typeface="Times" pitchFamily="18" charset="0"/>
              <a:buBlip>
                <a:blip r:embed="rId2"/>
              </a:buBlip>
              <a:defRPr/>
            </a:pPr>
            <a:r>
              <a:rPr lang="it-IT" sz="1200" dirty="0">
                <a:solidFill>
                  <a:srgbClr val="000000"/>
                </a:solidFill>
                <a:latin typeface="+mn-lt"/>
                <a:cs typeface="Arial" pitchFamily="34" charset="0"/>
              </a:rPr>
              <a:t>Considerando complessivamente il servizio ricevuto </a:t>
            </a:r>
            <a:r>
              <a:rPr lang="it-IT" sz="1200" dirty="0">
                <a:solidFill>
                  <a:srgbClr val="000000"/>
                </a:solidFill>
                <a:latin typeface="+mn-lt"/>
                <a:cs typeface="Arial" pitchFamily="34" charset="0"/>
              </a:rPr>
              <a:t>dall’intervento tecnico, </a:t>
            </a:r>
            <a:r>
              <a:rPr lang="it-IT" sz="1200" dirty="0">
                <a:solidFill>
                  <a:srgbClr val="000000"/>
                </a:solidFill>
                <a:latin typeface="+mn-lt"/>
                <a:cs typeface="Arial" pitchFamily="34" charset="0"/>
              </a:rPr>
              <a:t>che voto dà ad  Acquedotto del Fiora su una scala da 1 a 10 dove 1 è il minimo della qualità e 10 il massimo</a:t>
            </a:r>
            <a:r>
              <a:rPr lang="it-IT" sz="1200" dirty="0">
                <a:solidFill>
                  <a:schemeClr val="tx1"/>
                </a:solidFill>
                <a:latin typeface="+mn-lt"/>
                <a:cs typeface="Arial" pitchFamily="34" charset="0"/>
              </a:rPr>
              <a:t>?</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7"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I </a:t>
            </a:r>
            <a:r>
              <a:rPr lang="it-IT" sz="2100" i="1">
                <a:solidFill>
                  <a:srgbClr val="3366CC"/>
                </a:solidFill>
                <a:cs typeface="Arial" charset="0"/>
              </a:rPr>
              <a:t>CSI</a:t>
            </a:r>
            <a:r>
              <a:rPr lang="it-IT" sz="2100">
                <a:solidFill>
                  <a:srgbClr val="3366CC"/>
                </a:solidFill>
                <a:cs typeface="Arial" charset="0"/>
              </a:rPr>
              <a:t> PARZIALI DELL’INTERVENTO TECNICO</a:t>
            </a:r>
            <a:br>
              <a:rPr lang="it-IT" sz="2100">
                <a:solidFill>
                  <a:srgbClr val="3366CC"/>
                </a:solidFill>
                <a:cs typeface="Arial" charset="0"/>
              </a:rPr>
            </a:br>
            <a:r>
              <a:rPr lang="it-IT" sz="2100" i="1">
                <a:solidFill>
                  <a:srgbClr val="3366CC"/>
                </a:solidFill>
                <a:cs typeface="Arial" charset="0"/>
              </a:rPr>
              <a:t> 2° SEMESTRE 2014</a:t>
            </a:r>
          </a:p>
        </p:txBody>
      </p:sp>
      <p:sp>
        <p:nvSpPr>
          <p:cNvPr id="601097" name="Text Box 9"/>
          <p:cNvSpPr txBox="1">
            <a:spLocks noChangeArrowheads="1"/>
          </p:cNvSpPr>
          <p:nvPr/>
        </p:nvSpPr>
        <p:spPr bwMode="auto">
          <a:xfrm rot="-5400000">
            <a:off x="-2617788" y="2693988"/>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INTERVENTO TECNICO </a:t>
            </a:r>
            <a:br>
              <a:rPr lang="it-IT" sz="1800" dirty="0">
                <a:solidFill>
                  <a:schemeClr val="bg1"/>
                </a:solidFill>
              </a:rPr>
            </a:br>
            <a:r>
              <a:rPr lang="it-IT" sz="1800" i="1" dirty="0">
                <a:solidFill>
                  <a:schemeClr val="bg1"/>
                </a:solidFill>
              </a:rPr>
              <a:t>CSI parziali</a:t>
            </a:r>
            <a:endParaRPr lang="it-IT" sz="1800" i="1" dirty="0">
              <a:solidFill>
                <a:schemeClr val="bg1"/>
              </a:solidFill>
              <a:effectLst>
                <a:outerShdw blurRad="38100" dist="38100" dir="2700000" algn="tl">
                  <a:srgbClr val="C0C0C0"/>
                </a:outerShdw>
              </a:effectLst>
            </a:endParaRPr>
          </a:p>
        </p:txBody>
      </p:sp>
      <p:sp>
        <p:nvSpPr>
          <p:cNvPr id="22" name="Segnaposto numero diapositiva 21"/>
          <p:cNvSpPr>
            <a:spLocks noGrp="1"/>
          </p:cNvSpPr>
          <p:nvPr>
            <p:ph type="sldNum" sz="quarter" idx="10"/>
          </p:nvPr>
        </p:nvSpPr>
        <p:spPr/>
        <p:txBody>
          <a:bodyPr/>
          <a:lstStyle/>
          <a:p>
            <a:pPr>
              <a:defRPr/>
            </a:pPr>
            <a:fld id="{523F3B93-47BB-49D7-9194-2A311AF5A1D5}" type="slidenum">
              <a:rPr lang="it-IT" smtClean="0"/>
              <a:pPr>
                <a:defRPr/>
              </a:pPr>
              <a:t>77</a:t>
            </a:fld>
            <a:endParaRPr lang="it-IT"/>
          </a:p>
        </p:txBody>
      </p:sp>
      <p:grpSp>
        <p:nvGrpSpPr>
          <p:cNvPr id="254980" name="Group 3"/>
          <p:cNvGrpSpPr>
            <a:grpSpLocks/>
          </p:cNvGrpSpPr>
          <p:nvPr/>
        </p:nvGrpSpPr>
        <p:grpSpPr bwMode="auto">
          <a:xfrm>
            <a:off x="969963" y="1789113"/>
            <a:ext cx="7956550" cy="3584575"/>
            <a:chOff x="585" y="1146"/>
            <a:chExt cx="5012" cy="2258"/>
          </a:xfrm>
        </p:grpSpPr>
        <p:grpSp>
          <p:nvGrpSpPr>
            <p:cNvPr id="254982" name="Group 4"/>
            <p:cNvGrpSpPr>
              <a:grpSpLocks/>
            </p:cNvGrpSpPr>
            <p:nvPr/>
          </p:nvGrpSpPr>
          <p:grpSpPr bwMode="auto">
            <a:xfrm>
              <a:off x="585" y="1146"/>
              <a:ext cx="2287" cy="2258"/>
              <a:chOff x="585" y="1344"/>
              <a:chExt cx="2287" cy="2258"/>
            </a:xfrm>
          </p:grpSpPr>
          <p:graphicFrame>
            <p:nvGraphicFramePr>
              <p:cNvPr id="254989" name="Object 5"/>
              <p:cNvGraphicFramePr>
                <a:graphicFrameLocks noChangeAspect="1"/>
              </p:cNvGraphicFramePr>
              <p:nvPr/>
            </p:nvGraphicFramePr>
            <p:xfrm>
              <a:off x="553" y="1719"/>
              <a:ext cx="2287" cy="1888"/>
            </p:xfrm>
            <a:graphic>
              <a:graphicData uri="http://schemas.openxmlformats.org/presentationml/2006/ole">
                <p:oleObj spid="_x0000_s254989" r:id="rId3" imgW="3627434" imgH="2999492" progId="Excel.Chart.8">
                  <p:embed/>
                </p:oleObj>
              </a:graphicData>
            </a:graphic>
          </p:graphicFrame>
          <p:sp>
            <p:nvSpPr>
              <p:cNvPr id="31" name="Rettangolo 19"/>
              <p:cNvSpPr/>
              <p:nvPr/>
            </p:nvSpPr>
            <p:spPr bwMode="auto">
              <a:xfrm>
                <a:off x="585" y="1751"/>
                <a:ext cx="2287" cy="1851"/>
              </a:xfrm>
              <a:prstGeom prst="rect">
                <a:avLst/>
              </a:prstGeom>
              <a:noFill/>
              <a:ln w="28575" cap="flat" cmpd="sng" algn="ctr">
                <a:solidFill>
                  <a:schemeClr val="accent3">
                    <a:lumMod val="65000"/>
                  </a:schemeClr>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b="1">
                  <a:effectLst>
                    <a:outerShdw blurRad="38100" dist="38100" dir="2700000" algn="tl">
                      <a:srgbClr val="000000">
                        <a:alpha val="43137"/>
                      </a:srgbClr>
                    </a:outerShdw>
                  </a:effectLst>
                </a:endParaRPr>
              </a:p>
            </p:txBody>
          </p:sp>
          <p:sp>
            <p:nvSpPr>
              <p:cNvPr id="254991" name="Text Box 4"/>
              <p:cNvSpPr txBox="1">
                <a:spLocks noChangeAspect="1" noChangeArrowheads="1"/>
              </p:cNvSpPr>
              <p:nvPr/>
            </p:nvSpPr>
            <p:spPr bwMode="auto">
              <a:xfrm>
                <a:off x="630" y="1504"/>
                <a:ext cx="1769" cy="192"/>
              </a:xfrm>
              <a:prstGeom prst="rect">
                <a:avLst/>
              </a:prstGeom>
              <a:noFill/>
              <a:ln w="9525">
                <a:noFill/>
                <a:miter lim="800000"/>
                <a:headEnd/>
                <a:tailEnd/>
              </a:ln>
            </p:spPr>
            <p:txBody>
              <a:bodyPr anchor="ctr">
                <a:spAutoFit/>
              </a:bodyPr>
              <a:lstStyle/>
              <a:p>
                <a:pPr>
                  <a:spcBef>
                    <a:spcPct val="50000"/>
                  </a:spcBef>
                  <a:buClr>
                    <a:srgbClr val="000000"/>
                  </a:buClr>
                  <a:buSzPct val="100000"/>
                  <a:buFont typeface="Times" pitchFamily="18" charset="0"/>
                  <a:buNone/>
                </a:pPr>
                <a:r>
                  <a:rPr lang="it-IT" b="1">
                    <a:solidFill>
                      <a:schemeClr val="tx1"/>
                    </a:solidFill>
                    <a:latin typeface="Arial" charset="0"/>
                  </a:rPr>
                  <a:t>CSI - UTENTI SODDISFATTI</a:t>
                </a:r>
                <a:endParaRPr lang="it-IT" sz="1000" b="1">
                  <a:solidFill>
                    <a:schemeClr val="tx1"/>
                  </a:solidFill>
                  <a:latin typeface="Arial" charset="0"/>
                </a:endParaRPr>
              </a:p>
            </p:txBody>
          </p:sp>
          <p:sp>
            <p:nvSpPr>
              <p:cNvPr id="254992" name="Rectangle 8"/>
              <p:cNvSpPr>
                <a:spLocks noChangeArrowheads="1"/>
              </p:cNvSpPr>
              <p:nvPr/>
            </p:nvSpPr>
            <p:spPr bwMode="auto">
              <a:xfrm>
                <a:off x="2538" y="1603"/>
                <a:ext cx="204" cy="149"/>
              </a:xfrm>
              <a:prstGeom prst="rect">
                <a:avLst/>
              </a:prstGeom>
              <a:noFill/>
              <a:ln w="12700" algn="ctr">
                <a:noFill/>
                <a:miter lim="800000"/>
                <a:headEnd/>
                <a:tailEnd/>
              </a:ln>
            </p:spPr>
            <p:txBody>
              <a:bodyPr wrap="none" lIns="90000" tIns="46800" rIns="90000" bIns="46800" anchor="ctr"/>
              <a:lstStyle/>
              <a:p>
                <a:pPr algn="ctr" defTabSz="449263">
                  <a:buClr>
                    <a:srgbClr val="000000"/>
                  </a:buClr>
                  <a:buSzPct val="100000"/>
                  <a:buFont typeface="Times" pitchFamily="18" charset="0"/>
                  <a:buNone/>
                </a:pPr>
                <a:r>
                  <a:rPr lang="en-US" sz="700">
                    <a:solidFill>
                      <a:schemeClr val="tx1"/>
                    </a:solidFill>
                  </a:rPr>
                  <a:t>1 MIN</a:t>
                </a:r>
                <a:endParaRPr lang="it-IT" sz="700">
                  <a:solidFill>
                    <a:schemeClr val="tx1"/>
                  </a:solidFill>
                </a:endParaRPr>
              </a:p>
            </p:txBody>
          </p:sp>
          <p:sp>
            <p:nvSpPr>
              <p:cNvPr id="254993" name="Rectangle 9"/>
              <p:cNvSpPr>
                <a:spLocks noChangeArrowheads="1"/>
              </p:cNvSpPr>
              <p:nvPr/>
            </p:nvSpPr>
            <p:spPr bwMode="auto">
              <a:xfrm>
                <a:off x="2570" y="1344"/>
                <a:ext cx="204" cy="149"/>
              </a:xfrm>
              <a:prstGeom prst="rect">
                <a:avLst/>
              </a:prstGeom>
              <a:noFill/>
              <a:ln w="12700" algn="ctr">
                <a:noFill/>
                <a:miter lim="800000"/>
                <a:headEnd/>
                <a:tailEnd/>
              </a:ln>
            </p:spPr>
            <p:txBody>
              <a:bodyPr wrap="none" lIns="90000" tIns="46800" rIns="90000" bIns="46800" anchor="ctr"/>
              <a:lstStyle/>
              <a:p>
                <a:pPr algn="ctr" defTabSz="449263">
                  <a:buClr>
                    <a:srgbClr val="000000"/>
                  </a:buClr>
                  <a:buSzPct val="100000"/>
                  <a:buFont typeface="Times" pitchFamily="18" charset="0"/>
                  <a:buNone/>
                </a:pPr>
                <a:r>
                  <a:rPr lang="en-US" sz="700">
                    <a:solidFill>
                      <a:schemeClr val="tx1"/>
                    </a:solidFill>
                  </a:rPr>
                  <a:t>100 MAX</a:t>
                </a:r>
                <a:endParaRPr lang="it-IT" sz="700">
                  <a:solidFill>
                    <a:schemeClr val="tx1"/>
                  </a:solidFill>
                </a:endParaRPr>
              </a:p>
            </p:txBody>
          </p:sp>
          <p:sp>
            <p:nvSpPr>
              <p:cNvPr id="254994" name="AutoShape 10"/>
              <p:cNvSpPr>
                <a:spLocks noChangeArrowheads="1"/>
              </p:cNvSpPr>
              <p:nvPr/>
            </p:nvSpPr>
            <p:spPr bwMode="auto">
              <a:xfrm rot="10800000">
                <a:off x="2311" y="1450"/>
                <a:ext cx="204" cy="211"/>
              </a:xfrm>
              <a:prstGeom prst="rtTriangle">
                <a:avLst/>
              </a:prstGeom>
              <a:solidFill>
                <a:srgbClr val="006600"/>
              </a:solidFill>
              <a:ln w="12700" algn="ctr">
                <a:noFill/>
                <a:miter lim="800000"/>
                <a:headEnd/>
                <a:tailEnd/>
              </a:ln>
            </p:spPr>
            <p:txBody>
              <a:bodyPr wrap="none" lIns="90000" tIns="46800" rIns="90000" bIns="46800" anchor="ctr"/>
              <a:lstStyle/>
              <a:p>
                <a:pPr algn="ctr">
                  <a:buClr>
                    <a:srgbClr val="000000"/>
                  </a:buClr>
                  <a:buSzPct val="100000"/>
                  <a:buFont typeface="Times" pitchFamily="18" charset="0"/>
                  <a:buNone/>
                </a:pPr>
                <a:endParaRPr lang="it-IT"/>
              </a:p>
            </p:txBody>
          </p:sp>
        </p:grpSp>
        <p:grpSp>
          <p:nvGrpSpPr>
            <p:cNvPr id="254983" name="Group 11"/>
            <p:cNvGrpSpPr>
              <a:grpSpLocks/>
            </p:cNvGrpSpPr>
            <p:nvPr/>
          </p:nvGrpSpPr>
          <p:grpSpPr bwMode="auto">
            <a:xfrm>
              <a:off x="3243" y="1146"/>
              <a:ext cx="2354" cy="2258"/>
              <a:chOff x="3243" y="1344"/>
              <a:chExt cx="2354" cy="2258"/>
            </a:xfrm>
          </p:grpSpPr>
          <p:sp>
            <p:nvSpPr>
              <p:cNvPr id="25" name="Rettangolo 24"/>
              <p:cNvSpPr/>
              <p:nvPr/>
            </p:nvSpPr>
            <p:spPr bwMode="auto">
              <a:xfrm>
                <a:off x="3280" y="1751"/>
                <a:ext cx="2261" cy="1851"/>
              </a:xfrm>
              <a:prstGeom prst="rect">
                <a:avLst/>
              </a:prstGeom>
              <a:noFill/>
              <a:ln w="28575" cap="flat" cmpd="sng" algn="ctr">
                <a:solidFill>
                  <a:schemeClr val="accent3">
                    <a:lumMod val="65000"/>
                  </a:schemeClr>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b="1">
                  <a:effectLst>
                    <a:outerShdw blurRad="38100" dist="38100" dir="2700000" algn="tl">
                      <a:srgbClr val="000000">
                        <a:alpha val="43137"/>
                      </a:srgbClr>
                    </a:outerShdw>
                  </a:effectLst>
                </a:endParaRPr>
              </a:p>
            </p:txBody>
          </p:sp>
          <p:sp>
            <p:nvSpPr>
              <p:cNvPr id="254985" name="Text Box 4"/>
              <p:cNvSpPr txBox="1">
                <a:spLocks noChangeAspect="1" noChangeArrowheads="1"/>
              </p:cNvSpPr>
              <p:nvPr/>
            </p:nvSpPr>
            <p:spPr bwMode="auto">
              <a:xfrm>
                <a:off x="3243" y="1504"/>
                <a:ext cx="2177" cy="192"/>
              </a:xfrm>
              <a:prstGeom prst="rect">
                <a:avLst/>
              </a:prstGeom>
              <a:noFill/>
              <a:ln w="9525">
                <a:noFill/>
                <a:miter lim="800000"/>
                <a:headEnd/>
                <a:tailEnd/>
              </a:ln>
            </p:spPr>
            <p:txBody>
              <a:bodyPr anchor="ctr">
                <a:spAutoFit/>
              </a:bodyPr>
              <a:lstStyle/>
              <a:p>
                <a:pPr>
                  <a:spcBef>
                    <a:spcPct val="50000"/>
                  </a:spcBef>
                  <a:buClr>
                    <a:srgbClr val="000000"/>
                  </a:buClr>
                  <a:buSzPct val="100000"/>
                  <a:buFont typeface="Times" pitchFamily="18" charset="0"/>
                  <a:buNone/>
                </a:pPr>
                <a:r>
                  <a:rPr lang="it-IT" b="1">
                    <a:solidFill>
                      <a:schemeClr val="tx1"/>
                    </a:solidFill>
                    <a:latin typeface="Arial" charset="0"/>
                  </a:rPr>
                  <a:t>CSI – INTENSITÀ SODDISFAZIONE</a:t>
                </a:r>
                <a:endParaRPr lang="it-IT" sz="1000" b="1">
                  <a:solidFill>
                    <a:schemeClr val="tx1"/>
                  </a:solidFill>
                  <a:latin typeface="Arial" charset="0"/>
                </a:endParaRPr>
              </a:p>
            </p:txBody>
          </p:sp>
          <p:sp>
            <p:nvSpPr>
              <p:cNvPr id="254986" name="Rectangle 14"/>
              <p:cNvSpPr>
                <a:spLocks noChangeArrowheads="1"/>
              </p:cNvSpPr>
              <p:nvPr/>
            </p:nvSpPr>
            <p:spPr bwMode="auto">
              <a:xfrm>
                <a:off x="5377" y="1603"/>
                <a:ext cx="204" cy="149"/>
              </a:xfrm>
              <a:prstGeom prst="rect">
                <a:avLst/>
              </a:prstGeom>
              <a:noFill/>
              <a:ln w="12700" algn="ctr">
                <a:noFill/>
                <a:miter lim="800000"/>
                <a:headEnd/>
                <a:tailEnd/>
              </a:ln>
            </p:spPr>
            <p:txBody>
              <a:bodyPr wrap="none" lIns="90000" tIns="46800" rIns="90000" bIns="46800" anchor="ctr"/>
              <a:lstStyle/>
              <a:p>
                <a:pPr algn="ctr" defTabSz="449263">
                  <a:buClr>
                    <a:srgbClr val="000000"/>
                  </a:buClr>
                  <a:buSzPct val="100000"/>
                  <a:buFont typeface="Times" pitchFamily="18" charset="0"/>
                  <a:buNone/>
                </a:pPr>
                <a:r>
                  <a:rPr lang="en-US" sz="700">
                    <a:solidFill>
                      <a:schemeClr val="tx1"/>
                    </a:solidFill>
                  </a:rPr>
                  <a:t>1 MIN</a:t>
                </a:r>
                <a:endParaRPr lang="it-IT" sz="700">
                  <a:solidFill>
                    <a:schemeClr val="tx1"/>
                  </a:solidFill>
                </a:endParaRPr>
              </a:p>
            </p:txBody>
          </p:sp>
          <p:sp>
            <p:nvSpPr>
              <p:cNvPr id="254987" name="Rectangle 15"/>
              <p:cNvSpPr>
                <a:spLocks noChangeArrowheads="1"/>
              </p:cNvSpPr>
              <p:nvPr/>
            </p:nvSpPr>
            <p:spPr bwMode="auto">
              <a:xfrm>
                <a:off x="5393" y="1344"/>
                <a:ext cx="204" cy="149"/>
              </a:xfrm>
              <a:prstGeom prst="rect">
                <a:avLst/>
              </a:prstGeom>
              <a:noFill/>
              <a:ln w="12700" algn="ctr">
                <a:noFill/>
                <a:miter lim="800000"/>
                <a:headEnd/>
                <a:tailEnd/>
              </a:ln>
            </p:spPr>
            <p:txBody>
              <a:bodyPr wrap="none" lIns="90000" tIns="46800" rIns="90000" bIns="46800" anchor="ctr"/>
              <a:lstStyle/>
              <a:p>
                <a:pPr algn="ctr" defTabSz="449263">
                  <a:buClr>
                    <a:srgbClr val="000000"/>
                  </a:buClr>
                  <a:buSzPct val="100000"/>
                  <a:buFont typeface="Times" pitchFamily="18" charset="0"/>
                  <a:buNone/>
                </a:pPr>
                <a:r>
                  <a:rPr lang="en-US" sz="700">
                    <a:solidFill>
                      <a:schemeClr val="tx1"/>
                    </a:solidFill>
                  </a:rPr>
                  <a:t>10 MAX</a:t>
                </a:r>
                <a:endParaRPr lang="it-IT" sz="700">
                  <a:solidFill>
                    <a:schemeClr val="tx1"/>
                  </a:solidFill>
                </a:endParaRPr>
              </a:p>
            </p:txBody>
          </p:sp>
          <p:sp>
            <p:nvSpPr>
              <p:cNvPr id="254988" name="AutoShape 17"/>
              <p:cNvSpPr>
                <a:spLocks noChangeArrowheads="1"/>
              </p:cNvSpPr>
              <p:nvPr/>
            </p:nvSpPr>
            <p:spPr bwMode="auto">
              <a:xfrm rot="10800000">
                <a:off x="5149" y="1449"/>
                <a:ext cx="204" cy="211"/>
              </a:xfrm>
              <a:prstGeom prst="rtTriangle">
                <a:avLst/>
              </a:prstGeom>
              <a:solidFill>
                <a:srgbClr val="800080"/>
              </a:solidFill>
              <a:ln w="12700" algn="ctr">
                <a:noFill/>
                <a:miter lim="800000"/>
                <a:headEnd/>
                <a:tailEnd/>
              </a:ln>
            </p:spPr>
            <p:txBody>
              <a:bodyPr wrap="none" lIns="90000" tIns="46800" rIns="90000" bIns="46800" anchor="ctr"/>
              <a:lstStyle/>
              <a:p>
                <a:pPr algn="ctr">
                  <a:buClr>
                    <a:srgbClr val="000000"/>
                  </a:buClr>
                  <a:buSzPct val="100000"/>
                  <a:buFont typeface="Times" pitchFamily="18" charset="0"/>
                  <a:buNone/>
                </a:pPr>
                <a:endParaRPr lang="it-IT"/>
              </a:p>
            </p:txBody>
          </p:sp>
        </p:grpSp>
      </p:grpSp>
      <p:graphicFrame>
        <p:nvGraphicFramePr>
          <p:cNvPr id="254981" name="Object 3"/>
          <p:cNvGraphicFramePr>
            <a:graphicFrameLocks noChangeAspect="1"/>
          </p:cNvGraphicFramePr>
          <p:nvPr/>
        </p:nvGraphicFramePr>
        <p:xfrm>
          <a:off x="5168900" y="2301875"/>
          <a:ext cx="3721100" cy="3149600"/>
        </p:xfrm>
        <a:graphic>
          <a:graphicData uri="http://schemas.openxmlformats.org/presentationml/2006/ole">
            <p:oleObj spid="_x0000_s254981" r:id="rId4" imgW="3718882" imgH="3151905" progId="Excel.Chart.8">
              <p:embed/>
            </p:oleObj>
          </a:graphicData>
        </a:graphic>
      </p:graphicFrame>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100"/>
          <p:cNvSpPr>
            <a:spLocks noChangeArrowheads="1"/>
          </p:cNvSpPr>
          <p:nvPr/>
        </p:nvSpPr>
        <p:spPr bwMode="auto">
          <a:xfrm>
            <a:off x="684213" y="981075"/>
            <a:ext cx="8353425" cy="4968875"/>
          </a:xfrm>
          <a:prstGeom prst="rect">
            <a:avLst/>
          </a:prstGeom>
          <a:noFill/>
          <a:ln w="9525" algn="ctr">
            <a:solidFill>
              <a:srgbClr val="808080"/>
            </a:solidFill>
            <a:miter lim="800000"/>
            <a:headEnd/>
            <a:tailEnd/>
          </a:ln>
        </p:spPr>
        <p:txBody>
          <a:bodyPr wrap="none" lIns="90000" tIns="46800" rIns="90000" bIns="46800" anchor="ctr"/>
          <a:lstStyle/>
          <a:p>
            <a:pPr algn="ctr" fontAlgn="auto">
              <a:spcBef>
                <a:spcPts val="0"/>
              </a:spcBef>
              <a:spcAft>
                <a:spcPts val="0"/>
              </a:spcAft>
              <a:defRPr/>
            </a:pPr>
            <a:endParaRPr lang="it-IT" sz="1800" b="1" kern="0">
              <a:solidFill>
                <a:srgbClr val="000000"/>
              </a:solidFill>
            </a:endParaRPr>
          </a:p>
        </p:txBody>
      </p:sp>
      <p:sp>
        <p:nvSpPr>
          <p:cNvPr id="2" name="Segnaposto numero diapositiva 1"/>
          <p:cNvSpPr>
            <a:spLocks noGrp="1"/>
          </p:cNvSpPr>
          <p:nvPr>
            <p:ph type="sldNum" sz="quarter" idx="10"/>
          </p:nvPr>
        </p:nvSpPr>
        <p:spPr/>
        <p:txBody>
          <a:bodyPr/>
          <a:lstStyle/>
          <a:p>
            <a:pPr>
              <a:defRPr/>
            </a:pPr>
            <a:fld id="{C549E1FB-E327-4579-B6E8-0154B3BE014C}" type="slidenum">
              <a:rPr lang="it-IT" smtClean="0"/>
              <a:pPr>
                <a:defRPr/>
              </a:pPr>
              <a:t>78</a:t>
            </a:fld>
            <a:endParaRPr lang="it-IT"/>
          </a:p>
        </p:txBody>
      </p:sp>
      <p:graphicFrame>
        <p:nvGraphicFramePr>
          <p:cNvPr id="256003" name="Object 3"/>
          <p:cNvGraphicFramePr>
            <a:graphicFrameLocks noChangeAspect="1"/>
          </p:cNvGraphicFramePr>
          <p:nvPr/>
        </p:nvGraphicFramePr>
        <p:xfrm>
          <a:off x="633413" y="1649413"/>
          <a:ext cx="6578600" cy="4071937"/>
        </p:xfrm>
        <a:graphic>
          <a:graphicData uri="http://schemas.openxmlformats.org/presentationml/2006/ole">
            <p:oleObj spid="_x0000_s256003" r:id="rId3" imgW="6578154" imgH="4072481" progId="Excel.Chart.8">
              <p:embed/>
            </p:oleObj>
          </a:graphicData>
        </a:graphic>
      </p:graphicFrame>
      <p:sp>
        <p:nvSpPr>
          <p:cNvPr id="256004" name="Text Box 4"/>
          <p:cNvSpPr txBox="1">
            <a:spLocks noChangeAspect="1" noChangeArrowheads="1"/>
          </p:cNvSpPr>
          <p:nvPr/>
        </p:nvSpPr>
        <p:spPr bwMode="auto">
          <a:xfrm>
            <a:off x="6732588" y="1635125"/>
            <a:ext cx="2017712" cy="438150"/>
          </a:xfrm>
          <a:prstGeom prst="rect">
            <a:avLst/>
          </a:prstGeom>
          <a:noFill/>
          <a:ln w="9525">
            <a:noFill/>
            <a:miter lim="800000"/>
            <a:headEnd/>
            <a:tailEnd/>
          </a:ln>
        </p:spPr>
        <p:txBody>
          <a:bodyPr>
            <a:spAutoFit/>
          </a:bodyPr>
          <a:lstStyle/>
          <a:p>
            <a:pPr algn="ctr">
              <a:spcBef>
                <a:spcPct val="50000"/>
              </a:spcBef>
              <a:buClr>
                <a:srgbClr val="000000"/>
              </a:buClr>
              <a:buSzPct val="100000"/>
              <a:buFont typeface="Times" pitchFamily="18" charset="0"/>
              <a:buNone/>
            </a:pPr>
            <a:r>
              <a:rPr lang="it-IT" sz="900" b="1">
                <a:solidFill>
                  <a:schemeClr val="tx1"/>
                </a:solidFill>
                <a:latin typeface="Arial" charset="0"/>
              </a:rPr>
              <a:t>VOTO MEDIO</a:t>
            </a:r>
          </a:p>
          <a:p>
            <a:pPr algn="ctr">
              <a:spcBef>
                <a:spcPct val="50000"/>
              </a:spcBef>
              <a:buClr>
                <a:srgbClr val="000000"/>
              </a:buClr>
              <a:buSzPct val="100000"/>
              <a:buFont typeface="Times" pitchFamily="18" charset="0"/>
              <a:buNone/>
            </a:pPr>
            <a:r>
              <a:rPr lang="it-IT" sz="900" b="1">
                <a:solidFill>
                  <a:schemeClr val="tx1"/>
                </a:solidFill>
                <a:latin typeface="Arial" charset="0"/>
              </a:rPr>
              <a:t>(su una scala da 1 a 10)</a:t>
            </a:r>
          </a:p>
        </p:txBody>
      </p:sp>
      <p:sp>
        <p:nvSpPr>
          <p:cNvPr id="5" name="Rettangolo arrotondato 4"/>
          <p:cNvSpPr/>
          <p:nvPr/>
        </p:nvSpPr>
        <p:spPr bwMode="auto">
          <a:xfrm>
            <a:off x="6877050" y="1470025"/>
            <a:ext cx="1727200" cy="4321175"/>
          </a:xfrm>
          <a:prstGeom prst="roundRect">
            <a:avLst/>
          </a:prstGeom>
          <a:noFill/>
          <a:ln w="12700" cap="flat" cmpd="sng" algn="ctr">
            <a:solidFill>
              <a:srgbClr val="696969"/>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dirty="0">
              <a:solidFill>
                <a:schemeClr val="bg1">
                  <a:lumMod val="50000"/>
                </a:schemeClr>
              </a:solidFill>
            </a:endParaRPr>
          </a:p>
        </p:txBody>
      </p:sp>
      <p:sp>
        <p:nvSpPr>
          <p:cNvPr id="8" name="Ovale 7"/>
          <p:cNvSpPr/>
          <p:nvPr/>
        </p:nvSpPr>
        <p:spPr bwMode="auto">
          <a:xfrm>
            <a:off x="7008813" y="3344863"/>
            <a:ext cx="647700" cy="360362"/>
          </a:xfrm>
          <a:prstGeom prst="ellipse">
            <a:avLst/>
          </a:prstGeom>
          <a:noFill/>
          <a:ln w="38100" cap="flat" cmpd="sng" algn="ctr">
            <a:solidFill>
              <a:srgbClr val="FF000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256007" name="Text Box 4"/>
          <p:cNvSpPr txBox="1">
            <a:spLocks noChangeAspect="1" noChangeArrowheads="1"/>
          </p:cNvSpPr>
          <p:nvPr/>
        </p:nvSpPr>
        <p:spPr bwMode="auto">
          <a:xfrm>
            <a:off x="6913563" y="2066925"/>
            <a:ext cx="1044575" cy="246063"/>
          </a:xfrm>
          <a:prstGeom prst="rect">
            <a:avLst/>
          </a:prstGeom>
          <a:noFill/>
          <a:ln w="9525">
            <a:noFill/>
            <a:miter lim="800000"/>
            <a:headEnd/>
            <a:tailEnd/>
          </a:ln>
        </p:spPr>
        <p:txBody>
          <a:bodyPr>
            <a:spAutoFit/>
          </a:bodyPr>
          <a:lstStyle/>
          <a:p>
            <a:pPr>
              <a:spcBef>
                <a:spcPct val="50000"/>
              </a:spcBef>
              <a:buClr>
                <a:srgbClr val="000000"/>
              </a:buClr>
              <a:buSzPct val="100000"/>
              <a:buFont typeface="Times" pitchFamily="18" charset="0"/>
              <a:buNone/>
            </a:pPr>
            <a:r>
              <a:rPr lang="it-IT" sz="1000" b="1">
                <a:solidFill>
                  <a:schemeClr val="tx1"/>
                </a:solidFill>
                <a:latin typeface="Arial" charset="0"/>
              </a:rPr>
              <a:t>ISEM.2014</a:t>
            </a:r>
          </a:p>
        </p:txBody>
      </p:sp>
      <p:sp>
        <p:nvSpPr>
          <p:cNvPr id="14" name="Ovale 13"/>
          <p:cNvSpPr/>
          <p:nvPr/>
        </p:nvSpPr>
        <p:spPr bwMode="auto">
          <a:xfrm>
            <a:off x="7008813" y="5013325"/>
            <a:ext cx="647700" cy="360363"/>
          </a:xfrm>
          <a:prstGeom prst="ellipse">
            <a:avLst/>
          </a:prstGeom>
          <a:noFill/>
          <a:ln w="38100" cap="flat" cmpd="sng" algn="ctr">
            <a:solidFill>
              <a:srgbClr val="FF000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17" name="Ovale 16"/>
          <p:cNvSpPr/>
          <p:nvPr/>
        </p:nvSpPr>
        <p:spPr bwMode="auto">
          <a:xfrm>
            <a:off x="7019925" y="4149725"/>
            <a:ext cx="647700" cy="360363"/>
          </a:xfrm>
          <a:prstGeom prst="ellipse">
            <a:avLst/>
          </a:prstGeom>
          <a:noFill/>
          <a:ln w="38100" cap="flat" cmpd="sng" algn="ctr">
            <a:solidFill>
              <a:srgbClr val="FF000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20" name="Ovale 19"/>
          <p:cNvSpPr/>
          <p:nvPr/>
        </p:nvSpPr>
        <p:spPr bwMode="auto">
          <a:xfrm>
            <a:off x="7008813" y="2492375"/>
            <a:ext cx="647700" cy="360363"/>
          </a:xfrm>
          <a:prstGeom prst="ellipse">
            <a:avLst/>
          </a:prstGeom>
          <a:noFill/>
          <a:ln w="38100" cap="flat" cmpd="sng" algn="ctr">
            <a:solidFill>
              <a:srgbClr val="FF000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256011" name="Freccia in giù 68"/>
          <p:cNvSpPr>
            <a:spLocks noChangeArrowheads="1"/>
          </p:cNvSpPr>
          <p:nvPr/>
        </p:nvSpPr>
        <p:spPr bwMode="auto">
          <a:xfrm flipV="1">
            <a:off x="8604250" y="5084763"/>
            <a:ext cx="360363" cy="288925"/>
          </a:xfrm>
          <a:prstGeom prst="downArrow">
            <a:avLst>
              <a:gd name="adj1" fmla="val 50000"/>
              <a:gd name="adj2" fmla="val 50000"/>
            </a:avLst>
          </a:prstGeom>
          <a:solidFill>
            <a:schemeClr val="tx1"/>
          </a:solidFill>
          <a:ln w="12700" algn="ctr">
            <a:noFill/>
            <a:round/>
            <a:headEnd/>
            <a:tailEnd/>
          </a:ln>
        </p:spPr>
        <p:txBody>
          <a:bodyPr lIns="90000" tIns="46800" rIns="90000" bIns="46800"/>
          <a:lstStyle/>
          <a:p>
            <a:pPr algn="ctr" defTabSz="449263">
              <a:buClr>
                <a:srgbClr val="000000"/>
              </a:buClr>
              <a:buSzPct val="100000"/>
              <a:buFont typeface="Times" pitchFamily="18" charset="0"/>
              <a:buNone/>
            </a:pPr>
            <a:endParaRPr lang="it-IT"/>
          </a:p>
        </p:txBody>
      </p:sp>
      <p:sp>
        <p:nvSpPr>
          <p:cNvPr id="256012" name="Freccia in giù 69"/>
          <p:cNvSpPr>
            <a:spLocks noChangeArrowheads="1"/>
          </p:cNvSpPr>
          <p:nvPr/>
        </p:nvSpPr>
        <p:spPr bwMode="auto">
          <a:xfrm rot="180497" flipV="1">
            <a:off x="8604250" y="2563813"/>
            <a:ext cx="360363" cy="288925"/>
          </a:xfrm>
          <a:prstGeom prst="downArrow">
            <a:avLst>
              <a:gd name="adj1" fmla="val 50000"/>
              <a:gd name="adj2" fmla="val 50000"/>
            </a:avLst>
          </a:prstGeom>
          <a:solidFill>
            <a:schemeClr val="tx1"/>
          </a:solidFill>
          <a:ln w="12700" algn="ctr">
            <a:noFill/>
            <a:round/>
            <a:headEnd/>
            <a:tailEnd/>
          </a:ln>
        </p:spPr>
        <p:txBody>
          <a:bodyPr lIns="90000" tIns="46800" rIns="90000" bIns="46800"/>
          <a:lstStyle/>
          <a:p>
            <a:pPr algn="ctr" defTabSz="449263">
              <a:buClr>
                <a:srgbClr val="000000"/>
              </a:buClr>
              <a:buSzPct val="100000"/>
              <a:buFont typeface="Times" pitchFamily="18" charset="0"/>
              <a:buNone/>
            </a:pPr>
            <a:endParaRPr lang="it-IT"/>
          </a:p>
        </p:txBody>
      </p:sp>
      <p:sp>
        <p:nvSpPr>
          <p:cNvPr id="256013" name="Text Box 4"/>
          <p:cNvSpPr txBox="1">
            <a:spLocks noChangeAspect="1" noChangeArrowheads="1"/>
          </p:cNvSpPr>
          <p:nvPr/>
        </p:nvSpPr>
        <p:spPr bwMode="auto">
          <a:xfrm>
            <a:off x="7705725" y="2065338"/>
            <a:ext cx="1044575" cy="246062"/>
          </a:xfrm>
          <a:prstGeom prst="rect">
            <a:avLst/>
          </a:prstGeom>
          <a:noFill/>
          <a:ln w="9525">
            <a:noFill/>
            <a:miter lim="800000"/>
            <a:headEnd/>
            <a:tailEnd/>
          </a:ln>
        </p:spPr>
        <p:txBody>
          <a:bodyPr>
            <a:spAutoFit/>
          </a:bodyPr>
          <a:lstStyle/>
          <a:p>
            <a:pPr>
              <a:spcBef>
                <a:spcPct val="50000"/>
              </a:spcBef>
              <a:buClr>
                <a:srgbClr val="000000"/>
              </a:buClr>
              <a:buSzPct val="100000"/>
              <a:buFont typeface="Times" pitchFamily="18" charset="0"/>
              <a:buNone/>
            </a:pPr>
            <a:r>
              <a:rPr lang="it-IT" sz="1000" b="1">
                <a:solidFill>
                  <a:schemeClr val="tx1"/>
                </a:solidFill>
                <a:latin typeface="Arial" charset="0"/>
              </a:rPr>
              <a:t> IISEM.2014</a:t>
            </a:r>
          </a:p>
        </p:txBody>
      </p:sp>
      <p:sp>
        <p:nvSpPr>
          <p:cNvPr id="30" name="Ovale 29"/>
          <p:cNvSpPr/>
          <p:nvPr/>
        </p:nvSpPr>
        <p:spPr bwMode="auto">
          <a:xfrm>
            <a:off x="7788275" y="3344863"/>
            <a:ext cx="647700" cy="360362"/>
          </a:xfrm>
          <a:prstGeom prst="ellipse">
            <a:avLst/>
          </a:prstGeom>
          <a:noFill/>
          <a:ln w="38100" cap="flat" cmpd="sng" algn="ctr">
            <a:solidFill>
              <a:srgbClr val="00B05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31" name="Ovale 30"/>
          <p:cNvSpPr/>
          <p:nvPr/>
        </p:nvSpPr>
        <p:spPr bwMode="auto">
          <a:xfrm>
            <a:off x="7788275" y="5013325"/>
            <a:ext cx="647700" cy="360363"/>
          </a:xfrm>
          <a:prstGeom prst="ellipse">
            <a:avLst/>
          </a:prstGeom>
          <a:noFill/>
          <a:ln w="38100" cap="flat" cmpd="sng" algn="ctr">
            <a:solidFill>
              <a:srgbClr val="00B05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32" name="Ovale 31"/>
          <p:cNvSpPr/>
          <p:nvPr/>
        </p:nvSpPr>
        <p:spPr bwMode="auto">
          <a:xfrm>
            <a:off x="7800975" y="4149725"/>
            <a:ext cx="647700" cy="360363"/>
          </a:xfrm>
          <a:prstGeom prst="ellipse">
            <a:avLst/>
          </a:prstGeom>
          <a:noFill/>
          <a:ln w="38100" cap="flat" cmpd="sng" algn="ctr">
            <a:solidFill>
              <a:srgbClr val="00B05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33" name="Ovale 32"/>
          <p:cNvSpPr/>
          <p:nvPr/>
        </p:nvSpPr>
        <p:spPr bwMode="auto">
          <a:xfrm>
            <a:off x="7788275" y="2492375"/>
            <a:ext cx="647700" cy="360363"/>
          </a:xfrm>
          <a:prstGeom prst="ellipse">
            <a:avLst/>
          </a:prstGeom>
          <a:noFill/>
          <a:ln w="38100" cap="flat" cmpd="sng" algn="ctr">
            <a:solidFill>
              <a:srgbClr val="00B05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34" name="CasellaDiTesto 33"/>
          <p:cNvSpPr txBox="1"/>
          <p:nvPr/>
        </p:nvSpPr>
        <p:spPr>
          <a:xfrm>
            <a:off x="7886700" y="3370263"/>
            <a:ext cx="433388" cy="307975"/>
          </a:xfrm>
          <a:prstGeom prst="rect">
            <a:avLst/>
          </a:prstGeom>
          <a:noFill/>
        </p:spPr>
        <p:txBody>
          <a:bodyPr wrap="none">
            <a:spAutoFit/>
          </a:bodyPr>
          <a:lstStyle/>
          <a:p>
            <a:pPr>
              <a:defRPr/>
            </a:pPr>
            <a:r>
              <a:rPr lang="it-IT" b="1" dirty="0">
                <a:solidFill>
                  <a:schemeClr val="tx1"/>
                </a:solidFill>
                <a:latin typeface="+mn-lt"/>
              </a:rPr>
              <a:t>8,2</a:t>
            </a:r>
            <a:endParaRPr lang="it-IT" b="1" dirty="0">
              <a:solidFill>
                <a:schemeClr val="tx1"/>
              </a:solidFill>
              <a:latin typeface="+mn-lt"/>
            </a:endParaRPr>
          </a:p>
        </p:txBody>
      </p:sp>
      <p:sp>
        <p:nvSpPr>
          <p:cNvPr id="35" name="CasellaDiTesto 34"/>
          <p:cNvSpPr txBox="1"/>
          <p:nvPr/>
        </p:nvSpPr>
        <p:spPr>
          <a:xfrm>
            <a:off x="7886700" y="5038725"/>
            <a:ext cx="433388" cy="307975"/>
          </a:xfrm>
          <a:prstGeom prst="rect">
            <a:avLst/>
          </a:prstGeom>
          <a:noFill/>
        </p:spPr>
        <p:txBody>
          <a:bodyPr wrap="none">
            <a:spAutoFit/>
          </a:bodyPr>
          <a:lstStyle/>
          <a:p>
            <a:pPr>
              <a:defRPr/>
            </a:pPr>
            <a:r>
              <a:rPr lang="it-IT" b="1" dirty="0">
                <a:solidFill>
                  <a:schemeClr val="tx1"/>
                </a:solidFill>
                <a:latin typeface="+mn-lt"/>
              </a:rPr>
              <a:t>8,4</a:t>
            </a:r>
            <a:endParaRPr lang="it-IT" b="1" dirty="0">
              <a:solidFill>
                <a:schemeClr val="tx1"/>
              </a:solidFill>
              <a:latin typeface="+mn-lt"/>
            </a:endParaRPr>
          </a:p>
        </p:txBody>
      </p:sp>
      <p:sp>
        <p:nvSpPr>
          <p:cNvPr id="36" name="CasellaDiTesto 35"/>
          <p:cNvSpPr txBox="1"/>
          <p:nvPr/>
        </p:nvSpPr>
        <p:spPr>
          <a:xfrm>
            <a:off x="7897813" y="4175125"/>
            <a:ext cx="431800" cy="307975"/>
          </a:xfrm>
          <a:prstGeom prst="rect">
            <a:avLst/>
          </a:prstGeom>
          <a:noFill/>
        </p:spPr>
        <p:txBody>
          <a:bodyPr wrap="none">
            <a:spAutoFit/>
          </a:bodyPr>
          <a:lstStyle/>
          <a:p>
            <a:pPr>
              <a:defRPr/>
            </a:pPr>
            <a:r>
              <a:rPr lang="it-IT" b="1" dirty="0">
                <a:solidFill>
                  <a:schemeClr val="tx1"/>
                </a:solidFill>
                <a:latin typeface="+mn-lt"/>
              </a:rPr>
              <a:t>8,2</a:t>
            </a:r>
            <a:endParaRPr lang="it-IT" b="1" dirty="0">
              <a:solidFill>
                <a:schemeClr val="tx1"/>
              </a:solidFill>
              <a:latin typeface="+mn-lt"/>
            </a:endParaRPr>
          </a:p>
        </p:txBody>
      </p:sp>
      <p:sp>
        <p:nvSpPr>
          <p:cNvPr id="37" name="CasellaDiTesto 36"/>
          <p:cNvSpPr txBox="1"/>
          <p:nvPr/>
        </p:nvSpPr>
        <p:spPr>
          <a:xfrm>
            <a:off x="7885113" y="2519363"/>
            <a:ext cx="433387" cy="307975"/>
          </a:xfrm>
          <a:prstGeom prst="rect">
            <a:avLst/>
          </a:prstGeom>
          <a:noFill/>
        </p:spPr>
        <p:txBody>
          <a:bodyPr wrap="none">
            <a:spAutoFit/>
          </a:bodyPr>
          <a:lstStyle/>
          <a:p>
            <a:pPr>
              <a:defRPr/>
            </a:pPr>
            <a:r>
              <a:rPr lang="it-IT" b="1" dirty="0">
                <a:solidFill>
                  <a:schemeClr val="tx1"/>
                </a:solidFill>
                <a:latin typeface="+mn-lt"/>
              </a:rPr>
              <a:t>8,7</a:t>
            </a:r>
            <a:endParaRPr lang="it-IT" b="1" dirty="0">
              <a:solidFill>
                <a:schemeClr val="tx1"/>
              </a:solidFill>
              <a:latin typeface="+mn-lt"/>
            </a:endParaRPr>
          </a:p>
        </p:txBody>
      </p:sp>
      <p:sp>
        <p:nvSpPr>
          <p:cNvPr id="256022" name="Freccia in giù 68"/>
          <p:cNvSpPr>
            <a:spLocks noChangeArrowheads="1"/>
          </p:cNvSpPr>
          <p:nvPr/>
        </p:nvSpPr>
        <p:spPr bwMode="auto">
          <a:xfrm flipV="1">
            <a:off x="8616950" y="4219575"/>
            <a:ext cx="360363" cy="288925"/>
          </a:xfrm>
          <a:prstGeom prst="downArrow">
            <a:avLst>
              <a:gd name="adj1" fmla="val 50000"/>
              <a:gd name="adj2" fmla="val 50000"/>
            </a:avLst>
          </a:prstGeom>
          <a:solidFill>
            <a:schemeClr val="tx1"/>
          </a:solidFill>
          <a:ln w="12700" algn="ctr">
            <a:noFill/>
            <a:round/>
            <a:headEnd/>
            <a:tailEnd/>
          </a:ln>
        </p:spPr>
        <p:txBody>
          <a:bodyPr lIns="90000" tIns="46800" rIns="90000" bIns="46800"/>
          <a:lstStyle/>
          <a:p>
            <a:pPr algn="ctr" defTabSz="449263">
              <a:buClr>
                <a:srgbClr val="000000"/>
              </a:buClr>
              <a:buSzPct val="100000"/>
              <a:buFont typeface="Times" pitchFamily="18" charset="0"/>
              <a:buNone/>
            </a:pPr>
            <a:endParaRPr lang="it-IT"/>
          </a:p>
        </p:txBody>
      </p:sp>
      <p:sp>
        <p:nvSpPr>
          <p:cNvPr id="256023"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LA SODDISFAZIONE</a:t>
            </a:r>
            <a:br>
              <a:rPr lang="it-IT" sz="2100">
                <a:solidFill>
                  <a:srgbClr val="3366CC"/>
                </a:solidFill>
                <a:cs typeface="Arial" charset="0"/>
              </a:rPr>
            </a:br>
            <a:r>
              <a:rPr lang="it-IT" sz="2100" i="1">
                <a:solidFill>
                  <a:srgbClr val="3366CC"/>
                </a:solidFill>
                <a:cs typeface="Arial" charset="0"/>
              </a:rPr>
              <a:t>2° SEMESTRE 2014</a:t>
            </a:r>
          </a:p>
        </p:txBody>
      </p:sp>
      <p:sp>
        <p:nvSpPr>
          <p:cNvPr id="256024" name="Text Box 4"/>
          <p:cNvSpPr txBox="1">
            <a:spLocks noChangeAspect="1" noChangeArrowheads="1"/>
          </p:cNvSpPr>
          <p:nvPr/>
        </p:nvSpPr>
        <p:spPr bwMode="auto">
          <a:xfrm>
            <a:off x="1476375" y="1052513"/>
            <a:ext cx="6264275" cy="246062"/>
          </a:xfrm>
          <a:prstGeom prst="rect">
            <a:avLst/>
          </a:prstGeom>
          <a:noFill/>
          <a:ln w="9525">
            <a:noFill/>
            <a:miter lim="800000"/>
            <a:headEnd/>
            <a:tailEnd/>
          </a:ln>
        </p:spPr>
        <p:txBody>
          <a:bodyPr>
            <a:spAutoFit/>
          </a:bodyPr>
          <a:lstStyle/>
          <a:p>
            <a:pPr algn="ctr">
              <a:spcBef>
                <a:spcPct val="50000"/>
              </a:spcBef>
              <a:buClr>
                <a:srgbClr val="000000"/>
              </a:buClr>
              <a:buSzPct val="100000"/>
              <a:buFont typeface="Times" pitchFamily="18" charset="0"/>
              <a:buNone/>
            </a:pPr>
            <a:r>
              <a:rPr lang="it-IT" sz="1000" b="1">
                <a:solidFill>
                  <a:schemeClr val="tx1"/>
                </a:solidFill>
                <a:latin typeface="Arial" charset="0"/>
              </a:rPr>
              <a:t>% CLIENTI SODDISFATTI  (voto da 6 a 10)</a:t>
            </a:r>
          </a:p>
        </p:txBody>
      </p:sp>
      <p:sp>
        <p:nvSpPr>
          <p:cNvPr id="42" name="Rectangle 101"/>
          <p:cNvSpPr>
            <a:spLocks noChangeArrowheads="1"/>
          </p:cNvSpPr>
          <p:nvPr/>
        </p:nvSpPr>
        <p:spPr bwMode="auto">
          <a:xfrm>
            <a:off x="1189038" y="5949950"/>
            <a:ext cx="7596187" cy="77788"/>
          </a:xfrm>
          <a:prstGeom prst="rect">
            <a:avLst/>
          </a:prstGeom>
          <a:gradFill rotWithShape="1">
            <a:gsLst>
              <a:gs pos="0">
                <a:srgbClr val="DDDDDD"/>
              </a:gs>
              <a:gs pos="100000">
                <a:srgbClr val="C0C0C0"/>
              </a:gs>
            </a:gsLst>
            <a:path path="shape">
              <a:fillToRect l="50000" t="50000" r="50000" b="50000"/>
            </a:path>
          </a:gradFill>
          <a:ln w="9525" algn="ctr">
            <a:solidFill>
              <a:srgbClr val="808080"/>
            </a:solidFill>
            <a:miter lim="800000"/>
            <a:headEnd/>
            <a:tailEnd/>
          </a:ln>
        </p:spPr>
        <p:txBody>
          <a:bodyPr wrap="none" lIns="90000" tIns="46800" rIns="90000" bIns="46800" anchor="ctr"/>
          <a:lstStyle/>
          <a:p>
            <a:pPr algn="ctr" fontAlgn="auto">
              <a:spcBef>
                <a:spcPts val="0"/>
              </a:spcBef>
              <a:spcAft>
                <a:spcPts val="0"/>
              </a:spcAft>
              <a:defRPr/>
            </a:pPr>
            <a:endParaRPr lang="it-IT" sz="1800" b="1" kern="0">
              <a:solidFill>
                <a:srgbClr val="000000"/>
              </a:solidFill>
            </a:endParaRPr>
          </a:p>
        </p:txBody>
      </p:sp>
      <p:sp>
        <p:nvSpPr>
          <p:cNvPr id="43" name="Rectangle 102"/>
          <p:cNvSpPr>
            <a:spLocks noChangeArrowheads="1"/>
          </p:cNvSpPr>
          <p:nvPr/>
        </p:nvSpPr>
        <p:spPr bwMode="auto">
          <a:xfrm>
            <a:off x="1162050" y="914400"/>
            <a:ext cx="7740650" cy="66675"/>
          </a:xfrm>
          <a:prstGeom prst="rect">
            <a:avLst/>
          </a:prstGeom>
          <a:gradFill rotWithShape="1">
            <a:gsLst>
              <a:gs pos="0">
                <a:srgbClr val="DDDDDD"/>
              </a:gs>
              <a:gs pos="100000">
                <a:srgbClr val="C0C0C0"/>
              </a:gs>
            </a:gsLst>
            <a:path path="shape">
              <a:fillToRect l="50000" t="50000" r="50000" b="50000"/>
            </a:path>
          </a:gradFill>
          <a:ln w="9525" algn="ctr">
            <a:solidFill>
              <a:srgbClr val="808080"/>
            </a:solidFill>
            <a:miter lim="800000"/>
            <a:headEnd/>
            <a:tailEnd/>
          </a:ln>
        </p:spPr>
        <p:txBody>
          <a:bodyPr wrap="none" lIns="90000" tIns="46800" rIns="90000" bIns="46800" anchor="ctr"/>
          <a:lstStyle/>
          <a:p>
            <a:pPr algn="ctr" fontAlgn="auto">
              <a:spcBef>
                <a:spcPts val="0"/>
              </a:spcBef>
              <a:spcAft>
                <a:spcPts val="0"/>
              </a:spcAft>
              <a:defRPr/>
            </a:pPr>
            <a:endParaRPr lang="it-IT" sz="1800" b="1" kern="0">
              <a:solidFill>
                <a:srgbClr val="000000"/>
              </a:solidFill>
            </a:endParaRPr>
          </a:p>
        </p:txBody>
      </p:sp>
      <p:sp>
        <p:nvSpPr>
          <p:cNvPr id="44" name="Text Box 10"/>
          <p:cNvSpPr txBox="1">
            <a:spLocks noChangeArrowheads="1"/>
          </p:cNvSpPr>
          <p:nvPr/>
        </p:nvSpPr>
        <p:spPr bwMode="auto">
          <a:xfrm>
            <a:off x="3643313" y="6097588"/>
            <a:ext cx="3214687" cy="649287"/>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r>
              <a:rPr lang="it-IT" sz="900" dirty="0">
                <a:solidFill>
                  <a:schemeClr val="tx1"/>
                </a:solidFill>
                <a:latin typeface="+mn-lt"/>
              </a:rPr>
              <a:t>UNIVERSO: </a:t>
            </a:r>
            <a:r>
              <a:rPr lang="it-IT" sz="900" dirty="0">
                <a:solidFill>
                  <a:schemeClr val="tx1"/>
                </a:solidFill>
                <a:latin typeface="Arial" charset="0"/>
              </a:rPr>
              <a:t>229.490</a:t>
            </a:r>
            <a:r>
              <a:rPr lang="it-IT" sz="900" dirty="0">
                <a:solidFill>
                  <a:schemeClr val="tx1"/>
                </a:solidFill>
                <a:latin typeface="+mn-lt"/>
              </a:rPr>
              <a:t> UTENZE</a:t>
            </a:r>
          </a:p>
          <a:p>
            <a:pPr algn="ctr" defTabSz="449263">
              <a:buClr>
                <a:srgbClr val="000000"/>
              </a:buClr>
              <a:buSzPct val="100000"/>
              <a:buFont typeface="Times" pitchFamily="18" charset="0"/>
              <a:buNone/>
              <a:defRPr/>
            </a:pPr>
            <a:r>
              <a:rPr lang="it-IT" sz="900" dirty="0">
                <a:solidFill>
                  <a:schemeClr val="tx1"/>
                </a:solidFill>
                <a:latin typeface="+mn-lt"/>
              </a:rPr>
              <a:t>BASE: </a:t>
            </a:r>
            <a:r>
              <a:rPr lang="it-IT" sz="900" dirty="0">
                <a:solidFill>
                  <a:schemeClr val="tx1"/>
                </a:solidFill>
                <a:latin typeface="Arial" charset="0"/>
              </a:rPr>
              <a:t> COLORO CHE HANNO RICEVUTO UN </a:t>
            </a:r>
            <a:r>
              <a:rPr lang="it-IT" sz="900" dirty="0">
                <a:solidFill>
                  <a:schemeClr val="tx1"/>
                </a:solidFill>
                <a:latin typeface="Arial" charset="0"/>
              </a:rPr>
              <a:t>INTERVENTO TECNICO (203 interviste ad hoc)</a:t>
            </a:r>
            <a:endParaRPr lang="it-IT" sz="900" dirty="0">
              <a:solidFill>
                <a:schemeClr val="tx1"/>
              </a:solidFill>
              <a:latin typeface="+mn-lt"/>
            </a:endParaRPr>
          </a:p>
          <a:p>
            <a:pPr algn="ctr" defTabSz="449263">
              <a:buClr>
                <a:srgbClr val="000000"/>
              </a:buClr>
              <a:buSzPct val="100000"/>
              <a:buFont typeface="Times" pitchFamily="18" charset="0"/>
              <a:buNone/>
              <a:defRPr/>
            </a:pPr>
            <a:endParaRPr lang="it-IT" sz="900" dirty="0">
              <a:solidFill>
                <a:schemeClr val="tx1"/>
              </a:solidFill>
              <a:latin typeface="+mn-lt"/>
            </a:endParaRPr>
          </a:p>
        </p:txBody>
      </p:sp>
      <p:sp>
        <p:nvSpPr>
          <p:cNvPr id="47" name="CasellaDiTesto 46"/>
          <p:cNvSpPr txBox="1"/>
          <p:nvPr/>
        </p:nvSpPr>
        <p:spPr>
          <a:xfrm>
            <a:off x="7118350" y="3370263"/>
            <a:ext cx="433388" cy="307975"/>
          </a:xfrm>
          <a:prstGeom prst="rect">
            <a:avLst/>
          </a:prstGeom>
          <a:noFill/>
        </p:spPr>
        <p:txBody>
          <a:bodyPr wrap="none">
            <a:spAutoFit/>
          </a:bodyPr>
          <a:lstStyle/>
          <a:p>
            <a:pPr>
              <a:defRPr/>
            </a:pPr>
            <a:r>
              <a:rPr lang="it-IT" b="1" dirty="0">
                <a:solidFill>
                  <a:schemeClr val="tx1"/>
                </a:solidFill>
                <a:latin typeface="+mn-lt"/>
              </a:rPr>
              <a:t>8,1</a:t>
            </a:r>
            <a:endParaRPr lang="it-IT" b="1" dirty="0">
              <a:solidFill>
                <a:schemeClr val="tx1"/>
              </a:solidFill>
              <a:latin typeface="+mn-lt"/>
            </a:endParaRPr>
          </a:p>
        </p:txBody>
      </p:sp>
      <p:sp>
        <p:nvSpPr>
          <p:cNvPr id="48" name="CasellaDiTesto 47"/>
          <p:cNvSpPr txBox="1"/>
          <p:nvPr/>
        </p:nvSpPr>
        <p:spPr>
          <a:xfrm>
            <a:off x="7118350" y="5038725"/>
            <a:ext cx="433388" cy="307975"/>
          </a:xfrm>
          <a:prstGeom prst="rect">
            <a:avLst/>
          </a:prstGeom>
          <a:noFill/>
        </p:spPr>
        <p:txBody>
          <a:bodyPr wrap="none">
            <a:spAutoFit/>
          </a:bodyPr>
          <a:lstStyle/>
          <a:p>
            <a:pPr>
              <a:defRPr/>
            </a:pPr>
            <a:r>
              <a:rPr lang="it-IT" b="1" dirty="0">
                <a:solidFill>
                  <a:schemeClr val="tx1"/>
                </a:solidFill>
                <a:latin typeface="+mn-lt"/>
              </a:rPr>
              <a:t>8,2</a:t>
            </a:r>
            <a:endParaRPr lang="it-IT" b="1" dirty="0">
              <a:solidFill>
                <a:schemeClr val="tx1"/>
              </a:solidFill>
              <a:latin typeface="+mn-lt"/>
            </a:endParaRPr>
          </a:p>
        </p:txBody>
      </p:sp>
      <p:sp>
        <p:nvSpPr>
          <p:cNvPr id="49" name="CasellaDiTesto 48"/>
          <p:cNvSpPr txBox="1"/>
          <p:nvPr/>
        </p:nvSpPr>
        <p:spPr>
          <a:xfrm>
            <a:off x="7142163" y="4187825"/>
            <a:ext cx="433387" cy="307975"/>
          </a:xfrm>
          <a:prstGeom prst="rect">
            <a:avLst/>
          </a:prstGeom>
          <a:noFill/>
        </p:spPr>
        <p:txBody>
          <a:bodyPr wrap="none">
            <a:spAutoFit/>
          </a:bodyPr>
          <a:lstStyle/>
          <a:p>
            <a:pPr>
              <a:defRPr/>
            </a:pPr>
            <a:r>
              <a:rPr lang="it-IT" b="1" dirty="0">
                <a:solidFill>
                  <a:schemeClr val="tx1"/>
                </a:solidFill>
                <a:latin typeface="+mn-lt"/>
              </a:rPr>
              <a:t>8,0</a:t>
            </a:r>
            <a:endParaRPr lang="it-IT" b="1" dirty="0">
              <a:solidFill>
                <a:schemeClr val="tx1"/>
              </a:solidFill>
              <a:latin typeface="+mn-lt"/>
            </a:endParaRPr>
          </a:p>
        </p:txBody>
      </p:sp>
      <p:sp>
        <p:nvSpPr>
          <p:cNvPr id="50" name="CasellaDiTesto 49"/>
          <p:cNvSpPr txBox="1"/>
          <p:nvPr/>
        </p:nvSpPr>
        <p:spPr>
          <a:xfrm>
            <a:off x="7092950" y="2508250"/>
            <a:ext cx="431800" cy="307975"/>
          </a:xfrm>
          <a:prstGeom prst="rect">
            <a:avLst/>
          </a:prstGeom>
          <a:noFill/>
        </p:spPr>
        <p:txBody>
          <a:bodyPr wrap="none">
            <a:spAutoFit/>
          </a:bodyPr>
          <a:lstStyle/>
          <a:p>
            <a:pPr>
              <a:defRPr/>
            </a:pPr>
            <a:r>
              <a:rPr lang="it-IT" b="1" dirty="0">
                <a:solidFill>
                  <a:schemeClr val="tx1"/>
                </a:solidFill>
                <a:latin typeface="+mn-lt"/>
              </a:rPr>
              <a:t>8,6</a:t>
            </a:r>
            <a:endParaRPr lang="it-IT" b="1" dirty="0">
              <a:solidFill>
                <a:schemeClr val="tx1"/>
              </a:solidFill>
              <a:latin typeface="+mn-lt"/>
            </a:endParaRPr>
          </a:p>
        </p:txBody>
      </p:sp>
      <p:sp>
        <p:nvSpPr>
          <p:cNvPr id="256032" name="Freccia in giù 69"/>
          <p:cNvSpPr>
            <a:spLocks noChangeArrowheads="1"/>
          </p:cNvSpPr>
          <p:nvPr/>
        </p:nvSpPr>
        <p:spPr bwMode="auto">
          <a:xfrm rot="180497" flipV="1">
            <a:off x="8612188" y="3346450"/>
            <a:ext cx="360362" cy="288925"/>
          </a:xfrm>
          <a:prstGeom prst="downArrow">
            <a:avLst>
              <a:gd name="adj1" fmla="val 50000"/>
              <a:gd name="adj2" fmla="val 50000"/>
            </a:avLst>
          </a:prstGeom>
          <a:solidFill>
            <a:schemeClr val="tx1"/>
          </a:solidFill>
          <a:ln w="12700" algn="ctr">
            <a:noFill/>
            <a:round/>
            <a:headEnd/>
            <a:tailEnd/>
          </a:ln>
        </p:spPr>
        <p:txBody>
          <a:bodyPr lIns="90000" tIns="46800" rIns="90000" bIns="46800"/>
          <a:lstStyle/>
          <a:p>
            <a:pPr algn="ctr" defTabSz="449263">
              <a:buClr>
                <a:srgbClr val="000000"/>
              </a:buClr>
              <a:buSzPct val="100000"/>
              <a:buFont typeface="Times" pitchFamily="18" charset="0"/>
              <a:buNone/>
            </a:pPr>
            <a:endParaRPr lang="it-IT"/>
          </a:p>
        </p:txBody>
      </p:sp>
      <p:sp>
        <p:nvSpPr>
          <p:cNvPr id="51" name="Text Box 9"/>
          <p:cNvSpPr txBox="1">
            <a:spLocks noChangeArrowheads="1"/>
          </p:cNvSpPr>
          <p:nvPr/>
        </p:nvSpPr>
        <p:spPr bwMode="auto">
          <a:xfrm rot="-5400000">
            <a:off x="-2617788" y="2693988"/>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INTERVENTO TECNICO</a:t>
            </a:r>
            <a:r>
              <a:rPr lang="it-IT" sz="1800" dirty="0">
                <a:solidFill>
                  <a:schemeClr val="bg1"/>
                </a:solidFill>
              </a:rPr>
              <a:t/>
            </a:r>
            <a:br>
              <a:rPr lang="it-IT" sz="1800" dirty="0">
                <a:solidFill>
                  <a:schemeClr val="bg1"/>
                </a:solidFill>
              </a:rPr>
            </a:br>
            <a:r>
              <a:rPr lang="it-IT" sz="1800" i="1" dirty="0">
                <a:solidFill>
                  <a:schemeClr val="bg1"/>
                </a:solidFill>
              </a:rPr>
              <a:t>% utenti soddisfatti e voto medio</a:t>
            </a:r>
            <a:endParaRPr lang="it-IT" sz="1800" i="1" dirty="0">
              <a:solidFill>
                <a:schemeClr val="bg1"/>
              </a:solidFill>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5"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LA SODDISFAZIONE</a:t>
            </a:r>
            <a:br>
              <a:rPr lang="it-IT" sz="2100">
                <a:solidFill>
                  <a:srgbClr val="3366CC"/>
                </a:solidFill>
                <a:cs typeface="Arial" charset="0"/>
              </a:rPr>
            </a:br>
            <a:r>
              <a:rPr lang="it-IT" sz="2100" i="1">
                <a:solidFill>
                  <a:srgbClr val="3366CC"/>
                </a:solidFill>
                <a:cs typeface="Arial" charset="0"/>
              </a:rPr>
              <a:t>TREND</a:t>
            </a:r>
          </a:p>
        </p:txBody>
      </p:sp>
      <p:sp>
        <p:nvSpPr>
          <p:cNvPr id="601097" name="Text Box 9"/>
          <p:cNvSpPr txBox="1">
            <a:spLocks noChangeArrowheads="1"/>
          </p:cNvSpPr>
          <p:nvPr/>
        </p:nvSpPr>
        <p:spPr bwMode="auto">
          <a:xfrm rot="-5400000">
            <a:off x="-2617788" y="2693988"/>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INTERVENTO TECNICO </a:t>
            </a:r>
            <a:br>
              <a:rPr lang="it-IT" sz="1800" dirty="0">
                <a:solidFill>
                  <a:schemeClr val="bg1"/>
                </a:solidFill>
              </a:rPr>
            </a:br>
            <a:r>
              <a:rPr lang="it-IT" sz="1800" i="1" dirty="0">
                <a:solidFill>
                  <a:schemeClr val="bg1"/>
                </a:solidFill>
              </a:rPr>
              <a:t>% utenti soddisfatti, insoddisfatti e voto medio</a:t>
            </a:r>
            <a:endParaRPr lang="it-IT" sz="1800" i="1" dirty="0">
              <a:solidFill>
                <a:schemeClr val="bg1"/>
              </a:solidFill>
              <a:effectLst>
                <a:outerShdw blurRad="38100" dist="38100" dir="2700000" algn="tl">
                  <a:srgbClr val="C0C0C0"/>
                </a:outerShdw>
              </a:effectLst>
            </a:endParaRPr>
          </a:p>
        </p:txBody>
      </p:sp>
      <p:sp>
        <p:nvSpPr>
          <p:cNvPr id="15" name="Segnaposto numero diapositiva 14"/>
          <p:cNvSpPr>
            <a:spLocks noGrp="1"/>
          </p:cNvSpPr>
          <p:nvPr>
            <p:ph type="sldNum" sz="quarter" idx="10"/>
          </p:nvPr>
        </p:nvSpPr>
        <p:spPr/>
        <p:txBody>
          <a:bodyPr/>
          <a:lstStyle/>
          <a:p>
            <a:pPr>
              <a:defRPr/>
            </a:pPr>
            <a:fld id="{E9532AE8-266F-4012-B9C5-6CB30A5E2B6F}" type="slidenum">
              <a:rPr lang="it-IT" smtClean="0"/>
              <a:pPr>
                <a:defRPr/>
              </a:pPr>
              <a:t>79</a:t>
            </a:fld>
            <a:endParaRPr lang="it-IT"/>
          </a:p>
        </p:txBody>
      </p:sp>
      <p:graphicFrame>
        <p:nvGraphicFramePr>
          <p:cNvPr id="17" name="Group 761"/>
          <p:cNvGraphicFramePr>
            <a:graphicFrameLocks noGrp="1"/>
          </p:cNvGraphicFramePr>
          <p:nvPr/>
        </p:nvGraphicFramePr>
        <p:xfrm>
          <a:off x="755650" y="930275"/>
          <a:ext cx="8137525" cy="5080000"/>
        </p:xfrm>
        <a:graphic>
          <a:graphicData uri="http://schemas.openxmlformats.org/drawingml/2006/table">
            <a:tbl>
              <a:tblPr>
                <a:tableStyleId>{EB344D84-9AFB-497E-A393-DC336BA19D2E}</a:tableStyleId>
              </a:tblPr>
              <a:tblGrid>
                <a:gridCol w="1152127"/>
                <a:gridCol w="576064"/>
                <a:gridCol w="576064"/>
                <a:gridCol w="648072"/>
                <a:gridCol w="432048"/>
                <a:gridCol w="648072"/>
                <a:gridCol w="576064"/>
                <a:gridCol w="648072"/>
                <a:gridCol w="504056"/>
                <a:gridCol w="720080"/>
                <a:gridCol w="576064"/>
                <a:gridCol w="634261"/>
                <a:gridCol w="445860"/>
              </a:tblGrid>
              <a:tr h="648072">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200" b="1" u="none" strike="noStrike" cap="none" normalizeH="0" baseline="0" dirty="0" smtClean="0">
                          <a:ln>
                            <a:noFill/>
                          </a:ln>
                          <a:solidFill>
                            <a:schemeClr val="tx1"/>
                          </a:solidFill>
                          <a:effectLst/>
                        </a:rPr>
                        <a:t>ASPETTI DELL’INTERVENTO TECNICO</a:t>
                      </a: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tc gridSpan="4">
                  <a:txBody>
                    <a:bodyPr/>
                    <a:lstStyle/>
                    <a:p>
                      <a:pPr algn="ctr"/>
                      <a:r>
                        <a:rPr lang="it-IT" sz="1400" b="1" dirty="0" smtClean="0"/>
                        <a:t>II SEMESTRE 2013</a:t>
                      </a:r>
                      <a:endParaRPr lang="it-IT" sz="1400" b="1" i="0" dirty="0"/>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tc hMerge="1">
                  <a:txBody>
                    <a:bodyPr/>
                    <a:lstStyle/>
                    <a:p>
                      <a:endParaRPr lang="it-IT"/>
                    </a:p>
                  </a:txBody>
                  <a:tcPr/>
                </a:tc>
                <a:tc hMerge="1">
                  <a:txBody>
                    <a:bodyPr/>
                    <a:lstStyle/>
                    <a:p>
                      <a:endParaRPr lang="it-IT"/>
                    </a:p>
                  </a:txBody>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tc>
                <a:tc gridSpan="4">
                  <a:txBody>
                    <a:bodyPr/>
                    <a:lstStyle/>
                    <a:p>
                      <a:pPr algn="ctr"/>
                      <a:r>
                        <a:rPr lang="it-IT" sz="1400" b="1" dirty="0" smtClean="0"/>
                        <a:t>I SEMESTRE 2014</a:t>
                      </a:r>
                      <a:endParaRPr lang="it-IT" sz="1400" b="1" i="0" dirty="0"/>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tc hMerge="1">
                  <a:txBody>
                    <a:bodyPr/>
                    <a:lstStyle/>
                    <a:p>
                      <a:endParaRPr lang="it-IT"/>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tc hMerge="1">
                  <a:txBody>
                    <a:bodyPr/>
                    <a:lstStyle/>
                    <a:p>
                      <a:endParaRPr lang="it-IT"/>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tc gridSpan="4">
                  <a:txBody>
                    <a:bodyPr/>
                    <a:lstStyle/>
                    <a:p>
                      <a:pPr algn="ctr"/>
                      <a:r>
                        <a:rPr lang="it-IT" sz="1400" b="1" dirty="0" smtClean="0"/>
                        <a:t>II SEMESTRE 2014</a:t>
                      </a:r>
                      <a:endParaRPr lang="it-IT" sz="1400" b="1" i="0" dirty="0"/>
                    </a:p>
                  </a:txBody>
                  <a:tcPr marL="90000" marR="90000" marT="46800" marB="46800" anchor="ctr" horzOverflow="overflow">
                    <a:lnL w="127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solidFill>
                      <a:srgbClr val="FFFFCC"/>
                    </a:solidFill>
                  </a:tcPr>
                </a:tc>
                <a:tc hMerge="1">
                  <a:txBody>
                    <a:bodyPr/>
                    <a:lstStyle/>
                    <a:p>
                      <a:endParaRPr lang="it-IT"/>
                    </a:p>
                  </a:txBody>
                  <a:tcPr/>
                </a:tc>
                <a:tc hMerge="1">
                  <a:txBody>
                    <a:bodyPr/>
                    <a:lstStyle/>
                    <a:p>
                      <a:endParaRPr lang="it-IT"/>
                    </a:p>
                  </a:txBody>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tc>
              </a:tr>
              <a:tr h="901296">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200" b="0"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err="1" smtClean="0">
                          <a:ln>
                            <a:noFill/>
                          </a:ln>
                          <a:effectLst/>
                        </a:rPr>
                        <a:t>Grav</a:t>
                      </a:r>
                      <a:r>
                        <a:rPr kumimoji="0" lang="it-IT" sz="1000" i="1" u="none" strike="noStrike" cap="none" normalizeH="0" baseline="0" dirty="0" smtClean="0">
                          <a:ln>
                            <a:noFill/>
                          </a:ln>
                          <a:effectLst/>
                        </a:rPr>
                        <a:t>. Insoddisfatti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Insoddisfatti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Valore Medio</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err="1" smtClean="0">
                          <a:ln>
                            <a:noFill/>
                          </a:ln>
                          <a:effectLst/>
                        </a:rPr>
                        <a:t>Grav</a:t>
                      </a:r>
                      <a:r>
                        <a:rPr kumimoji="0" lang="it-IT" sz="1000" i="1" u="none" strike="noStrike" cap="none" normalizeH="0" baseline="0" dirty="0" smtClean="0">
                          <a:ln>
                            <a:noFill/>
                          </a:ln>
                          <a:effectLst/>
                        </a:rPr>
                        <a:t>. Insoddisfatti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Insoddisfatti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Valore Medio</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err="1" smtClean="0">
                          <a:ln>
                            <a:noFill/>
                          </a:ln>
                          <a:effectLst/>
                        </a:rPr>
                        <a:t>Grav</a:t>
                      </a:r>
                      <a:r>
                        <a:rPr kumimoji="0" lang="it-IT" sz="1000" i="1" u="none" strike="noStrike" cap="none" normalizeH="0" baseline="0" dirty="0" smtClean="0">
                          <a:ln>
                            <a:noFill/>
                          </a:ln>
                          <a:effectLst/>
                        </a:rPr>
                        <a:t>. Insoddisfatti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Insoddisfatti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Valore Medio</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r>
              <a:tr h="1049442">
                <a:tc>
                  <a:txBody>
                    <a:bodyPr/>
                    <a:lstStyle/>
                    <a:p>
                      <a:pPr algn="l" fontAlgn="ctr"/>
                      <a:r>
                        <a:rPr lang="it-IT" sz="1200" b="0" i="1" u="none" strike="noStrike" dirty="0">
                          <a:solidFill>
                            <a:srgbClr val="000000"/>
                          </a:solidFill>
                          <a:latin typeface="Arial"/>
                        </a:rPr>
                        <a:t>Cortesia dei tecnici che hanno svolto l’intervento</a:t>
                      </a:r>
                    </a:p>
                  </a:txBody>
                  <a:tcPr marL="9525" marR="9525" marT="9525" marB="0" anchor="ctr">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solidFill>
                      <a:srgbClr val="FFFFCC"/>
                    </a:solidFill>
                  </a:tcPr>
                </a:tc>
                <a:tc>
                  <a:txBody>
                    <a:bodyPr/>
                    <a:lstStyle/>
                    <a:p>
                      <a:pPr algn="ctr" rtl="0" fontAlgn="ctr"/>
                      <a:r>
                        <a:rPr lang="it-IT" sz="1400" b="0" i="0" u="none" strike="noStrike" dirty="0">
                          <a:solidFill>
                            <a:srgbClr val="000000"/>
                          </a:solidFill>
                          <a:effectLst/>
                          <a:latin typeface="Arial"/>
                        </a:rPr>
                        <a:t>3%</a:t>
                      </a:r>
                    </a:p>
                  </a:txBody>
                  <a:tcPr marL="9525" marR="9525" marT="9525" marB="0" anchor="ctr">
                    <a:lnL w="127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rtl="0" fontAlgn="ctr"/>
                      <a:r>
                        <a:rPr lang="it-IT" sz="1400" b="0" i="0" u="none" strike="noStrike" dirty="0">
                          <a:solidFill>
                            <a:srgbClr val="000000"/>
                          </a:solidFill>
                          <a:effectLst/>
                          <a:latin typeface="Arial"/>
                        </a:rPr>
                        <a:t>2%</a:t>
                      </a:r>
                    </a:p>
                  </a:txBody>
                  <a:tcPr marL="9525" marR="9525" marT="9525" marB="0" anchor="ct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rtl="0" fontAlgn="ctr"/>
                      <a:r>
                        <a:rPr lang="it-IT" sz="1400" b="0" i="0" u="none" strike="noStrike" dirty="0">
                          <a:solidFill>
                            <a:srgbClr val="000000"/>
                          </a:solidFill>
                          <a:effectLst/>
                          <a:latin typeface="Arial"/>
                        </a:rPr>
                        <a:t>95%</a:t>
                      </a:r>
                    </a:p>
                  </a:txBody>
                  <a:tcPr marL="9525" marR="9525" marT="9525" marB="0" anchor="ct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rtl="0" fontAlgn="ctr"/>
                      <a:r>
                        <a:rPr lang="it-IT" sz="1400" b="0" i="0" u="none" strike="noStrike">
                          <a:solidFill>
                            <a:srgbClr val="000000"/>
                          </a:solidFill>
                          <a:effectLst/>
                          <a:latin typeface="Arial"/>
                        </a:rPr>
                        <a:t>8,5</a:t>
                      </a:r>
                    </a:p>
                  </a:txBody>
                  <a:tcPr marL="9525" marR="9525" marT="9525" marB="0" anchor="ctr">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dirty="0">
                          <a:latin typeface="Arial"/>
                        </a:rPr>
                        <a:t>0%</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a:latin typeface="Arial"/>
                        </a:rPr>
                        <a:t>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a:latin typeface="Arial"/>
                        </a:rPr>
                        <a:t>99%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dirty="0">
                          <a:latin typeface="Arial"/>
                        </a:rPr>
                        <a:t>8,6</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1" i="0" u="none" strike="noStrike">
                          <a:effectLst/>
                          <a:latin typeface="Arial"/>
                        </a:rPr>
                        <a:t>0%</a:t>
                      </a:r>
                    </a:p>
                  </a:txBody>
                  <a:tcPr marL="9525" marR="9525" marT="9525" marB="0" anchor="ctr">
                    <a:lnL w="127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1" i="0" u="none" strike="noStrike" dirty="0" smtClean="0">
                          <a:effectLst/>
                          <a:latin typeface="Arial"/>
                        </a:rPr>
                        <a:t>1%</a:t>
                      </a:r>
                      <a:endParaRPr lang="it-IT" sz="1400" b="1" i="0" u="none" strike="noStrike" dirty="0">
                        <a:effectLst/>
                        <a:latin typeface="Arial"/>
                      </a:endParaRPr>
                    </a:p>
                  </a:txBody>
                  <a:tcPr marL="9525" marR="9525" marT="9525" marB="0" anchor="ct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1" i="0" u="none" strike="noStrike">
                          <a:effectLst/>
                          <a:latin typeface="Arial"/>
                        </a:rPr>
                        <a:t>99%</a:t>
                      </a:r>
                    </a:p>
                  </a:txBody>
                  <a:tcPr marL="9525" marR="9525" marT="9525" marB="0" anchor="ct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1" i="0" u="none" strike="noStrike" dirty="0">
                          <a:effectLst/>
                          <a:latin typeface="Arial"/>
                        </a:rPr>
                        <a:t>8,7</a:t>
                      </a:r>
                    </a:p>
                  </a:txBody>
                  <a:tcPr marL="9525" marR="9525" marT="9525" marB="0" anchor="ct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r>
              <a:tr h="729017">
                <a:tc>
                  <a:txBody>
                    <a:bodyPr/>
                    <a:lstStyle/>
                    <a:p>
                      <a:pPr algn="l" fontAlgn="ctr"/>
                      <a:r>
                        <a:rPr lang="it-IT" sz="1200" b="0" i="1" u="none" strike="noStrike" dirty="0">
                          <a:solidFill>
                            <a:srgbClr val="000000"/>
                          </a:solidFill>
                          <a:latin typeface="Arial"/>
                        </a:rPr>
                        <a:t>Rispetto degli orari degli appuntamenti da parte dei tecnici</a:t>
                      </a: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solidFill>
                      <a:srgbClr val="FFFFCC"/>
                    </a:solidFill>
                  </a:tcPr>
                </a:tc>
                <a:tc>
                  <a:txBody>
                    <a:bodyPr/>
                    <a:lstStyle/>
                    <a:p>
                      <a:pPr algn="ctr" rtl="0" fontAlgn="ctr"/>
                      <a:r>
                        <a:rPr lang="it-IT" sz="1400" b="0" i="0" u="none" strike="noStrike">
                          <a:solidFill>
                            <a:srgbClr val="000000"/>
                          </a:solidFill>
                          <a:effectLst/>
                          <a:latin typeface="Arial"/>
                        </a:rPr>
                        <a:t>3%</a:t>
                      </a: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rtl="0" fontAlgn="ctr"/>
                      <a:r>
                        <a:rPr lang="it-IT" sz="1400" b="0" i="0" u="none" strike="noStrike" dirty="0">
                          <a:solidFill>
                            <a:srgbClr val="000000"/>
                          </a:solidFill>
                          <a:effectLst/>
                          <a:latin typeface="Arial"/>
                        </a:rPr>
                        <a:t>6%</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rtl="0" fontAlgn="ctr"/>
                      <a:r>
                        <a:rPr lang="it-IT" sz="1400" b="0" i="0" u="none" strike="noStrike" dirty="0">
                          <a:solidFill>
                            <a:srgbClr val="000000"/>
                          </a:solidFill>
                          <a:effectLst/>
                          <a:latin typeface="Arial"/>
                        </a:rPr>
                        <a:t>91%</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rtl="0" fontAlgn="ctr"/>
                      <a:r>
                        <a:rPr lang="it-IT" sz="1400" b="0" i="0" u="none" strike="noStrike">
                          <a:solidFill>
                            <a:srgbClr val="000000"/>
                          </a:solidFill>
                          <a:effectLst/>
                          <a:latin typeface="Arial"/>
                        </a:rPr>
                        <a:t>8,1</a:t>
                      </a: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a:latin typeface="Arial"/>
                        </a:rPr>
                        <a:t>2%</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dirty="0">
                          <a:latin typeface="Arial"/>
                        </a:rPr>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a:latin typeface="Arial"/>
                        </a:rPr>
                        <a:t>96%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dirty="0">
                          <a:latin typeface="Arial"/>
                        </a:rPr>
                        <a:t>8,1</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1" i="0" u="none" strike="noStrike">
                          <a:effectLst/>
                          <a:latin typeface="Arial"/>
                        </a:rPr>
                        <a:t>2%</a:t>
                      </a: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1" i="0" u="none" strike="noStrike">
                          <a:effectLst/>
                          <a:latin typeface="Arial"/>
                        </a:rPr>
                        <a:t>1%</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1" i="0" u="none" strike="noStrike">
                          <a:effectLst/>
                          <a:latin typeface="Arial"/>
                        </a:rPr>
                        <a:t>97%</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1" i="0" u="none" strike="noStrike" dirty="0">
                          <a:effectLst/>
                          <a:latin typeface="Arial"/>
                        </a:rPr>
                        <a:t>8,2</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r>
              <a:tr h="729017">
                <a:tc>
                  <a:txBody>
                    <a:bodyPr/>
                    <a:lstStyle/>
                    <a:p>
                      <a:pPr algn="l" fontAlgn="ctr"/>
                      <a:r>
                        <a:rPr lang="it-IT" sz="1200" b="0" i="1" u="none" strike="noStrike" dirty="0">
                          <a:solidFill>
                            <a:srgbClr val="000000"/>
                          </a:solidFill>
                          <a:latin typeface="Arial"/>
                        </a:rPr>
                        <a:t>Rapidità con cui </a:t>
                      </a:r>
                      <a:r>
                        <a:rPr lang="it-IT" sz="1200" b="0" i="1" u="none" strike="noStrike" dirty="0" smtClean="0">
                          <a:solidFill>
                            <a:srgbClr val="000000"/>
                          </a:solidFill>
                          <a:latin typeface="Arial"/>
                        </a:rPr>
                        <a:t>Acquedotto del Fiora ha </a:t>
                      </a:r>
                      <a:r>
                        <a:rPr lang="it-IT" sz="1200" b="0" i="1" u="none" strike="noStrike" dirty="0">
                          <a:solidFill>
                            <a:srgbClr val="000000"/>
                          </a:solidFill>
                          <a:latin typeface="Arial"/>
                        </a:rPr>
                        <a:t>effettuato l’intervento dopo la sua richiesta</a:t>
                      </a: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solidFill>
                      <a:srgbClr val="FFFFCC"/>
                    </a:solidFill>
                  </a:tcPr>
                </a:tc>
                <a:tc>
                  <a:txBody>
                    <a:bodyPr/>
                    <a:lstStyle/>
                    <a:p>
                      <a:pPr algn="ctr" rtl="0" fontAlgn="ctr"/>
                      <a:r>
                        <a:rPr lang="it-IT" sz="1400" b="0" i="0" u="none" strike="noStrike" dirty="0">
                          <a:solidFill>
                            <a:srgbClr val="000000"/>
                          </a:solidFill>
                          <a:effectLst/>
                          <a:latin typeface="Arial"/>
                        </a:rPr>
                        <a:t>8%</a:t>
                      </a: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rtl="0" fontAlgn="ctr"/>
                      <a:r>
                        <a:rPr lang="it-IT" sz="1400" b="0" i="0" u="none" strike="noStrike" dirty="0">
                          <a:solidFill>
                            <a:srgbClr val="000000"/>
                          </a:solidFill>
                          <a:effectLst/>
                          <a:latin typeface="Arial"/>
                        </a:rPr>
                        <a:t>6%</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rtl="0" fontAlgn="ctr"/>
                      <a:r>
                        <a:rPr lang="it-IT" sz="1400" b="0" i="0" u="none" strike="noStrike" dirty="0">
                          <a:solidFill>
                            <a:srgbClr val="000000"/>
                          </a:solidFill>
                          <a:effectLst/>
                          <a:latin typeface="Arial"/>
                        </a:rPr>
                        <a:t>86%</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rtl="0" fontAlgn="ctr"/>
                      <a:r>
                        <a:rPr lang="it-IT" sz="1400" b="0" i="0" u="none" strike="noStrike" dirty="0">
                          <a:solidFill>
                            <a:srgbClr val="000000"/>
                          </a:solidFill>
                          <a:effectLst/>
                          <a:latin typeface="Arial"/>
                        </a:rPr>
                        <a:t>7,8</a:t>
                      </a: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dirty="0">
                          <a:latin typeface="Arial"/>
                        </a:rPr>
                        <a:t>3%</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dirty="0">
                          <a:latin typeface="Arial"/>
                        </a:rPr>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dirty="0">
                          <a:latin typeface="Arial"/>
                        </a:rPr>
                        <a:t>94%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dirty="0">
                          <a:latin typeface="Arial"/>
                        </a:rPr>
                        <a:t>8,0</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1" i="0" u="none" strike="noStrike" dirty="0">
                          <a:effectLst/>
                          <a:latin typeface="Arial"/>
                        </a:rPr>
                        <a:t>3%</a:t>
                      </a: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1" i="0" u="none" strike="noStrike" dirty="0">
                          <a:effectLst/>
                          <a:latin typeface="Arial"/>
                        </a:rPr>
                        <a:t>2%</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1" i="0" u="none" strike="noStrike" dirty="0">
                          <a:effectLst/>
                          <a:latin typeface="Arial"/>
                        </a:rPr>
                        <a:t>95%</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1" i="0" u="none" strike="noStrike" dirty="0" smtClean="0">
                          <a:effectLst/>
                          <a:latin typeface="Arial"/>
                        </a:rPr>
                        <a:t>8,2</a:t>
                      </a:r>
                      <a:endParaRPr lang="it-IT" sz="1400" b="1" i="0" u="none" strike="noStrike" dirty="0">
                        <a:effectLst/>
                        <a:latin typeface="Arial"/>
                      </a:endParaRP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r>
              <a:tr h="633436">
                <a:tc>
                  <a:txBody>
                    <a:bodyPr/>
                    <a:lstStyle/>
                    <a:p>
                      <a:pPr algn="l" fontAlgn="ctr"/>
                      <a:r>
                        <a:rPr lang="it-IT" sz="1200" b="0" i="1" u="none" strike="noStrike" dirty="0">
                          <a:solidFill>
                            <a:srgbClr val="000000"/>
                          </a:solidFill>
                          <a:latin typeface="Arial"/>
                        </a:rPr>
                        <a:t>Risolutività e l’efficacia dell’intervento</a:t>
                      </a: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solidFill>
                      <a:srgbClr val="FFFFCC"/>
                    </a:solidFill>
                  </a:tcPr>
                </a:tc>
                <a:tc>
                  <a:txBody>
                    <a:bodyPr/>
                    <a:lstStyle/>
                    <a:p>
                      <a:pPr algn="ctr" rtl="0" fontAlgn="ctr"/>
                      <a:r>
                        <a:rPr lang="it-IT" sz="1400" b="0" i="0" u="none" strike="noStrike" dirty="0">
                          <a:solidFill>
                            <a:srgbClr val="000000"/>
                          </a:solidFill>
                          <a:effectLst/>
                          <a:latin typeface="Arial"/>
                        </a:rPr>
                        <a:t>5%</a:t>
                      </a: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tcPr>
                </a:tc>
                <a:tc>
                  <a:txBody>
                    <a:bodyPr/>
                    <a:lstStyle/>
                    <a:p>
                      <a:pPr algn="ctr" rtl="0" fontAlgn="ctr"/>
                      <a:r>
                        <a:rPr lang="it-IT" sz="1400" b="0" i="0" u="none" strike="noStrike" dirty="0">
                          <a:solidFill>
                            <a:srgbClr val="000000"/>
                          </a:solidFill>
                          <a:effectLst/>
                          <a:latin typeface="Arial"/>
                        </a:rPr>
                        <a:t>6%</a:t>
                      </a:r>
                    </a:p>
                  </a:txBody>
                  <a:tcPr marL="9525" marR="9525" marT="9525" marB="0" anchor="ctr">
                    <a:lnT w="19050" cap="flat" cmpd="sng" algn="ctr">
                      <a:solidFill>
                        <a:schemeClr val="tx1"/>
                      </a:solidFill>
                      <a:prstDash val="sysDot"/>
                      <a:round/>
                      <a:headEnd type="none" w="med" len="med"/>
                      <a:tailEnd type="none" w="med" len="med"/>
                    </a:lnT>
                  </a:tcPr>
                </a:tc>
                <a:tc>
                  <a:txBody>
                    <a:bodyPr/>
                    <a:lstStyle/>
                    <a:p>
                      <a:pPr algn="ctr" rtl="0" fontAlgn="ctr"/>
                      <a:r>
                        <a:rPr lang="it-IT" sz="1400" b="0" i="0" u="none" strike="noStrike" dirty="0">
                          <a:solidFill>
                            <a:srgbClr val="000000"/>
                          </a:solidFill>
                          <a:effectLst/>
                          <a:latin typeface="Arial"/>
                        </a:rPr>
                        <a:t>89%</a:t>
                      </a:r>
                    </a:p>
                  </a:txBody>
                  <a:tcPr marL="9525" marR="9525" marT="9525" marB="0" anchor="ctr">
                    <a:lnT w="19050" cap="flat" cmpd="sng" algn="ctr">
                      <a:solidFill>
                        <a:schemeClr val="tx1"/>
                      </a:solidFill>
                      <a:prstDash val="sysDot"/>
                      <a:round/>
                      <a:headEnd type="none" w="med" len="med"/>
                      <a:tailEnd type="none" w="med" len="med"/>
                    </a:lnT>
                  </a:tcPr>
                </a:tc>
                <a:tc>
                  <a:txBody>
                    <a:bodyPr/>
                    <a:lstStyle/>
                    <a:p>
                      <a:pPr algn="ctr" rtl="0" fontAlgn="ctr"/>
                      <a:r>
                        <a:rPr lang="it-IT" sz="1400" b="0" i="0" u="none" strike="noStrike" dirty="0" smtClean="0">
                          <a:solidFill>
                            <a:srgbClr val="000000"/>
                          </a:solidFill>
                          <a:effectLst/>
                          <a:latin typeface="Arial"/>
                        </a:rPr>
                        <a:t>8,0</a:t>
                      </a:r>
                      <a:endParaRPr lang="it-IT" sz="1400" b="0" i="0" u="none" strike="noStrike" dirty="0">
                        <a:solidFill>
                          <a:srgbClr val="000000"/>
                        </a:solidFill>
                        <a:effectLst/>
                        <a:latin typeface="Arial"/>
                      </a:endParaRP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tcPr>
                </a:tc>
                <a:tc>
                  <a:txBody>
                    <a:bodyPr/>
                    <a:lstStyle/>
                    <a:p>
                      <a:pPr algn="ctr" fontAlgn="ctr"/>
                      <a:r>
                        <a:rPr lang="it-IT" sz="1400" b="0" i="0" u="none" strike="noStrike" dirty="0">
                          <a:latin typeface="Arial"/>
                        </a:rPr>
                        <a:t>3%</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dirty="0">
                          <a:latin typeface="Arial"/>
                        </a:rPr>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dirty="0">
                          <a:latin typeface="Arial"/>
                        </a:rPr>
                        <a:t>94%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dirty="0">
                          <a:latin typeface="Arial"/>
                        </a:rPr>
                        <a:t>8,2</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1" i="0" u="none" strike="noStrike" dirty="0">
                          <a:effectLst/>
                          <a:latin typeface="Arial"/>
                        </a:rPr>
                        <a:t>3%</a:t>
                      </a: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tcPr>
                </a:tc>
                <a:tc>
                  <a:txBody>
                    <a:bodyPr/>
                    <a:lstStyle/>
                    <a:p>
                      <a:pPr algn="ctr" fontAlgn="ctr"/>
                      <a:r>
                        <a:rPr lang="it-IT" sz="1400" b="1" i="0" u="none" strike="noStrike" dirty="0" smtClean="0">
                          <a:effectLst/>
                          <a:latin typeface="Arial"/>
                        </a:rPr>
                        <a:t>2%</a:t>
                      </a:r>
                      <a:endParaRPr lang="it-IT" sz="1400" b="1" i="0" u="none" strike="noStrike" dirty="0">
                        <a:effectLst/>
                        <a:latin typeface="Arial"/>
                      </a:endParaRPr>
                    </a:p>
                  </a:txBody>
                  <a:tcPr marL="9525" marR="9525" marT="9525" marB="0" anchor="ctr">
                    <a:lnT w="19050" cap="flat" cmpd="sng" algn="ctr">
                      <a:solidFill>
                        <a:schemeClr val="tx1"/>
                      </a:solidFill>
                      <a:prstDash val="sysDot"/>
                      <a:round/>
                      <a:headEnd type="none" w="med" len="med"/>
                      <a:tailEnd type="none" w="med" len="med"/>
                    </a:lnT>
                  </a:tcPr>
                </a:tc>
                <a:tc>
                  <a:txBody>
                    <a:bodyPr/>
                    <a:lstStyle/>
                    <a:p>
                      <a:pPr algn="ctr" fontAlgn="ctr"/>
                      <a:r>
                        <a:rPr lang="it-IT" sz="1400" b="1" i="0" u="none" strike="noStrike" dirty="0" smtClean="0">
                          <a:effectLst/>
                          <a:latin typeface="Arial"/>
                        </a:rPr>
                        <a:t>95%</a:t>
                      </a:r>
                      <a:endParaRPr lang="it-IT" sz="1400" b="1" i="0" u="none" strike="noStrike" dirty="0">
                        <a:effectLst/>
                        <a:latin typeface="Arial"/>
                      </a:endParaRPr>
                    </a:p>
                  </a:txBody>
                  <a:tcPr marL="9525" marR="9525" marT="9525" marB="0" anchor="ctr">
                    <a:lnT w="19050" cap="flat" cmpd="sng" algn="ctr">
                      <a:solidFill>
                        <a:schemeClr val="tx1"/>
                      </a:solidFill>
                      <a:prstDash val="sysDot"/>
                      <a:round/>
                      <a:headEnd type="none" w="med" len="med"/>
                      <a:tailEnd type="none" w="med" len="med"/>
                    </a:lnT>
                  </a:tcPr>
                </a:tc>
                <a:tc>
                  <a:txBody>
                    <a:bodyPr/>
                    <a:lstStyle/>
                    <a:p>
                      <a:pPr algn="ctr" fontAlgn="ctr"/>
                      <a:r>
                        <a:rPr lang="it-IT" sz="1400" b="1" i="0" u="none" strike="noStrike" dirty="0" smtClean="0">
                          <a:effectLst/>
                          <a:latin typeface="Arial"/>
                        </a:rPr>
                        <a:t>8,4</a:t>
                      </a:r>
                      <a:endParaRPr lang="it-IT" sz="1400" b="1" i="0" u="none" strike="noStrike" dirty="0">
                        <a:effectLst/>
                        <a:latin typeface="Arial"/>
                      </a:endParaRPr>
                    </a:p>
                  </a:txBody>
                  <a:tcPr marL="9525" marR="9525" marT="9525" marB="0" anchor="ctr">
                    <a:lnT w="19050" cap="flat" cmpd="sng" algn="ctr">
                      <a:solidFill>
                        <a:schemeClr val="tx1"/>
                      </a:solidFill>
                      <a:prstDash val="sysDot"/>
                      <a:round/>
                      <a:headEnd type="none" w="med" len="med"/>
                      <a:tailEnd type="none" w="med" len="med"/>
                    </a:lnT>
                  </a:tcPr>
                </a:tc>
              </a:tr>
            </a:tbl>
          </a:graphicData>
        </a:graphic>
      </p:graphicFrame>
      <p:sp>
        <p:nvSpPr>
          <p:cNvPr id="257115" name="CasellaDiTesto 19"/>
          <p:cNvSpPr txBox="1">
            <a:spLocks noChangeArrowheads="1"/>
          </p:cNvSpPr>
          <p:nvPr/>
        </p:nvSpPr>
        <p:spPr bwMode="auto">
          <a:xfrm>
            <a:off x="1908175" y="2189163"/>
            <a:ext cx="560388"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(1-4)</a:t>
            </a:r>
          </a:p>
        </p:txBody>
      </p:sp>
      <p:sp>
        <p:nvSpPr>
          <p:cNvPr id="257116" name="CasellaDiTesto 22"/>
          <p:cNvSpPr txBox="1">
            <a:spLocks noChangeArrowheads="1"/>
          </p:cNvSpPr>
          <p:nvPr/>
        </p:nvSpPr>
        <p:spPr bwMode="auto">
          <a:xfrm>
            <a:off x="2582863" y="2170113"/>
            <a:ext cx="403225"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(5)</a:t>
            </a:r>
          </a:p>
        </p:txBody>
      </p:sp>
      <p:sp>
        <p:nvSpPr>
          <p:cNvPr id="257117" name="CasellaDiTesto 25"/>
          <p:cNvSpPr txBox="1">
            <a:spLocks noChangeArrowheads="1"/>
          </p:cNvSpPr>
          <p:nvPr/>
        </p:nvSpPr>
        <p:spPr bwMode="auto">
          <a:xfrm>
            <a:off x="3087688" y="2170113"/>
            <a:ext cx="660400"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(6-10)</a:t>
            </a:r>
          </a:p>
        </p:txBody>
      </p:sp>
      <p:sp>
        <p:nvSpPr>
          <p:cNvPr id="257118" name="CasellaDiTesto 26"/>
          <p:cNvSpPr txBox="1">
            <a:spLocks noChangeArrowheads="1"/>
          </p:cNvSpPr>
          <p:nvPr/>
        </p:nvSpPr>
        <p:spPr bwMode="auto">
          <a:xfrm>
            <a:off x="4211638" y="2170113"/>
            <a:ext cx="561975"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(1-4)</a:t>
            </a:r>
          </a:p>
        </p:txBody>
      </p:sp>
      <p:sp>
        <p:nvSpPr>
          <p:cNvPr id="257119" name="CasellaDiTesto 27"/>
          <p:cNvSpPr txBox="1">
            <a:spLocks noChangeArrowheads="1"/>
          </p:cNvSpPr>
          <p:nvPr/>
        </p:nvSpPr>
        <p:spPr bwMode="auto">
          <a:xfrm>
            <a:off x="4919663" y="2171700"/>
            <a:ext cx="401637"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(5)</a:t>
            </a:r>
          </a:p>
        </p:txBody>
      </p:sp>
      <p:sp>
        <p:nvSpPr>
          <p:cNvPr id="257120" name="CasellaDiTesto 28"/>
          <p:cNvSpPr txBox="1">
            <a:spLocks noChangeArrowheads="1"/>
          </p:cNvSpPr>
          <p:nvPr/>
        </p:nvSpPr>
        <p:spPr bwMode="auto">
          <a:xfrm>
            <a:off x="5422900" y="2171700"/>
            <a:ext cx="661988"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(6-10)</a:t>
            </a:r>
          </a:p>
        </p:txBody>
      </p:sp>
      <p:sp>
        <p:nvSpPr>
          <p:cNvPr id="257121" name="CasellaDiTesto 29"/>
          <p:cNvSpPr txBox="1">
            <a:spLocks noChangeArrowheads="1"/>
          </p:cNvSpPr>
          <p:nvPr/>
        </p:nvSpPr>
        <p:spPr bwMode="auto">
          <a:xfrm>
            <a:off x="6629400" y="2195513"/>
            <a:ext cx="560388"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(1-4)</a:t>
            </a:r>
          </a:p>
        </p:txBody>
      </p:sp>
      <p:sp>
        <p:nvSpPr>
          <p:cNvPr id="257122" name="CasellaDiTesto 30"/>
          <p:cNvSpPr txBox="1">
            <a:spLocks noChangeArrowheads="1"/>
          </p:cNvSpPr>
          <p:nvPr/>
        </p:nvSpPr>
        <p:spPr bwMode="auto">
          <a:xfrm>
            <a:off x="7304088" y="2176463"/>
            <a:ext cx="403225"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(5)</a:t>
            </a:r>
          </a:p>
        </p:txBody>
      </p:sp>
      <p:sp>
        <p:nvSpPr>
          <p:cNvPr id="257123" name="CasellaDiTesto 31"/>
          <p:cNvSpPr txBox="1">
            <a:spLocks noChangeArrowheads="1"/>
          </p:cNvSpPr>
          <p:nvPr/>
        </p:nvSpPr>
        <p:spPr bwMode="auto">
          <a:xfrm>
            <a:off x="7808913" y="2176463"/>
            <a:ext cx="660400"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(6-10)</a:t>
            </a:r>
          </a:p>
        </p:txBody>
      </p:sp>
      <p:sp>
        <p:nvSpPr>
          <p:cNvPr id="16" name="Text Box 10"/>
          <p:cNvSpPr txBox="1">
            <a:spLocks noChangeArrowheads="1"/>
          </p:cNvSpPr>
          <p:nvPr/>
        </p:nvSpPr>
        <p:spPr bwMode="auto">
          <a:xfrm>
            <a:off x="3643313" y="6097588"/>
            <a:ext cx="3214687" cy="649287"/>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r>
              <a:rPr lang="it-IT" sz="900" dirty="0">
                <a:solidFill>
                  <a:schemeClr val="tx1"/>
                </a:solidFill>
                <a:latin typeface="+mn-lt"/>
              </a:rPr>
              <a:t>UNIVERSO: </a:t>
            </a:r>
            <a:r>
              <a:rPr lang="it-IT" sz="900" dirty="0">
                <a:solidFill>
                  <a:schemeClr val="tx1"/>
                </a:solidFill>
                <a:latin typeface="Arial" charset="0"/>
              </a:rPr>
              <a:t>229.490</a:t>
            </a:r>
            <a:r>
              <a:rPr lang="it-IT" sz="900" dirty="0">
                <a:solidFill>
                  <a:schemeClr val="tx1"/>
                </a:solidFill>
                <a:latin typeface="+mn-lt"/>
              </a:rPr>
              <a:t> UTENZE</a:t>
            </a:r>
          </a:p>
          <a:p>
            <a:pPr algn="ctr" defTabSz="449263">
              <a:buClr>
                <a:srgbClr val="000000"/>
              </a:buClr>
              <a:buSzPct val="100000"/>
              <a:buFont typeface="Times" pitchFamily="18" charset="0"/>
              <a:buNone/>
              <a:defRPr/>
            </a:pPr>
            <a:r>
              <a:rPr lang="it-IT" sz="900" dirty="0">
                <a:solidFill>
                  <a:schemeClr val="tx1"/>
                </a:solidFill>
                <a:latin typeface="+mn-lt"/>
              </a:rPr>
              <a:t>BASE: </a:t>
            </a:r>
            <a:r>
              <a:rPr lang="it-IT" sz="900" dirty="0">
                <a:solidFill>
                  <a:schemeClr val="tx1"/>
                </a:solidFill>
                <a:latin typeface="Arial" charset="0"/>
              </a:rPr>
              <a:t> COLORO CHE HANNO RICEVUTO UN </a:t>
            </a:r>
            <a:r>
              <a:rPr lang="it-IT" sz="900" dirty="0">
                <a:solidFill>
                  <a:schemeClr val="tx1"/>
                </a:solidFill>
                <a:latin typeface="Arial" charset="0"/>
              </a:rPr>
              <a:t>INTERVENTO TECNICO (203 interviste ad hoc)</a:t>
            </a:r>
            <a:endParaRPr lang="it-IT" sz="900" dirty="0">
              <a:solidFill>
                <a:schemeClr val="tx1"/>
              </a:solidFill>
              <a:latin typeface="+mn-lt"/>
            </a:endParaRPr>
          </a:p>
          <a:p>
            <a:pPr algn="ctr" defTabSz="449263">
              <a:buClr>
                <a:srgbClr val="000000"/>
              </a:buClr>
              <a:buSzPct val="100000"/>
              <a:buFont typeface="Times" pitchFamily="18" charset="0"/>
              <a:buNone/>
              <a:defRPr/>
            </a:pPr>
            <a:endParaRPr lang="it-IT" sz="900" dirty="0">
              <a:solidFill>
                <a:schemeClr val="tx1"/>
              </a:solidFill>
              <a:latin typeface="+mn-l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ChangeArrowheads="1"/>
          </p:cNvSpPr>
          <p:nvPr/>
        </p:nvSpPr>
        <p:spPr bwMode="auto">
          <a:xfrm>
            <a:off x="1619250" y="3789363"/>
            <a:ext cx="7391400" cy="1727200"/>
          </a:xfrm>
          <a:prstGeom prst="rect">
            <a:avLst/>
          </a:prstGeom>
          <a:noFill/>
          <a:ln w="9525">
            <a:noFill/>
            <a:miter lim="800000"/>
            <a:headEnd/>
            <a:tailEnd/>
          </a:ln>
        </p:spPr>
        <p:txBody>
          <a:bodyPr lIns="0" tIns="0" rIns="0" bIns="0" anchor="ctr"/>
          <a:lstStyle/>
          <a:p>
            <a:pPr algn="r">
              <a:spcBef>
                <a:spcPct val="50000"/>
              </a:spcBef>
            </a:pPr>
            <a:r>
              <a:rPr kumimoji="1" lang="it-IT" sz="2400" i="1" u="sng">
                <a:solidFill>
                  <a:schemeClr val="tx1"/>
                </a:solidFill>
              </a:rPr>
              <a:t>Parte Prima</a:t>
            </a:r>
          </a:p>
          <a:p>
            <a:pPr algn="r">
              <a:spcBef>
                <a:spcPct val="50000"/>
              </a:spcBef>
            </a:pPr>
            <a:endParaRPr kumimoji="1" lang="it-IT" sz="2400" i="1" u="sng">
              <a:solidFill>
                <a:schemeClr val="tx1"/>
              </a:solidFill>
            </a:endParaRPr>
          </a:p>
          <a:p>
            <a:pPr algn="r">
              <a:spcBef>
                <a:spcPct val="50000"/>
              </a:spcBef>
            </a:pPr>
            <a:r>
              <a:rPr kumimoji="1" lang="it-IT" sz="2400" b="1" i="1">
                <a:solidFill>
                  <a:schemeClr val="tx1"/>
                </a:solidFill>
              </a:rPr>
              <a:t>La rilevazione della Customer Satisfaction</a:t>
            </a:r>
          </a:p>
        </p:txBody>
      </p:sp>
      <p:sp>
        <p:nvSpPr>
          <p:cNvPr id="3" name="Segnaposto numero diapositiva 2"/>
          <p:cNvSpPr>
            <a:spLocks noGrp="1"/>
          </p:cNvSpPr>
          <p:nvPr>
            <p:ph type="sldNum" sz="quarter" idx="10"/>
          </p:nvPr>
        </p:nvSpPr>
        <p:spPr/>
        <p:txBody>
          <a:bodyPr/>
          <a:lstStyle/>
          <a:p>
            <a:pPr>
              <a:defRPr/>
            </a:pPr>
            <a:fld id="{866F46B7-5073-4A46-8E15-012E6B15FF94}" type="slidenum">
              <a:rPr lang="it-IT" smtClean="0"/>
              <a:pPr>
                <a:defRPr/>
              </a:pPr>
              <a:t>8</a:t>
            </a:fld>
            <a:endParaRPr lang="it-IT"/>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49"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LA SODDISFAZIONE PER TIPOLOGIA E PER ZONA</a:t>
            </a:r>
            <a:br>
              <a:rPr lang="it-IT" sz="2100">
                <a:solidFill>
                  <a:srgbClr val="3366CC"/>
                </a:solidFill>
                <a:cs typeface="Arial" charset="0"/>
              </a:rPr>
            </a:br>
            <a:endParaRPr lang="it-IT" sz="2100" i="1">
              <a:solidFill>
                <a:srgbClr val="3366CC"/>
              </a:solidFill>
              <a:cs typeface="Arial" charset="0"/>
            </a:endParaRPr>
          </a:p>
        </p:txBody>
      </p:sp>
      <p:sp>
        <p:nvSpPr>
          <p:cNvPr id="601097" name="Text Box 9"/>
          <p:cNvSpPr txBox="1">
            <a:spLocks noChangeArrowheads="1"/>
          </p:cNvSpPr>
          <p:nvPr/>
        </p:nvSpPr>
        <p:spPr bwMode="auto">
          <a:xfrm rot="-5400000">
            <a:off x="-2617788" y="2693988"/>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INTERVENTO TECNICO </a:t>
            </a:r>
            <a:br>
              <a:rPr lang="it-IT" sz="1800" dirty="0">
                <a:solidFill>
                  <a:schemeClr val="bg1"/>
                </a:solidFill>
              </a:rPr>
            </a:br>
            <a:r>
              <a:rPr lang="it-IT" sz="1800" i="1" dirty="0">
                <a:solidFill>
                  <a:schemeClr val="bg1"/>
                </a:solidFill>
              </a:rPr>
              <a:t>% utenti </a:t>
            </a:r>
            <a:r>
              <a:rPr lang="it-IT" sz="1800" i="1" dirty="0">
                <a:solidFill>
                  <a:schemeClr val="bg1"/>
                </a:solidFill>
              </a:rPr>
              <a:t>soddisfatti</a:t>
            </a:r>
            <a:endParaRPr lang="it-IT" sz="1800" i="1" dirty="0">
              <a:solidFill>
                <a:schemeClr val="bg1"/>
              </a:solidFill>
              <a:effectLst>
                <a:outerShdw blurRad="38100" dist="38100" dir="2700000" algn="tl">
                  <a:srgbClr val="C0C0C0"/>
                </a:outerShdw>
              </a:effectLst>
            </a:endParaRPr>
          </a:p>
        </p:txBody>
      </p:sp>
      <p:sp>
        <p:nvSpPr>
          <p:cNvPr id="15" name="Segnaposto numero diapositiva 14"/>
          <p:cNvSpPr>
            <a:spLocks noGrp="1"/>
          </p:cNvSpPr>
          <p:nvPr>
            <p:ph type="sldNum" sz="quarter" idx="10"/>
          </p:nvPr>
        </p:nvSpPr>
        <p:spPr/>
        <p:txBody>
          <a:bodyPr/>
          <a:lstStyle/>
          <a:p>
            <a:pPr>
              <a:defRPr/>
            </a:pPr>
            <a:fld id="{EFC7E21D-F489-43AC-BED0-D484424506EF}" type="slidenum">
              <a:rPr lang="it-IT" smtClean="0"/>
              <a:pPr>
                <a:defRPr/>
              </a:pPr>
              <a:t>80</a:t>
            </a:fld>
            <a:endParaRPr lang="it-IT"/>
          </a:p>
        </p:txBody>
      </p:sp>
      <p:graphicFrame>
        <p:nvGraphicFramePr>
          <p:cNvPr id="17" name="Group 761"/>
          <p:cNvGraphicFramePr>
            <a:graphicFrameLocks noGrp="1"/>
          </p:cNvGraphicFramePr>
          <p:nvPr/>
        </p:nvGraphicFramePr>
        <p:xfrm>
          <a:off x="755650" y="930275"/>
          <a:ext cx="8137525" cy="4518025"/>
        </p:xfrm>
        <a:graphic>
          <a:graphicData uri="http://schemas.openxmlformats.org/drawingml/2006/table">
            <a:tbl>
              <a:tblPr>
                <a:tableStyleId>{EB344D84-9AFB-497E-A393-DC336BA19D2E}</a:tableStyleId>
              </a:tblPr>
              <a:tblGrid>
                <a:gridCol w="2181976"/>
                <a:gridCol w="887207"/>
                <a:gridCol w="1083767"/>
                <a:gridCol w="1075884"/>
                <a:gridCol w="1075884"/>
                <a:gridCol w="1075884"/>
                <a:gridCol w="756303"/>
              </a:tblGrid>
              <a:tr h="648072">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200" b="1" u="none" strike="noStrike" cap="none" normalizeH="0" baseline="0" dirty="0" smtClean="0">
                          <a:ln>
                            <a:noFill/>
                          </a:ln>
                          <a:solidFill>
                            <a:schemeClr val="tx1"/>
                          </a:solidFill>
                          <a:effectLst/>
                        </a:rPr>
                        <a:t>ASPETTI DELL’INTERVENTO TECNICO</a:t>
                      </a: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tc gridSpan="6">
                  <a:txBody>
                    <a:bodyPr/>
                    <a:lstStyle/>
                    <a:p>
                      <a:pPr algn="ctr"/>
                      <a:r>
                        <a:rPr lang="it-IT" sz="1400" b="1" dirty="0" smtClean="0"/>
                        <a:t>II SEMESTRE 2014</a:t>
                      </a:r>
                    </a:p>
                    <a:p>
                      <a:pPr algn="ctr"/>
                      <a:r>
                        <a:rPr lang="it-IT" sz="1400" b="1" i="0" dirty="0" smtClean="0"/>
                        <a:t>(% </a:t>
                      </a:r>
                      <a:r>
                        <a:rPr lang="it-IT" sz="1400" b="1" i="0" dirty="0" err="1" smtClean="0"/>
                        <a:t>DI</a:t>
                      </a:r>
                      <a:r>
                        <a:rPr lang="it-IT" sz="1400" b="1" i="0" dirty="0" smtClean="0"/>
                        <a:t> SODDISFATTI)</a:t>
                      </a:r>
                      <a:endParaRPr lang="it-IT" sz="1400" b="1" i="0" dirty="0"/>
                    </a:p>
                  </a:txBody>
                  <a:tcPr marL="90000" marR="90000" marT="46800" marB="46800" anchor="ctr" horzOverflow="overflow">
                    <a:lnL w="127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solidFill>
                      <a:srgbClr val="FFFFCC"/>
                    </a:solidFill>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tc>
              </a:tr>
              <a:tr h="901296">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200" b="0"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TOTALE</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INTERVENTI AREA</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INTERVENTI AST</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algn="ctr" fontAlgn="b"/>
                      <a:r>
                        <a:rPr kumimoji="0" lang="it-IT" sz="1000" b="0" i="1" u="none" strike="noStrike" kern="1200" cap="none" normalizeH="0" baseline="0" dirty="0" smtClean="0">
                          <a:ln>
                            <a:noFill/>
                          </a:ln>
                          <a:solidFill>
                            <a:srgbClr val="000000"/>
                          </a:solidFill>
                          <a:effectLst/>
                          <a:latin typeface="Arial" pitchFamily="34" charset="0"/>
                          <a:ea typeface="+mn-ea"/>
                          <a:cs typeface="+mn-cs"/>
                        </a:rPr>
                        <a:t>ZONA </a:t>
                      </a:r>
                    </a:p>
                    <a:p>
                      <a:pPr algn="ctr" fontAlgn="b"/>
                      <a:r>
                        <a:rPr kumimoji="0" lang="it-IT" sz="1000" b="0" i="1" u="none" strike="noStrike" kern="1200" cap="none" normalizeH="0" baseline="0" dirty="0" smtClean="0">
                          <a:ln>
                            <a:noFill/>
                          </a:ln>
                          <a:solidFill>
                            <a:srgbClr val="000000"/>
                          </a:solidFill>
                          <a:effectLst/>
                          <a:latin typeface="Arial" pitchFamily="34" charset="0"/>
                          <a:ea typeface="+mn-ea"/>
                          <a:cs typeface="+mn-cs"/>
                        </a:rPr>
                        <a:t>COSTA</a:t>
                      </a:r>
                    </a:p>
                  </a:txBody>
                  <a:tcPr marL="9525" marR="9525" marT="9525" marB="0"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algn="ctr" fontAlgn="b"/>
                      <a:r>
                        <a:rPr kumimoji="0" lang="it-IT" sz="1000" b="0" i="1" u="none" strike="noStrike" kern="1200" cap="none" normalizeH="0" baseline="0" dirty="0" smtClean="0">
                          <a:ln>
                            <a:noFill/>
                          </a:ln>
                          <a:solidFill>
                            <a:srgbClr val="000000"/>
                          </a:solidFill>
                          <a:effectLst/>
                          <a:latin typeface="Arial" pitchFamily="34" charset="0"/>
                          <a:ea typeface="+mn-ea"/>
                          <a:cs typeface="+mn-cs"/>
                        </a:rPr>
                        <a:t>ZONA  </a:t>
                      </a:r>
                    </a:p>
                    <a:p>
                      <a:pPr algn="ctr" fontAlgn="b"/>
                      <a:r>
                        <a:rPr kumimoji="0" lang="it-IT" sz="1000" b="0" i="1" u="none" strike="noStrike" kern="1200" cap="none" normalizeH="0" baseline="0" dirty="0" smtClean="0">
                          <a:ln>
                            <a:noFill/>
                          </a:ln>
                          <a:solidFill>
                            <a:srgbClr val="000000"/>
                          </a:solidFill>
                          <a:effectLst/>
                          <a:latin typeface="Arial" pitchFamily="34" charset="0"/>
                          <a:ea typeface="+mn-ea"/>
                          <a:cs typeface="+mn-cs"/>
                        </a:rPr>
                        <a:t>MONTAGNA</a:t>
                      </a:r>
                    </a:p>
                  </a:txBody>
                  <a:tcPr marL="9525" marR="9525" marT="9525" marB="0"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algn="ctr" fontAlgn="b"/>
                      <a:r>
                        <a:rPr kumimoji="0" lang="it-IT" sz="1000" b="0" i="1" u="none" strike="noStrike" kern="1200" cap="none" normalizeH="0" baseline="0" dirty="0" smtClean="0">
                          <a:ln>
                            <a:noFill/>
                          </a:ln>
                          <a:solidFill>
                            <a:srgbClr val="000000"/>
                          </a:solidFill>
                          <a:effectLst/>
                          <a:latin typeface="Arial" pitchFamily="34" charset="0"/>
                          <a:ea typeface="+mn-ea"/>
                          <a:cs typeface="+mn-cs"/>
                        </a:rPr>
                        <a:t>ZONA </a:t>
                      </a:r>
                    </a:p>
                    <a:p>
                      <a:pPr algn="ctr" fontAlgn="b"/>
                      <a:r>
                        <a:rPr kumimoji="0" lang="it-IT" sz="1000" b="0" i="1" u="none" strike="noStrike" kern="1200" cap="none" normalizeH="0" baseline="0" dirty="0" smtClean="0">
                          <a:ln>
                            <a:noFill/>
                          </a:ln>
                          <a:solidFill>
                            <a:srgbClr val="000000"/>
                          </a:solidFill>
                          <a:effectLst/>
                          <a:latin typeface="Arial" pitchFamily="34" charset="0"/>
                          <a:ea typeface="+mn-ea"/>
                          <a:cs typeface="+mn-cs"/>
                        </a:rPr>
                        <a:t>SENESE</a:t>
                      </a:r>
                    </a:p>
                  </a:txBody>
                  <a:tcPr marL="9525" marR="9525" marT="9525" marB="0"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r>
              <a:tr h="877977">
                <a:tc>
                  <a:txBody>
                    <a:bodyPr/>
                    <a:lstStyle/>
                    <a:p>
                      <a:pPr algn="l" fontAlgn="ctr"/>
                      <a:r>
                        <a:rPr lang="it-IT" sz="1200" b="0" i="1" u="none" strike="noStrike" dirty="0">
                          <a:solidFill>
                            <a:srgbClr val="000000"/>
                          </a:solidFill>
                          <a:latin typeface="Arial"/>
                        </a:rPr>
                        <a:t>Cortesia dei tecnici che hanno svolto l’intervento</a:t>
                      </a:r>
                    </a:p>
                  </a:txBody>
                  <a:tcPr marL="9525" marR="9525" marT="9525" marB="0" anchor="ctr">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solidFill>
                      <a:srgbClr val="FFFFCC"/>
                    </a:solidFill>
                  </a:tcPr>
                </a:tc>
                <a:tc>
                  <a:txBody>
                    <a:bodyPr/>
                    <a:lstStyle/>
                    <a:p>
                      <a:pPr algn="ctr" fontAlgn="ctr"/>
                      <a:r>
                        <a:rPr lang="it-IT" sz="1600" b="1" i="0" u="none" strike="noStrike" dirty="0" smtClean="0">
                          <a:latin typeface="Arial"/>
                        </a:rPr>
                        <a:t>99%</a:t>
                      </a:r>
                      <a:endParaRPr lang="it-IT" sz="1600" b="1" i="0" u="none" strike="noStrike" dirty="0">
                        <a:latin typeface="Arial"/>
                      </a:endParaRPr>
                    </a:p>
                  </a:txBody>
                  <a:tcPr marL="9525" marR="9525" marT="9525" marB="0" anchor="ctr">
                    <a:lnL w="127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dirty="0" smtClean="0">
                          <a:latin typeface="Arial"/>
                        </a:rPr>
                        <a:t>100%</a:t>
                      </a:r>
                      <a:endParaRPr lang="it-IT" sz="1400" b="0" i="0" u="none" strike="noStrike" dirty="0">
                        <a:latin typeface="Arial"/>
                      </a:endParaRPr>
                    </a:p>
                  </a:txBody>
                  <a:tcPr marL="0" marR="0" marT="0" marB="0" anchor="ct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dirty="0" smtClean="0">
                          <a:latin typeface="Arial"/>
                        </a:rPr>
                        <a:t>98%</a:t>
                      </a:r>
                      <a:endParaRPr lang="it-IT" sz="1400" b="0" i="0" u="none" strike="noStrike" dirty="0">
                        <a:latin typeface="Arial"/>
                      </a:endParaRPr>
                    </a:p>
                  </a:txBody>
                  <a:tcPr marL="0" marR="0" marT="0" marB="0" anchor="ct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dirty="0">
                          <a:latin typeface="Arial"/>
                        </a:rPr>
                        <a:t>99%</a:t>
                      </a:r>
                    </a:p>
                  </a:txBody>
                  <a:tcPr marL="0" marR="0" marT="0" marB="0" anchor="ct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dirty="0" smtClean="0">
                          <a:latin typeface="Arial"/>
                        </a:rPr>
                        <a:t>98%</a:t>
                      </a:r>
                      <a:endParaRPr lang="it-IT" sz="1400" b="0" i="0" u="none" strike="noStrike" dirty="0">
                        <a:latin typeface="Arial"/>
                      </a:endParaRPr>
                    </a:p>
                  </a:txBody>
                  <a:tcPr marL="0" marR="0" marT="0" marB="0" anchor="ct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a:latin typeface="Arial"/>
                        </a:rPr>
                        <a:t>100%</a:t>
                      </a:r>
                    </a:p>
                  </a:txBody>
                  <a:tcPr marL="0" marR="0" marT="0" marB="0" anchor="ct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r>
              <a:tr h="729017">
                <a:tc>
                  <a:txBody>
                    <a:bodyPr/>
                    <a:lstStyle/>
                    <a:p>
                      <a:pPr algn="l" fontAlgn="ctr"/>
                      <a:r>
                        <a:rPr lang="it-IT" sz="1200" b="0" i="1" u="none" strike="noStrike" dirty="0">
                          <a:solidFill>
                            <a:srgbClr val="000000"/>
                          </a:solidFill>
                          <a:latin typeface="Arial"/>
                        </a:rPr>
                        <a:t>Rispetto degli orari degli appuntamenti da parte dei tecnici</a:t>
                      </a: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solidFill>
                      <a:srgbClr val="FFFFCC"/>
                    </a:solidFill>
                  </a:tcPr>
                </a:tc>
                <a:tc>
                  <a:txBody>
                    <a:bodyPr/>
                    <a:lstStyle/>
                    <a:p>
                      <a:pPr algn="ctr"/>
                      <a:r>
                        <a:rPr lang="it-IT" sz="1600" b="1" dirty="0" smtClean="0"/>
                        <a:t>97%</a:t>
                      </a:r>
                      <a:endParaRPr lang="it-IT" sz="1600" b="1" dirty="0"/>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dirty="0" smtClean="0">
                          <a:latin typeface="Arial"/>
                        </a:rPr>
                        <a:t>97%</a:t>
                      </a:r>
                      <a:endParaRPr lang="it-IT" sz="1400" b="0" i="0" u="none" strike="noStrike" dirty="0">
                        <a:latin typeface="Arial"/>
                      </a:endParaRPr>
                    </a:p>
                  </a:txBody>
                  <a:tcPr marL="0" marR="0" marT="0"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dirty="0" smtClean="0">
                          <a:latin typeface="Arial"/>
                        </a:rPr>
                        <a:t>96%</a:t>
                      </a:r>
                      <a:endParaRPr lang="it-IT" sz="1400" b="0" i="0" u="none" strike="noStrike" dirty="0">
                        <a:latin typeface="Arial"/>
                      </a:endParaRPr>
                    </a:p>
                  </a:txBody>
                  <a:tcPr marL="0" marR="0" marT="0"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dirty="0" smtClean="0">
                          <a:latin typeface="Arial"/>
                        </a:rPr>
                        <a:t>94%</a:t>
                      </a:r>
                      <a:endParaRPr lang="it-IT" sz="1400" b="0" i="0" u="none" strike="noStrike" dirty="0">
                        <a:latin typeface="Arial"/>
                      </a:endParaRPr>
                    </a:p>
                  </a:txBody>
                  <a:tcPr marL="0" marR="0" marT="0"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dirty="0" smtClean="0">
                          <a:latin typeface="Arial"/>
                        </a:rPr>
                        <a:t>97%</a:t>
                      </a:r>
                      <a:endParaRPr lang="it-IT" sz="1400" b="0" i="0" u="none" strike="noStrike" dirty="0">
                        <a:latin typeface="Arial"/>
                      </a:endParaRPr>
                    </a:p>
                  </a:txBody>
                  <a:tcPr marL="0" marR="0" marT="0"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dirty="0" smtClean="0">
                          <a:latin typeface="Arial"/>
                        </a:rPr>
                        <a:t>100%</a:t>
                      </a:r>
                      <a:endParaRPr lang="it-IT" sz="1400" b="0" i="0" u="none" strike="noStrike" dirty="0">
                        <a:latin typeface="Arial"/>
                      </a:endParaRPr>
                    </a:p>
                  </a:txBody>
                  <a:tcPr marL="0" marR="0" marT="0"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r>
              <a:tr h="729017">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it-IT" sz="1200" b="0" i="1" u="none" strike="noStrike" dirty="0" smtClean="0">
                          <a:solidFill>
                            <a:srgbClr val="000000"/>
                          </a:solidFill>
                          <a:latin typeface="+mn-lt"/>
                        </a:rPr>
                        <a:t>Rapidità con cui Acquedotto del Fiora ha effettuato l’intervento dopo la sua richiesta</a:t>
                      </a: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solidFill>
                      <a:srgbClr val="FFFFCC"/>
                    </a:solidFill>
                  </a:tcPr>
                </a:tc>
                <a:tc>
                  <a:txBody>
                    <a:bodyPr/>
                    <a:lstStyle/>
                    <a:p>
                      <a:pPr algn="ctr"/>
                      <a:r>
                        <a:rPr lang="it-IT" sz="1600" b="1" dirty="0" smtClean="0"/>
                        <a:t>95%</a:t>
                      </a:r>
                      <a:endParaRPr lang="it-IT" sz="1600" b="1" dirty="0"/>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dirty="0" smtClean="0">
                          <a:latin typeface="Arial"/>
                        </a:rPr>
                        <a:t>97%</a:t>
                      </a:r>
                      <a:endParaRPr lang="it-IT" sz="1400" b="0" i="0" u="none" strike="noStrike" dirty="0">
                        <a:latin typeface="Arial"/>
                      </a:endParaRPr>
                    </a:p>
                  </a:txBody>
                  <a:tcPr marL="0" marR="0" marT="0"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dirty="0" smtClean="0">
                          <a:latin typeface="Arial"/>
                        </a:rPr>
                        <a:t>93%</a:t>
                      </a:r>
                      <a:endParaRPr lang="it-IT" sz="1400" b="0" i="0" u="none" strike="noStrike" dirty="0">
                        <a:latin typeface="Arial"/>
                      </a:endParaRPr>
                    </a:p>
                  </a:txBody>
                  <a:tcPr marL="0" marR="0" marT="0"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dirty="0" smtClean="0">
                          <a:latin typeface="Arial"/>
                        </a:rPr>
                        <a:t>92%</a:t>
                      </a:r>
                      <a:endParaRPr lang="it-IT" sz="1400" b="0" i="0" u="none" strike="noStrike" dirty="0">
                        <a:latin typeface="Arial"/>
                      </a:endParaRPr>
                    </a:p>
                  </a:txBody>
                  <a:tcPr marL="0" marR="0" marT="0"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dirty="0" smtClean="0">
                          <a:latin typeface="Arial"/>
                        </a:rPr>
                        <a:t>95%</a:t>
                      </a:r>
                      <a:endParaRPr lang="it-IT" sz="1400" b="0" i="0" u="none" strike="noStrike" dirty="0">
                        <a:latin typeface="Arial"/>
                      </a:endParaRPr>
                    </a:p>
                  </a:txBody>
                  <a:tcPr marL="0" marR="0" marT="0"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dirty="0" smtClean="0">
                          <a:latin typeface="Arial"/>
                        </a:rPr>
                        <a:t>100%</a:t>
                      </a:r>
                      <a:endParaRPr lang="it-IT" sz="1400" b="0" i="0" u="none" strike="noStrike" dirty="0">
                        <a:latin typeface="Arial"/>
                      </a:endParaRPr>
                    </a:p>
                  </a:txBody>
                  <a:tcPr marL="0" marR="0" marT="0"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r>
              <a:tr h="633436">
                <a:tc>
                  <a:txBody>
                    <a:bodyPr/>
                    <a:lstStyle/>
                    <a:p>
                      <a:pPr algn="l" fontAlgn="ctr"/>
                      <a:r>
                        <a:rPr lang="it-IT" sz="1200" b="0" i="1" u="none" strike="noStrike" dirty="0">
                          <a:solidFill>
                            <a:srgbClr val="000000"/>
                          </a:solidFill>
                          <a:latin typeface="Arial"/>
                        </a:rPr>
                        <a:t>Risolutività e l’efficacia dell’intervento</a:t>
                      </a: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solidFill>
                      <a:srgbClr val="FFFFCC"/>
                    </a:solidFill>
                  </a:tcPr>
                </a:tc>
                <a:tc>
                  <a:txBody>
                    <a:bodyPr/>
                    <a:lstStyle/>
                    <a:p>
                      <a:pPr algn="ctr" fontAlgn="ctr"/>
                      <a:r>
                        <a:rPr lang="it-IT" sz="1600" b="1" i="0" u="none" strike="noStrike" dirty="0" smtClean="0">
                          <a:latin typeface="Arial"/>
                        </a:rPr>
                        <a:t>95%</a:t>
                      </a:r>
                      <a:endParaRPr lang="it-IT" sz="1600" b="1" i="0" u="none" strike="noStrike" dirty="0">
                        <a:latin typeface="Arial"/>
                      </a:endParaRP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tcPr>
                </a:tc>
                <a:tc>
                  <a:txBody>
                    <a:bodyPr/>
                    <a:lstStyle/>
                    <a:p>
                      <a:pPr algn="ctr" fontAlgn="ctr"/>
                      <a:r>
                        <a:rPr lang="it-IT" sz="1400" b="0" i="0" u="none" strike="noStrike" dirty="0" smtClean="0">
                          <a:latin typeface="Arial"/>
                        </a:rPr>
                        <a:t>94%</a:t>
                      </a:r>
                      <a:endParaRPr lang="it-IT" sz="1400" b="0" i="0" u="none" strike="noStrike" dirty="0">
                        <a:latin typeface="Arial"/>
                      </a:endParaRPr>
                    </a:p>
                  </a:txBody>
                  <a:tcPr marL="0" marR="0" marT="0" marB="0" anchor="ctr">
                    <a:lnT w="19050" cap="flat" cmpd="sng" algn="ctr">
                      <a:solidFill>
                        <a:schemeClr val="tx1"/>
                      </a:solidFill>
                      <a:prstDash val="sysDot"/>
                      <a:round/>
                      <a:headEnd type="none" w="med" len="med"/>
                      <a:tailEnd type="none" w="med" len="med"/>
                    </a:lnT>
                  </a:tcPr>
                </a:tc>
                <a:tc>
                  <a:txBody>
                    <a:bodyPr/>
                    <a:lstStyle/>
                    <a:p>
                      <a:pPr algn="ctr" fontAlgn="ctr"/>
                      <a:r>
                        <a:rPr lang="it-IT" sz="1400" b="0" i="0" u="none" strike="noStrike" dirty="0" smtClean="0">
                          <a:latin typeface="Arial"/>
                        </a:rPr>
                        <a:t>97%</a:t>
                      </a:r>
                      <a:endParaRPr lang="it-IT" sz="1400" b="0" i="0" u="none" strike="noStrike" dirty="0">
                        <a:latin typeface="Arial"/>
                      </a:endParaRPr>
                    </a:p>
                  </a:txBody>
                  <a:tcPr marL="0" marR="0" marT="0" marB="0" anchor="ctr">
                    <a:lnT w="19050" cap="flat" cmpd="sng" algn="ctr">
                      <a:solidFill>
                        <a:schemeClr val="tx1"/>
                      </a:solidFill>
                      <a:prstDash val="sysDot"/>
                      <a:round/>
                      <a:headEnd type="none" w="med" len="med"/>
                      <a:tailEnd type="none" w="med" len="med"/>
                    </a:lnT>
                  </a:tcPr>
                </a:tc>
                <a:tc>
                  <a:txBody>
                    <a:bodyPr/>
                    <a:lstStyle/>
                    <a:p>
                      <a:pPr algn="ctr" fontAlgn="ctr"/>
                      <a:r>
                        <a:rPr lang="it-IT" sz="1400" b="0" i="0" u="none" strike="noStrike" dirty="0" smtClean="0">
                          <a:latin typeface="Arial"/>
                        </a:rPr>
                        <a:t>92%</a:t>
                      </a:r>
                      <a:endParaRPr lang="it-IT" sz="1400" b="0" i="0" u="none" strike="noStrike" dirty="0">
                        <a:latin typeface="Arial"/>
                      </a:endParaRPr>
                    </a:p>
                  </a:txBody>
                  <a:tcPr marL="0" marR="0" marT="0" marB="0" anchor="ctr">
                    <a:lnT w="19050" cap="flat" cmpd="sng" algn="ctr">
                      <a:solidFill>
                        <a:schemeClr val="tx1"/>
                      </a:solidFill>
                      <a:prstDash val="sysDot"/>
                      <a:round/>
                      <a:headEnd type="none" w="med" len="med"/>
                      <a:tailEnd type="none" w="med" len="med"/>
                    </a:lnT>
                  </a:tcPr>
                </a:tc>
                <a:tc>
                  <a:txBody>
                    <a:bodyPr/>
                    <a:lstStyle/>
                    <a:p>
                      <a:pPr algn="ctr" fontAlgn="ctr"/>
                      <a:r>
                        <a:rPr lang="it-IT" sz="1400" b="0" i="0" u="none" strike="noStrike" dirty="0" smtClean="0">
                          <a:latin typeface="Arial"/>
                        </a:rPr>
                        <a:t>95%</a:t>
                      </a:r>
                      <a:endParaRPr lang="it-IT" sz="1400" b="0" i="0" u="none" strike="noStrike" dirty="0">
                        <a:latin typeface="Arial"/>
                      </a:endParaRPr>
                    </a:p>
                  </a:txBody>
                  <a:tcPr marL="0" marR="0" marT="0" marB="0" anchor="ctr">
                    <a:lnT w="19050" cap="flat" cmpd="sng" algn="ctr">
                      <a:solidFill>
                        <a:schemeClr val="tx1"/>
                      </a:solidFill>
                      <a:prstDash val="sysDot"/>
                      <a:round/>
                      <a:headEnd type="none" w="med" len="med"/>
                      <a:tailEnd type="none" w="med" len="med"/>
                    </a:lnT>
                  </a:tcPr>
                </a:tc>
                <a:tc>
                  <a:txBody>
                    <a:bodyPr/>
                    <a:lstStyle/>
                    <a:p>
                      <a:pPr algn="ctr" fontAlgn="ctr"/>
                      <a:r>
                        <a:rPr lang="it-IT" sz="1400" b="0" i="0" u="none" strike="noStrike" dirty="0" smtClean="0">
                          <a:latin typeface="Arial"/>
                        </a:rPr>
                        <a:t>99%</a:t>
                      </a:r>
                      <a:endParaRPr lang="it-IT" sz="1400" b="0" i="0" u="none" strike="noStrike" dirty="0">
                        <a:latin typeface="Arial"/>
                      </a:endParaRPr>
                    </a:p>
                  </a:txBody>
                  <a:tcPr marL="0" marR="0" marT="0" marB="0" anchor="ctr">
                    <a:lnT w="19050" cap="flat" cmpd="sng" algn="ctr">
                      <a:solidFill>
                        <a:schemeClr val="tx1"/>
                      </a:solidFill>
                      <a:prstDash val="sysDot"/>
                      <a:round/>
                      <a:headEnd type="none" w="med" len="med"/>
                      <a:tailEnd type="none" w="med" len="med"/>
                    </a:lnT>
                  </a:tcPr>
                </a:tc>
              </a:tr>
            </a:tbl>
          </a:graphicData>
        </a:graphic>
      </p:graphicFrame>
      <p:sp>
        <p:nvSpPr>
          <p:cNvPr id="16" name="Text Box 10"/>
          <p:cNvSpPr txBox="1">
            <a:spLocks noChangeArrowheads="1"/>
          </p:cNvSpPr>
          <p:nvPr/>
        </p:nvSpPr>
        <p:spPr bwMode="auto">
          <a:xfrm>
            <a:off x="3643313" y="6097588"/>
            <a:ext cx="3214687" cy="649287"/>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r>
              <a:rPr lang="it-IT" sz="900" dirty="0">
                <a:solidFill>
                  <a:schemeClr val="tx1"/>
                </a:solidFill>
                <a:latin typeface="+mn-lt"/>
              </a:rPr>
              <a:t>UNIVERSO: </a:t>
            </a:r>
            <a:r>
              <a:rPr lang="it-IT" sz="900" dirty="0">
                <a:solidFill>
                  <a:schemeClr val="tx1"/>
                </a:solidFill>
                <a:latin typeface="Arial" charset="0"/>
              </a:rPr>
              <a:t>229.490</a:t>
            </a:r>
            <a:r>
              <a:rPr lang="it-IT" sz="900" dirty="0">
                <a:solidFill>
                  <a:schemeClr val="tx1"/>
                </a:solidFill>
                <a:latin typeface="+mn-lt"/>
              </a:rPr>
              <a:t> UTENZE</a:t>
            </a:r>
          </a:p>
          <a:p>
            <a:pPr algn="ctr" defTabSz="449263">
              <a:buClr>
                <a:srgbClr val="000000"/>
              </a:buClr>
              <a:buSzPct val="100000"/>
              <a:buFont typeface="Times" pitchFamily="18" charset="0"/>
              <a:buNone/>
              <a:defRPr/>
            </a:pPr>
            <a:r>
              <a:rPr lang="it-IT" sz="900" dirty="0">
                <a:solidFill>
                  <a:schemeClr val="tx1"/>
                </a:solidFill>
                <a:latin typeface="+mn-lt"/>
              </a:rPr>
              <a:t>BASE: </a:t>
            </a:r>
            <a:r>
              <a:rPr lang="it-IT" sz="900" dirty="0">
                <a:solidFill>
                  <a:schemeClr val="tx1"/>
                </a:solidFill>
                <a:latin typeface="Arial" charset="0"/>
              </a:rPr>
              <a:t> COLORO CHE HANNO RICEVUTO UN </a:t>
            </a:r>
            <a:r>
              <a:rPr lang="it-IT" sz="900" dirty="0">
                <a:solidFill>
                  <a:schemeClr val="tx1"/>
                </a:solidFill>
                <a:latin typeface="Arial" charset="0"/>
              </a:rPr>
              <a:t>INTERVENTO TECNICO (203 interviste ad hoc)</a:t>
            </a:r>
            <a:endParaRPr lang="it-IT" sz="900" dirty="0">
              <a:solidFill>
                <a:schemeClr val="tx1"/>
              </a:solidFill>
              <a:latin typeface="+mn-lt"/>
            </a:endParaRPr>
          </a:p>
          <a:p>
            <a:pPr algn="ctr" defTabSz="449263">
              <a:buClr>
                <a:srgbClr val="000000"/>
              </a:buClr>
              <a:buSzPct val="100000"/>
              <a:buFont typeface="Times" pitchFamily="18" charset="0"/>
              <a:buNone/>
              <a:defRPr/>
            </a:pPr>
            <a:endParaRPr lang="it-IT" sz="900" dirty="0">
              <a:solidFill>
                <a:schemeClr val="tx1"/>
              </a:solidFill>
              <a:latin typeface="+mn-lt"/>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3"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IL LIVELLO DI IMPORTANZA DELL’INTERVENTO TECNICO -</a:t>
            </a:r>
            <a:r>
              <a:rPr lang="it-IT" sz="2100" i="1">
                <a:solidFill>
                  <a:srgbClr val="3366CC"/>
                </a:solidFill>
                <a:cs typeface="Arial" charset="0"/>
              </a:rPr>
              <a:t> 2° SEMESTRE 2014</a:t>
            </a:r>
          </a:p>
        </p:txBody>
      </p:sp>
      <p:sp>
        <p:nvSpPr>
          <p:cNvPr id="514054" name="Text Box 3"/>
          <p:cNvSpPr txBox="1">
            <a:spLocks noChangeArrowheads="1"/>
          </p:cNvSpPr>
          <p:nvPr/>
        </p:nvSpPr>
        <p:spPr bwMode="auto">
          <a:xfrm>
            <a:off x="755650" y="784225"/>
            <a:ext cx="8137525" cy="436563"/>
          </a:xfrm>
          <a:prstGeom prst="rect">
            <a:avLst/>
          </a:prstGeom>
          <a:noFill/>
          <a:ln w="9525">
            <a:noFill/>
            <a:miter lim="800000"/>
            <a:headEnd/>
            <a:tailEnd/>
          </a:ln>
        </p:spPr>
        <p:txBody>
          <a:bodyPr lIns="169695" tIns="124443" rIns="169695" bIns="124443" anchor="ctr">
            <a:spAutoFit/>
          </a:bodyPr>
          <a:lstStyle/>
          <a:p>
            <a:pPr marL="266700" indent="-266700" defTabSz="957263">
              <a:buClr>
                <a:srgbClr val="000000"/>
              </a:buClr>
              <a:buSzPct val="100000"/>
              <a:buFont typeface="Times" pitchFamily="18" charset="0"/>
              <a:buBlip>
                <a:blip r:embed="rId3"/>
              </a:buBlip>
              <a:defRPr/>
            </a:pPr>
            <a:r>
              <a:rPr lang="it-IT" sz="1200" dirty="0">
                <a:solidFill>
                  <a:schemeClr val="tx1"/>
                </a:solidFill>
                <a:latin typeface="+mn-lt"/>
                <a:cs typeface="Arial" pitchFamily="34" charset="0"/>
              </a:rPr>
              <a:t>Quale dei seguenti aspetti sono per Lei i due più importanti? </a:t>
            </a:r>
            <a:endParaRPr lang="it-IT" sz="1200" dirty="0">
              <a:solidFill>
                <a:schemeClr val="tx1"/>
              </a:solidFill>
              <a:latin typeface="+mn-lt"/>
              <a:cs typeface="Arial" pitchFamily="34" charset="0"/>
            </a:endParaRPr>
          </a:p>
        </p:txBody>
      </p:sp>
      <p:sp>
        <p:nvSpPr>
          <p:cNvPr id="601097"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INTERVENTO TECNICO </a:t>
            </a:r>
            <a:br>
              <a:rPr lang="it-IT" sz="1800" dirty="0">
                <a:solidFill>
                  <a:schemeClr val="bg1"/>
                </a:solidFill>
              </a:rPr>
            </a:br>
            <a:r>
              <a:rPr lang="it-IT" sz="1800" i="1" dirty="0">
                <a:solidFill>
                  <a:schemeClr val="bg1"/>
                </a:solidFill>
              </a:rPr>
              <a:t>Importanza</a:t>
            </a:r>
            <a:endParaRPr lang="it-IT" sz="1800" i="1" dirty="0">
              <a:solidFill>
                <a:schemeClr val="bg1"/>
              </a:solidFill>
              <a:effectLst>
                <a:outerShdw blurRad="38100" dist="38100" dir="2700000" algn="tl">
                  <a:srgbClr val="C0C0C0"/>
                </a:outerShdw>
              </a:effectLst>
            </a:endParaRPr>
          </a:p>
        </p:txBody>
      </p:sp>
      <p:sp>
        <p:nvSpPr>
          <p:cNvPr id="9" name="Segnaposto numero diapositiva 8"/>
          <p:cNvSpPr>
            <a:spLocks noGrp="1"/>
          </p:cNvSpPr>
          <p:nvPr>
            <p:ph type="sldNum" sz="quarter" idx="10"/>
          </p:nvPr>
        </p:nvSpPr>
        <p:spPr>
          <a:xfrm>
            <a:off x="8494713" y="6815138"/>
            <a:ext cx="1262062" cy="214312"/>
          </a:xfrm>
        </p:spPr>
        <p:txBody>
          <a:bodyPr/>
          <a:lstStyle/>
          <a:p>
            <a:pPr>
              <a:defRPr/>
            </a:pPr>
            <a:fld id="{2B794048-547A-4951-B092-65602835BC63}" type="slidenum">
              <a:rPr lang="it-IT" smtClean="0"/>
              <a:pPr>
                <a:defRPr/>
              </a:pPr>
              <a:t>81</a:t>
            </a:fld>
            <a:endParaRPr lang="it-IT"/>
          </a:p>
        </p:txBody>
      </p:sp>
      <p:graphicFrame>
        <p:nvGraphicFramePr>
          <p:cNvPr id="259077" name="Object 3"/>
          <p:cNvGraphicFramePr>
            <a:graphicFrameLocks noChangeAspect="1"/>
          </p:cNvGraphicFramePr>
          <p:nvPr/>
        </p:nvGraphicFramePr>
        <p:xfrm>
          <a:off x="1212850" y="1449388"/>
          <a:ext cx="7223125" cy="4664075"/>
        </p:xfrm>
        <a:graphic>
          <a:graphicData uri="http://schemas.openxmlformats.org/presentationml/2006/ole">
            <p:oleObj spid="_x0000_s259077" r:id="rId4" imgW="7224386" imgH="4663844" progId="Excel.Chart.8">
              <p:embed/>
            </p:oleObj>
          </a:graphicData>
        </a:graphic>
      </p:graphicFrame>
      <p:sp>
        <p:nvSpPr>
          <p:cNvPr id="12" name="Text Box 10"/>
          <p:cNvSpPr txBox="1">
            <a:spLocks noChangeArrowheads="1"/>
          </p:cNvSpPr>
          <p:nvPr/>
        </p:nvSpPr>
        <p:spPr bwMode="auto">
          <a:xfrm>
            <a:off x="3643313" y="6097588"/>
            <a:ext cx="3214687" cy="649287"/>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r>
              <a:rPr lang="it-IT" sz="900" dirty="0">
                <a:solidFill>
                  <a:schemeClr val="tx1"/>
                </a:solidFill>
                <a:latin typeface="+mn-lt"/>
              </a:rPr>
              <a:t>UNIVERSO: </a:t>
            </a:r>
            <a:r>
              <a:rPr lang="it-IT" sz="900" dirty="0">
                <a:solidFill>
                  <a:schemeClr val="tx1"/>
                </a:solidFill>
                <a:latin typeface="Arial" charset="0"/>
              </a:rPr>
              <a:t>229.490</a:t>
            </a:r>
            <a:r>
              <a:rPr lang="it-IT" sz="900" dirty="0">
                <a:solidFill>
                  <a:schemeClr val="tx1"/>
                </a:solidFill>
                <a:latin typeface="+mn-lt"/>
              </a:rPr>
              <a:t> UTENZE</a:t>
            </a:r>
          </a:p>
          <a:p>
            <a:pPr algn="ctr" defTabSz="449263">
              <a:buClr>
                <a:srgbClr val="000000"/>
              </a:buClr>
              <a:buSzPct val="100000"/>
              <a:buFont typeface="Times" pitchFamily="18" charset="0"/>
              <a:buNone/>
              <a:defRPr/>
            </a:pPr>
            <a:r>
              <a:rPr lang="it-IT" sz="900" dirty="0">
                <a:solidFill>
                  <a:schemeClr val="tx1"/>
                </a:solidFill>
                <a:latin typeface="+mn-lt"/>
              </a:rPr>
              <a:t>BASE: </a:t>
            </a:r>
            <a:r>
              <a:rPr lang="it-IT" sz="900" dirty="0">
                <a:solidFill>
                  <a:schemeClr val="tx1"/>
                </a:solidFill>
                <a:latin typeface="Arial" charset="0"/>
              </a:rPr>
              <a:t> COLORO CHE HANNO RICEVUTO UN </a:t>
            </a:r>
            <a:r>
              <a:rPr lang="it-IT" sz="900" dirty="0">
                <a:solidFill>
                  <a:schemeClr val="tx1"/>
                </a:solidFill>
                <a:latin typeface="Arial" charset="0"/>
              </a:rPr>
              <a:t>INTERVENTO TECNICO (203 interviste ad hoc)</a:t>
            </a:r>
            <a:endParaRPr lang="it-IT" sz="900" dirty="0">
              <a:solidFill>
                <a:schemeClr val="tx1"/>
              </a:solidFill>
              <a:latin typeface="+mn-lt"/>
            </a:endParaRPr>
          </a:p>
          <a:p>
            <a:pPr algn="ctr" defTabSz="449263">
              <a:buClr>
                <a:srgbClr val="000000"/>
              </a:buClr>
              <a:buSzPct val="100000"/>
              <a:buFont typeface="Times" pitchFamily="18" charset="0"/>
              <a:buNone/>
              <a:defRPr/>
            </a:pPr>
            <a:endParaRPr lang="it-IT" sz="900" dirty="0">
              <a:solidFill>
                <a:schemeClr val="tx1"/>
              </a:solidFill>
              <a:latin typeface="+mn-lt"/>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0097" name="Grafico 31"/>
          <p:cNvGraphicFramePr>
            <a:graphicFrameLocks/>
          </p:cNvGraphicFramePr>
          <p:nvPr/>
        </p:nvGraphicFramePr>
        <p:xfrm>
          <a:off x="1773238" y="1344613"/>
          <a:ext cx="6245225" cy="4151312"/>
        </p:xfrm>
        <a:graphic>
          <a:graphicData uri="http://schemas.openxmlformats.org/presentationml/2006/ole">
            <p:oleObj spid="_x0000_s260097" r:id="rId3" imgW="6242845" imgH="4151736" progId="Excel.Chart.8">
              <p:embed/>
            </p:oleObj>
          </a:graphicData>
        </a:graphic>
      </p:graphicFrame>
      <p:sp>
        <p:nvSpPr>
          <p:cNvPr id="260098"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buFont typeface="Times" pitchFamily="18" charset="0"/>
              <a:buNone/>
            </a:pPr>
            <a:r>
              <a:rPr lang="it-IT" sz="2100">
                <a:solidFill>
                  <a:srgbClr val="3366CC"/>
                </a:solidFill>
                <a:cs typeface="Arial" charset="0"/>
              </a:rPr>
              <a:t>LA MAPPA DELLE PRIORITÀ </a:t>
            </a:r>
            <a:r>
              <a:rPr lang="it-IT" sz="1600" i="1">
                <a:solidFill>
                  <a:srgbClr val="3366CC"/>
                </a:solidFill>
                <a:cs typeface="Arial" charset="0"/>
              </a:rPr>
              <a:t>– CONTATTO CON LA CLIENTELA</a:t>
            </a:r>
          </a:p>
          <a:p>
            <a:pPr>
              <a:spcBef>
                <a:spcPct val="20000"/>
              </a:spcBef>
              <a:buFont typeface="Times" pitchFamily="18" charset="0"/>
              <a:buNone/>
            </a:pPr>
            <a:r>
              <a:rPr lang="it-IT" sz="1600" i="1">
                <a:solidFill>
                  <a:srgbClr val="3366CC"/>
                </a:solidFill>
                <a:cs typeface="Arial" charset="0"/>
              </a:rPr>
              <a:t>INTERVENTO TECNICO</a:t>
            </a:r>
          </a:p>
        </p:txBody>
      </p:sp>
      <p:sp>
        <p:nvSpPr>
          <p:cNvPr id="52" name="Text Box 9"/>
          <p:cNvSpPr txBox="1">
            <a:spLocks noChangeArrowheads="1"/>
          </p:cNvSpPr>
          <p:nvPr/>
        </p:nvSpPr>
        <p:spPr bwMode="auto">
          <a:xfrm rot="16200000">
            <a:off x="-2682081" y="2864644"/>
            <a:ext cx="5946775" cy="366713"/>
          </a:xfrm>
          <a:prstGeom prst="rect">
            <a:avLst/>
          </a:prstGeom>
          <a:noFill/>
          <a:ln w="12700" algn="ctr">
            <a:noFill/>
            <a:miter lim="800000"/>
            <a:headEnd/>
            <a:tailEnd/>
          </a:ln>
          <a:effectLst/>
        </p:spPr>
        <p:txBody>
          <a:bodyPr lIns="90000" tIns="46800" rIns="90000" bIns="46800">
            <a:spAutoFit/>
          </a:bodyPr>
          <a:lstStyle/>
          <a:p>
            <a:pPr defTabSz="449263">
              <a:spcBef>
                <a:spcPct val="50000"/>
              </a:spcBef>
              <a:buClr>
                <a:srgbClr val="000000"/>
              </a:buClr>
              <a:buSzPct val="100000"/>
              <a:buFont typeface="Times" pitchFamily="18" charset="0"/>
              <a:buNone/>
              <a:defRPr/>
            </a:pPr>
            <a:r>
              <a:rPr lang="it-IT" sz="1800" dirty="0">
                <a:solidFill>
                  <a:schemeClr val="bg1"/>
                </a:solidFill>
              </a:rPr>
              <a:t>LE PRIORITÀ </a:t>
            </a:r>
            <a:r>
              <a:rPr lang="it-IT" sz="1800" dirty="0" err="1">
                <a:solidFill>
                  <a:schemeClr val="bg1"/>
                </a:solidFill>
              </a:rPr>
              <a:t>DI</a:t>
            </a:r>
            <a:r>
              <a:rPr lang="it-IT" sz="1800" dirty="0">
                <a:solidFill>
                  <a:schemeClr val="bg1"/>
                </a:solidFill>
              </a:rPr>
              <a:t> INTERVENTO</a:t>
            </a:r>
            <a:endParaRPr lang="it-IT" sz="1800" dirty="0">
              <a:solidFill>
                <a:schemeClr val="bg1"/>
              </a:solidFill>
              <a:effectLst>
                <a:outerShdw blurRad="38100" dist="38100" dir="2700000" algn="tl">
                  <a:srgbClr val="C0C0C0"/>
                </a:outerShdw>
              </a:effectLst>
            </a:endParaRPr>
          </a:p>
        </p:txBody>
      </p:sp>
      <p:sp>
        <p:nvSpPr>
          <p:cNvPr id="30" name="Text Box 4"/>
          <p:cNvSpPr txBox="1">
            <a:spLocks noChangeArrowheads="1"/>
          </p:cNvSpPr>
          <p:nvPr/>
        </p:nvSpPr>
        <p:spPr bwMode="auto">
          <a:xfrm>
            <a:off x="1973263" y="1058863"/>
            <a:ext cx="1230312" cy="249237"/>
          </a:xfrm>
          <a:prstGeom prst="rect">
            <a:avLst/>
          </a:prstGeom>
          <a:solidFill>
            <a:schemeClr val="accent1"/>
          </a:solidFill>
          <a:ln w="9525" algn="ctr">
            <a:solidFill>
              <a:schemeClr val="accent1"/>
            </a:solid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000" b="1" dirty="0">
                <a:solidFill>
                  <a:schemeClr val="bg1"/>
                </a:solidFill>
                <a:latin typeface="+mn-lt"/>
                <a:cs typeface="Arial" pitchFamily="34" charset="0"/>
              </a:rPr>
              <a:t>SORVEGLIARE</a:t>
            </a:r>
          </a:p>
        </p:txBody>
      </p:sp>
      <p:sp>
        <p:nvSpPr>
          <p:cNvPr id="31" name="Text Box 5"/>
          <p:cNvSpPr txBox="1">
            <a:spLocks noChangeArrowheads="1"/>
          </p:cNvSpPr>
          <p:nvPr/>
        </p:nvSpPr>
        <p:spPr bwMode="auto">
          <a:xfrm>
            <a:off x="6710363" y="1058863"/>
            <a:ext cx="1231900" cy="249237"/>
          </a:xfrm>
          <a:prstGeom prst="rect">
            <a:avLst/>
          </a:prstGeom>
          <a:solidFill>
            <a:schemeClr val="folHlink"/>
          </a:solidFill>
          <a:ln w="9525" algn="ctr">
            <a:solidFill>
              <a:schemeClr val="folHlink"/>
            </a:solid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000" b="1" dirty="0">
                <a:solidFill>
                  <a:schemeClr val="bg1"/>
                </a:solidFill>
                <a:latin typeface="+mn-lt"/>
                <a:cs typeface="Arial" pitchFamily="34" charset="0"/>
              </a:rPr>
              <a:t>COMUNICARE</a:t>
            </a:r>
          </a:p>
        </p:txBody>
      </p:sp>
      <p:sp>
        <p:nvSpPr>
          <p:cNvPr id="32" name="Text Box 9"/>
          <p:cNvSpPr txBox="1">
            <a:spLocks noChangeArrowheads="1"/>
          </p:cNvSpPr>
          <p:nvPr/>
        </p:nvSpPr>
        <p:spPr bwMode="auto">
          <a:xfrm rot="16200000">
            <a:off x="-547687" y="3159125"/>
            <a:ext cx="4248150" cy="371475"/>
          </a:xfrm>
          <a:prstGeom prst="rect">
            <a:avLst/>
          </a:prstGeom>
          <a:noFill/>
          <a:ln w="9525" algn="ctr">
            <a:no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800" dirty="0">
                <a:solidFill>
                  <a:schemeClr val="tx1"/>
                </a:solidFill>
                <a:latin typeface="+mn-lt"/>
                <a:cs typeface="Arial" pitchFamily="34" charset="0"/>
              </a:rPr>
              <a:t>SODDISFAZIONE</a:t>
            </a:r>
          </a:p>
        </p:txBody>
      </p:sp>
      <p:sp>
        <p:nvSpPr>
          <p:cNvPr id="33" name="Text Box 36"/>
          <p:cNvSpPr txBox="1">
            <a:spLocks noChangeArrowheads="1"/>
          </p:cNvSpPr>
          <p:nvPr/>
        </p:nvSpPr>
        <p:spPr bwMode="auto">
          <a:xfrm rot="16200000">
            <a:off x="1361281" y="4874419"/>
            <a:ext cx="790575" cy="249238"/>
          </a:xfrm>
          <a:prstGeom prst="rect">
            <a:avLst/>
          </a:prstGeom>
          <a:noFill/>
          <a:ln w="9525" algn="ctr">
            <a:no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000" i="1">
                <a:solidFill>
                  <a:schemeClr val="tx1"/>
                </a:solidFill>
                <a:latin typeface="+mn-lt"/>
                <a:cs typeface="Arial" pitchFamily="34" charset="0"/>
              </a:rPr>
              <a:t>BASSA</a:t>
            </a:r>
          </a:p>
        </p:txBody>
      </p:sp>
      <p:pic>
        <p:nvPicPr>
          <p:cNvPr id="260104" name="Picture 40" descr="AEN_159"/>
          <p:cNvPicPr>
            <a:picLocks noChangeAspect="1" noChangeArrowheads="1"/>
          </p:cNvPicPr>
          <p:nvPr/>
        </p:nvPicPr>
        <p:blipFill>
          <a:blip r:embed="rId4"/>
          <a:srcRect/>
          <a:stretch>
            <a:fillRect/>
          </a:stretch>
        </p:blipFill>
        <p:spPr bwMode="auto">
          <a:xfrm>
            <a:off x="7967663" y="714375"/>
            <a:ext cx="582612" cy="595313"/>
          </a:xfrm>
          <a:prstGeom prst="rect">
            <a:avLst/>
          </a:prstGeom>
          <a:solidFill>
            <a:schemeClr val="bg1"/>
          </a:solidFill>
          <a:ln w="28575">
            <a:noFill/>
            <a:miter lim="800000"/>
            <a:headEnd/>
            <a:tailEnd/>
          </a:ln>
        </p:spPr>
      </p:pic>
      <p:pic>
        <p:nvPicPr>
          <p:cNvPr id="260105" name="Picture 41" descr="lente"/>
          <p:cNvPicPr>
            <a:picLocks noChangeAspect="1" noChangeArrowheads="1"/>
          </p:cNvPicPr>
          <p:nvPr/>
        </p:nvPicPr>
        <p:blipFill>
          <a:blip r:embed="rId5"/>
          <a:srcRect/>
          <a:stretch>
            <a:fillRect/>
          </a:stretch>
        </p:blipFill>
        <p:spPr bwMode="auto">
          <a:xfrm>
            <a:off x="1252538" y="752475"/>
            <a:ext cx="639762" cy="642938"/>
          </a:xfrm>
          <a:prstGeom prst="rect">
            <a:avLst/>
          </a:prstGeom>
          <a:solidFill>
            <a:schemeClr val="bg1"/>
          </a:solidFill>
          <a:ln w="28575">
            <a:noFill/>
            <a:miter lim="800000"/>
            <a:headEnd/>
            <a:tailEnd/>
          </a:ln>
        </p:spPr>
      </p:pic>
      <p:pic>
        <p:nvPicPr>
          <p:cNvPr id="260106" name="Picture 46" descr="BWBW0157"/>
          <p:cNvPicPr>
            <a:picLocks noChangeAspect="1" noChangeArrowheads="1"/>
          </p:cNvPicPr>
          <p:nvPr/>
        </p:nvPicPr>
        <p:blipFill>
          <a:blip r:embed="rId6"/>
          <a:srcRect/>
          <a:stretch>
            <a:fillRect/>
          </a:stretch>
        </p:blipFill>
        <p:spPr bwMode="auto">
          <a:xfrm>
            <a:off x="1327150" y="5429250"/>
            <a:ext cx="450850" cy="514350"/>
          </a:xfrm>
          <a:prstGeom prst="rect">
            <a:avLst/>
          </a:prstGeom>
          <a:noFill/>
          <a:ln w="9525">
            <a:noFill/>
            <a:miter lim="800000"/>
            <a:headEnd/>
            <a:tailEnd/>
          </a:ln>
        </p:spPr>
      </p:pic>
      <p:sp>
        <p:nvSpPr>
          <p:cNvPr id="39" name="Text Box 36"/>
          <p:cNvSpPr txBox="1">
            <a:spLocks noChangeArrowheads="1"/>
          </p:cNvSpPr>
          <p:nvPr/>
        </p:nvSpPr>
        <p:spPr bwMode="auto">
          <a:xfrm rot="16200000">
            <a:off x="1359694" y="1397794"/>
            <a:ext cx="790575" cy="249237"/>
          </a:xfrm>
          <a:prstGeom prst="rect">
            <a:avLst/>
          </a:prstGeom>
          <a:noFill/>
          <a:ln w="9525" algn="ctr">
            <a:no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000" i="1" dirty="0">
                <a:solidFill>
                  <a:schemeClr val="tx1"/>
                </a:solidFill>
                <a:latin typeface="+mn-lt"/>
                <a:cs typeface="Arial" pitchFamily="34" charset="0"/>
              </a:rPr>
              <a:t>ALTA</a:t>
            </a:r>
          </a:p>
        </p:txBody>
      </p:sp>
      <p:sp>
        <p:nvSpPr>
          <p:cNvPr id="41" name="Text Box 36"/>
          <p:cNvSpPr txBox="1">
            <a:spLocks noChangeArrowheads="1"/>
          </p:cNvSpPr>
          <p:nvPr/>
        </p:nvSpPr>
        <p:spPr bwMode="auto">
          <a:xfrm>
            <a:off x="1681163" y="5870575"/>
            <a:ext cx="790575" cy="247650"/>
          </a:xfrm>
          <a:prstGeom prst="rect">
            <a:avLst/>
          </a:prstGeom>
          <a:noFill/>
          <a:ln w="9525" algn="ctr">
            <a:no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000" i="1" dirty="0">
                <a:solidFill>
                  <a:schemeClr val="tx1"/>
                </a:solidFill>
                <a:latin typeface="+mn-lt"/>
                <a:cs typeface="Arial" pitchFamily="34" charset="0"/>
              </a:rPr>
              <a:t>BASSA</a:t>
            </a:r>
          </a:p>
        </p:txBody>
      </p:sp>
      <p:sp>
        <p:nvSpPr>
          <p:cNvPr id="42" name="Text Box 8"/>
          <p:cNvSpPr txBox="1">
            <a:spLocks noChangeArrowheads="1"/>
          </p:cNvSpPr>
          <p:nvPr/>
        </p:nvSpPr>
        <p:spPr bwMode="auto">
          <a:xfrm>
            <a:off x="1824038" y="5749925"/>
            <a:ext cx="6072187" cy="371475"/>
          </a:xfrm>
          <a:prstGeom prst="rect">
            <a:avLst/>
          </a:prstGeom>
          <a:noFill/>
          <a:ln w="9525" algn="ctr">
            <a:no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800" dirty="0">
                <a:solidFill>
                  <a:schemeClr val="tx1"/>
                </a:solidFill>
                <a:latin typeface="+mn-lt"/>
                <a:cs typeface="Arial" pitchFamily="34" charset="0"/>
              </a:rPr>
              <a:t>IMPORTANZA</a:t>
            </a:r>
          </a:p>
        </p:txBody>
      </p:sp>
      <p:pic>
        <p:nvPicPr>
          <p:cNvPr id="260110" name="Picture 45" descr="marketing_usability_main">
            <a:hlinkClick r:id="rId7"/>
          </p:cNvPr>
          <p:cNvPicPr>
            <a:picLocks noChangeAspect="1" noChangeArrowheads="1"/>
          </p:cNvPicPr>
          <p:nvPr/>
        </p:nvPicPr>
        <p:blipFill>
          <a:blip r:embed="rId8"/>
          <a:srcRect/>
          <a:stretch>
            <a:fillRect/>
          </a:stretch>
        </p:blipFill>
        <p:spPr bwMode="auto">
          <a:xfrm>
            <a:off x="8110538" y="5429250"/>
            <a:ext cx="747712" cy="592138"/>
          </a:xfrm>
          <a:prstGeom prst="rect">
            <a:avLst/>
          </a:prstGeom>
          <a:solidFill>
            <a:schemeClr val="bg1"/>
          </a:solidFill>
          <a:ln w="28575">
            <a:noFill/>
            <a:miter lim="800000"/>
            <a:headEnd/>
            <a:tailEnd/>
          </a:ln>
        </p:spPr>
      </p:pic>
      <p:sp>
        <p:nvSpPr>
          <p:cNvPr id="44" name="Rectangle 23"/>
          <p:cNvSpPr>
            <a:spLocks noChangeArrowheads="1"/>
          </p:cNvSpPr>
          <p:nvPr/>
        </p:nvSpPr>
        <p:spPr bwMode="auto">
          <a:xfrm rot="16200000">
            <a:off x="4175919" y="2445544"/>
            <a:ext cx="1657350" cy="236538"/>
          </a:xfrm>
          <a:prstGeom prst="rect">
            <a:avLst/>
          </a:prstGeom>
          <a:noFill/>
          <a:ln w="12700" algn="ctr">
            <a:noFill/>
            <a:miter lim="800000"/>
            <a:headEnd/>
            <a:tailEnd/>
          </a:ln>
        </p:spPr>
        <p:txBody>
          <a:bodyPr lIns="90000" tIns="46800" rIns="90000" bIns="46800" anchor="ctr"/>
          <a:lstStyle/>
          <a:p>
            <a:pPr defTabSz="449263">
              <a:buClr>
                <a:srgbClr val="000000"/>
              </a:buClr>
              <a:buSzPct val="100000"/>
              <a:buFont typeface="Times" pitchFamily="18" charset="0"/>
              <a:buNone/>
              <a:defRPr/>
            </a:pPr>
            <a:r>
              <a:rPr lang="it-IT" sz="1000" dirty="0">
                <a:solidFill>
                  <a:schemeClr val="tx1"/>
                </a:solidFill>
                <a:latin typeface="+mn-lt"/>
              </a:rPr>
              <a:t>Importanza media: </a:t>
            </a:r>
            <a:r>
              <a:rPr lang="it-IT" sz="1000" dirty="0">
                <a:solidFill>
                  <a:schemeClr val="tx1"/>
                </a:solidFill>
                <a:latin typeface="+mn-lt"/>
              </a:rPr>
              <a:t>25%</a:t>
            </a:r>
            <a:endParaRPr lang="it-IT" sz="1000" dirty="0">
              <a:solidFill>
                <a:schemeClr val="tx1"/>
              </a:solidFill>
              <a:latin typeface="+mn-lt"/>
            </a:endParaRPr>
          </a:p>
        </p:txBody>
      </p:sp>
      <p:sp>
        <p:nvSpPr>
          <p:cNvPr id="45" name="Text Box 36"/>
          <p:cNvSpPr txBox="1">
            <a:spLocks noChangeArrowheads="1"/>
          </p:cNvSpPr>
          <p:nvPr/>
        </p:nvSpPr>
        <p:spPr bwMode="auto">
          <a:xfrm>
            <a:off x="7378700" y="5861050"/>
            <a:ext cx="790575" cy="249238"/>
          </a:xfrm>
          <a:prstGeom prst="rect">
            <a:avLst/>
          </a:prstGeom>
          <a:noFill/>
          <a:ln w="9525" algn="ctr">
            <a:no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000" i="1" dirty="0">
                <a:solidFill>
                  <a:schemeClr val="tx1"/>
                </a:solidFill>
                <a:latin typeface="+mn-lt"/>
                <a:cs typeface="Arial" pitchFamily="34" charset="0"/>
              </a:rPr>
              <a:t>ALTA</a:t>
            </a:r>
          </a:p>
        </p:txBody>
      </p:sp>
      <p:sp>
        <p:nvSpPr>
          <p:cNvPr id="48" name="Rectangle 22"/>
          <p:cNvSpPr>
            <a:spLocks noChangeArrowheads="1"/>
          </p:cNvSpPr>
          <p:nvPr/>
        </p:nvSpPr>
        <p:spPr bwMode="auto">
          <a:xfrm>
            <a:off x="4883150" y="3971925"/>
            <a:ext cx="1998663" cy="642938"/>
          </a:xfrm>
          <a:prstGeom prst="rect">
            <a:avLst/>
          </a:prstGeom>
          <a:noFill/>
          <a:ln w="12700" algn="ctr">
            <a:noFill/>
            <a:miter lim="800000"/>
            <a:headEnd/>
            <a:tailEnd/>
          </a:ln>
        </p:spPr>
        <p:txBody>
          <a:bodyPr lIns="90000" tIns="46800" rIns="90000" bIns="46800" anchor="ctr"/>
          <a:lstStyle/>
          <a:p>
            <a:pPr defTabSz="449263">
              <a:buClr>
                <a:srgbClr val="000000"/>
              </a:buClr>
              <a:buSzPct val="100000"/>
              <a:buFont typeface="Times" pitchFamily="18" charset="0"/>
              <a:buNone/>
              <a:defRPr/>
            </a:pPr>
            <a:r>
              <a:rPr lang="it-IT" sz="900" dirty="0">
                <a:solidFill>
                  <a:schemeClr val="tx1"/>
                </a:solidFill>
                <a:latin typeface="+mn-lt"/>
              </a:rPr>
              <a:t>LA RAPIDITÀ CON CUI ACQUEDOTTO DEL FIORA HA EFFETTUATO L’INTERVENTO DOPO LA SUA RICHIESTA</a:t>
            </a:r>
          </a:p>
        </p:txBody>
      </p:sp>
      <p:sp>
        <p:nvSpPr>
          <p:cNvPr id="50" name="Rectangle 22"/>
          <p:cNvSpPr>
            <a:spLocks noChangeArrowheads="1"/>
          </p:cNvSpPr>
          <p:nvPr/>
        </p:nvSpPr>
        <p:spPr bwMode="auto">
          <a:xfrm>
            <a:off x="6670675" y="3644900"/>
            <a:ext cx="1285875" cy="428625"/>
          </a:xfrm>
          <a:prstGeom prst="rect">
            <a:avLst/>
          </a:prstGeom>
          <a:noFill/>
          <a:ln w="12700" algn="ctr">
            <a:noFill/>
            <a:miter lim="800000"/>
            <a:headEnd/>
            <a:tailEnd/>
          </a:ln>
        </p:spPr>
        <p:txBody>
          <a:bodyPr lIns="90000" tIns="46800" rIns="90000" bIns="46800" anchor="ctr"/>
          <a:lstStyle/>
          <a:p>
            <a:pPr algn="r" defTabSz="449263">
              <a:buClr>
                <a:srgbClr val="000000"/>
              </a:buClr>
              <a:buSzPct val="100000"/>
              <a:buFont typeface="Times" pitchFamily="18" charset="0"/>
              <a:buNone/>
              <a:defRPr/>
            </a:pPr>
            <a:r>
              <a:rPr lang="it-IT" sz="900" dirty="0">
                <a:solidFill>
                  <a:schemeClr val="tx1"/>
                </a:solidFill>
                <a:latin typeface="+mn-lt"/>
              </a:rPr>
              <a:t>LA RISOLUTIVITÀ DELL’INTERVENTO</a:t>
            </a:r>
          </a:p>
        </p:txBody>
      </p:sp>
      <p:sp>
        <p:nvSpPr>
          <p:cNvPr id="51" name="Rectangle 23"/>
          <p:cNvSpPr>
            <a:spLocks noChangeArrowheads="1"/>
          </p:cNvSpPr>
          <p:nvPr/>
        </p:nvSpPr>
        <p:spPr bwMode="auto">
          <a:xfrm>
            <a:off x="1912938" y="3392488"/>
            <a:ext cx="2376487" cy="227012"/>
          </a:xfrm>
          <a:prstGeom prst="rect">
            <a:avLst/>
          </a:prstGeom>
          <a:noFill/>
          <a:ln w="12700" algn="ctr">
            <a:noFill/>
            <a:miter lim="800000"/>
            <a:headEnd/>
            <a:tailEnd/>
          </a:ln>
        </p:spPr>
        <p:txBody>
          <a:bodyPr lIns="90000" tIns="46800" rIns="90000" bIns="46800" anchor="ctr"/>
          <a:lstStyle/>
          <a:p>
            <a:pPr defTabSz="449263">
              <a:buClr>
                <a:srgbClr val="000000"/>
              </a:buClr>
              <a:buSzPct val="100000"/>
              <a:buFont typeface="Times" pitchFamily="18" charset="0"/>
              <a:buNone/>
              <a:defRPr/>
            </a:pPr>
            <a:r>
              <a:rPr lang="it-IT" sz="900" dirty="0">
                <a:solidFill>
                  <a:schemeClr val="tx1"/>
                </a:solidFill>
                <a:latin typeface="+mn-lt"/>
              </a:rPr>
              <a:t>Soddisfazione complessiva:</a:t>
            </a:r>
            <a:r>
              <a:rPr lang="it-IT" sz="900" dirty="0">
                <a:solidFill>
                  <a:schemeClr val="tx1"/>
                </a:solidFill>
                <a:latin typeface="+mn-lt"/>
              </a:rPr>
              <a:t> 96,3%</a:t>
            </a:r>
            <a:endParaRPr lang="it-IT" sz="900" dirty="0">
              <a:solidFill>
                <a:schemeClr val="tx1"/>
              </a:solidFill>
              <a:latin typeface="+mn-lt"/>
            </a:endParaRPr>
          </a:p>
        </p:txBody>
      </p:sp>
      <p:sp>
        <p:nvSpPr>
          <p:cNvPr id="53" name="Text Box 6"/>
          <p:cNvSpPr txBox="1">
            <a:spLocks noChangeArrowheads="1"/>
          </p:cNvSpPr>
          <p:nvPr/>
        </p:nvSpPr>
        <p:spPr bwMode="auto">
          <a:xfrm>
            <a:off x="6732588" y="5516563"/>
            <a:ext cx="1184275" cy="230187"/>
          </a:xfrm>
          <a:prstGeom prst="rect">
            <a:avLst/>
          </a:prstGeom>
          <a:solidFill>
            <a:srgbClr val="CC3300"/>
          </a:solidFill>
          <a:ln w="9525" algn="ctr">
            <a:solidFill>
              <a:srgbClr val="CC3300"/>
            </a:solidFill>
            <a:miter lim="800000"/>
            <a:headEnd/>
            <a:tailEnd/>
          </a:ln>
        </p:spPr>
        <p:txBody>
          <a:bodyPr lIns="90000" tIns="46800" rIns="90000" bIns="46800"/>
          <a:lstStyle/>
          <a:p>
            <a:pPr algn="ctr" defTabSz="449263">
              <a:spcBef>
                <a:spcPct val="50000"/>
              </a:spcBef>
              <a:buClr>
                <a:srgbClr val="000000"/>
              </a:buClr>
              <a:buSzPct val="100000"/>
              <a:buFont typeface="Times" pitchFamily="18" charset="0"/>
              <a:buNone/>
              <a:defRPr/>
            </a:pPr>
            <a:r>
              <a:rPr lang="it-IT" sz="1000" b="1" dirty="0">
                <a:solidFill>
                  <a:schemeClr val="bg1"/>
                </a:solidFill>
                <a:latin typeface="+mn-lt"/>
                <a:cs typeface="Arial" pitchFamily="34" charset="0"/>
              </a:rPr>
              <a:t>MIGLIORARE</a:t>
            </a:r>
          </a:p>
        </p:txBody>
      </p:sp>
      <p:sp>
        <p:nvSpPr>
          <p:cNvPr id="55" name="Rectangle 22"/>
          <p:cNvSpPr>
            <a:spLocks noChangeArrowheads="1"/>
          </p:cNvSpPr>
          <p:nvPr/>
        </p:nvSpPr>
        <p:spPr bwMode="auto">
          <a:xfrm>
            <a:off x="1979613" y="2686050"/>
            <a:ext cx="1998662" cy="644525"/>
          </a:xfrm>
          <a:prstGeom prst="rect">
            <a:avLst/>
          </a:prstGeom>
          <a:noFill/>
          <a:ln w="12700" algn="ctr">
            <a:noFill/>
            <a:miter lim="800000"/>
            <a:headEnd/>
            <a:tailEnd/>
          </a:ln>
        </p:spPr>
        <p:txBody>
          <a:bodyPr lIns="90000" tIns="46800" rIns="90000" bIns="46800" anchor="ctr"/>
          <a:lstStyle/>
          <a:p>
            <a:pPr algn="r" defTabSz="449263">
              <a:buClr>
                <a:srgbClr val="000000"/>
              </a:buClr>
              <a:buSzPct val="100000"/>
              <a:buFont typeface="Times" pitchFamily="18" charset="0"/>
              <a:buNone/>
              <a:defRPr/>
            </a:pPr>
            <a:r>
              <a:rPr lang="it-IT" sz="900" dirty="0">
                <a:solidFill>
                  <a:schemeClr val="tx1"/>
                </a:solidFill>
                <a:latin typeface="+mn-lt"/>
              </a:rPr>
              <a:t>IL RISPETTO DEGLI ORARI DEGLI APPUNTAMENTI DA PARTE DEI TECNICI</a:t>
            </a:r>
          </a:p>
        </p:txBody>
      </p:sp>
      <p:sp>
        <p:nvSpPr>
          <p:cNvPr id="58" name="Rectangle 22"/>
          <p:cNvSpPr>
            <a:spLocks noChangeArrowheads="1"/>
          </p:cNvSpPr>
          <p:nvPr/>
        </p:nvSpPr>
        <p:spPr bwMode="auto">
          <a:xfrm>
            <a:off x="2376488" y="1793875"/>
            <a:ext cx="1655762" cy="423863"/>
          </a:xfrm>
          <a:prstGeom prst="rect">
            <a:avLst/>
          </a:prstGeom>
          <a:noFill/>
          <a:ln w="12700" algn="ctr">
            <a:noFill/>
            <a:miter lim="800000"/>
            <a:headEnd/>
            <a:tailEnd/>
          </a:ln>
        </p:spPr>
        <p:txBody>
          <a:bodyPr lIns="90000" tIns="46800" rIns="90000" bIns="46800" anchor="ctr"/>
          <a:lstStyle/>
          <a:p>
            <a:pPr algn="r" defTabSz="449263">
              <a:buClr>
                <a:srgbClr val="000000"/>
              </a:buClr>
              <a:buSzPct val="100000"/>
              <a:buFont typeface="Times" pitchFamily="18" charset="0"/>
              <a:buNone/>
              <a:defRPr/>
            </a:pPr>
            <a:r>
              <a:rPr lang="it-IT" sz="900" dirty="0">
                <a:solidFill>
                  <a:schemeClr val="tx1"/>
                </a:solidFill>
                <a:latin typeface="+mn-lt"/>
              </a:rPr>
              <a:t>LA CORTESIA DEI TECNICI CHE HANNO SVOLTO L’INTERVENTO</a:t>
            </a:r>
          </a:p>
        </p:txBody>
      </p:sp>
      <p:sp>
        <p:nvSpPr>
          <p:cNvPr id="59" name="Text Box 7"/>
          <p:cNvSpPr txBox="1">
            <a:spLocks noChangeArrowheads="1"/>
          </p:cNvSpPr>
          <p:nvPr/>
        </p:nvSpPr>
        <p:spPr bwMode="auto">
          <a:xfrm>
            <a:off x="1949450" y="5516563"/>
            <a:ext cx="1182688" cy="230187"/>
          </a:xfrm>
          <a:prstGeom prst="rect">
            <a:avLst/>
          </a:prstGeom>
          <a:solidFill>
            <a:srgbClr val="FF66CC"/>
          </a:solidFill>
          <a:ln w="9525" algn="ctr">
            <a:solidFill>
              <a:srgbClr val="FF66CC"/>
            </a:solidFill>
            <a:miter lim="800000"/>
            <a:headEnd/>
            <a:tailEnd/>
          </a:ln>
        </p:spPr>
        <p:txBody>
          <a:bodyPr lIns="90000" tIns="46800" rIns="90000" bIns="46800"/>
          <a:lstStyle/>
          <a:p>
            <a:pPr algn="ctr" defTabSz="449263">
              <a:spcBef>
                <a:spcPct val="50000"/>
              </a:spcBef>
              <a:buClr>
                <a:srgbClr val="000000"/>
              </a:buClr>
              <a:buSzPct val="100000"/>
              <a:buFont typeface="Times" pitchFamily="18" charset="0"/>
              <a:buNone/>
              <a:defRPr/>
            </a:pPr>
            <a:r>
              <a:rPr lang="it-IT" sz="1000" b="1" dirty="0">
                <a:solidFill>
                  <a:schemeClr val="bg1"/>
                </a:solidFill>
                <a:latin typeface="+mn-lt"/>
                <a:cs typeface="Arial" pitchFamily="34" charset="0"/>
              </a:rPr>
              <a:t>PERFEZIONARE</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1" name="Rectangle 12"/>
          <p:cNvSpPr>
            <a:spLocks noChangeArrowheads="1"/>
          </p:cNvSpPr>
          <p:nvPr/>
        </p:nvSpPr>
        <p:spPr bwMode="auto">
          <a:xfrm>
            <a:off x="6561138" y="1563688"/>
            <a:ext cx="1758950" cy="431800"/>
          </a:xfrm>
          <a:prstGeom prst="rect">
            <a:avLst/>
          </a:prstGeom>
          <a:noFill/>
          <a:ln w="12700" algn="ctr">
            <a:solidFill>
              <a:srgbClr val="339966"/>
            </a:solidFill>
            <a:miter lim="800000"/>
            <a:headEnd/>
            <a:tailEnd/>
          </a:ln>
        </p:spPr>
        <p:txBody>
          <a:bodyPr lIns="90000" tIns="46800" rIns="90000" bIns="46800" anchor="ctr"/>
          <a:lstStyle/>
          <a:p>
            <a:pPr algn="ctr" defTabSz="449263">
              <a:buClr>
                <a:srgbClr val="000000"/>
              </a:buClr>
              <a:buSzPct val="100000"/>
              <a:buFont typeface="Times" pitchFamily="18" charset="0"/>
              <a:buNone/>
            </a:pPr>
            <a:r>
              <a:rPr lang="it-IT" sz="1200" b="1">
                <a:solidFill>
                  <a:schemeClr val="tx1"/>
                </a:solidFill>
                <a:latin typeface="Arial" charset="0"/>
              </a:rPr>
              <a:t>SUPERA LE ASPETTATIVE</a:t>
            </a:r>
          </a:p>
        </p:txBody>
      </p:sp>
      <p:sp>
        <p:nvSpPr>
          <p:cNvPr id="261122" name="Rectangle 13"/>
          <p:cNvSpPr>
            <a:spLocks noChangeArrowheads="1"/>
          </p:cNvSpPr>
          <p:nvPr/>
        </p:nvSpPr>
        <p:spPr bwMode="auto">
          <a:xfrm>
            <a:off x="6632575" y="3200400"/>
            <a:ext cx="1728788" cy="431800"/>
          </a:xfrm>
          <a:prstGeom prst="rect">
            <a:avLst/>
          </a:prstGeom>
          <a:noFill/>
          <a:ln w="12700" algn="ctr">
            <a:solidFill>
              <a:srgbClr val="808080"/>
            </a:solidFill>
            <a:miter lim="800000"/>
            <a:headEnd/>
            <a:tailEnd/>
          </a:ln>
        </p:spPr>
        <p:txBody>
          <a:bodyPr lIns="90000" tIns="46800" rIns="90000" bIns="46800" anchor="ctr"/>
          <a:lstStyle/>
          <a:p>
            <a:pPr algn="ctr" defTabSz="449263">
              <a:buClr>
                <a:srgbClr val="000000"/>
              </a:buClr>
              <a:buSzPct val="100000"/>
              <a:buFont typeface="Times" pitchFamily="18" charset="0"/>
              <a:buNone/>
            </a:pPr>
            <a:r>
              <a:rPr lang="it-IT" sz="1200" b="1">
                <a:solidFill>
                  <a:schemeClr val="tx1"/>
                </a:solidFill>
                <a:latin typeface="Arial" charset="0"/>
              </a:rPr>
              <a:t>IN LINEA CON LE ASPETTATIVE</a:t>
            </a:r>
          </a:p>
        </p:txBody>
      </p:sp>
      <p:sp>
        <p:nvSpPr>
          <p:cNvPr id="261123" name="Rectangle 14"/>
          <p:cNvSpPr>
            <a:spLocks noChangeArrowheads="1"/>
          </p:cNvSpPr>
          <p:nvPr/>
        </p:nvSpPr>
        <p:spPr bwMode="auto">
          <a:xfrm>
            <a:off x="6632575" y="4876800"/>
            <a:ext cx="1728788" cy="431800"/>
          </a:xfrm>
          <a:prstGeom prst="rect">
            <a:avLst/>
          </a:prstGeom>
          <a:noFill/>
          <a:ln w="12700" algn="ctr">
            <a:solidFill>
              <a:srgbClr val="CC0000"/>
            </a:solidFill>
            <a:miter lim="800000"/>
            <a:headEnd/>
            <a:tailEnd/>
          </a:ln>
        </p:spPr>
        <p:txBody>
          <a:bodyPr lIns="90000" tIns="46800" rIns="90000" bIns="46800" anchor="ctr"/>
          <a:lstStyle/>
          <a:p>
            <a:pPr algn="ctr" defTabSz="449263">
              <a:buClr>
                <a:srgbClr val="000000"/>
              </a:buClr>
              <a:buSzPct val="100000"/>
              <a:buFont typeface="Times" pitchFamily="18" charset="0"/>
              <a:buNone/>
            </a:pPr>
            <a:r>
              <a:rPr lang="it-IT" sz="1200" b="1">
                <a:solidFill>
                  <a:schemeClr val="tx1"/>
                </a:solidFill>
                <a:latin typeface="Arial" charset="0"/>
              </a:rPr>
              <a:t>DELUDE LE ASPETTATIVE</a:t>
            </a:r>
          </a:p>
        </p:txBody>
      </p:sp>
      <p:sp>
        <p:nvSpPr>
          <p:cNvPr id="261124"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LE ASPETTATIVE SULL’INTERVENTO TECNICO</a:t>
            </a:r>
            <a:br>
              <a:rPr lang="it-IT" sz="2100">
                <a:solidFill>
                  <a:srgbClr val="3366CC"/>
                </a:solidFill>
                <a:cs typeface="Arial" charset="0"/>
              </a:rPr>
            </a:br>
            <a:r>
              <a:rPr lang="it-IT" sz="2100" i="1">
                <a:solidFill>
                  <a:srgbClr val="3366CC"/>
                </a:solidFill>
                <a:cs typeface="Arial" charset="0"/>
              </a:rPr>
              <a:t>TREND</a:t>
            </a:r>
          </a:p>
        </p:txBody>
      </p:sp>
      <p:sp>
        <p:nvSpPr>
          <p:cNvPr id="601097"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INTERVENTO TECNICO </a:t>
            </a:r>
            <a:br>
              <a:rPr lang="it-IT" sz="1800" dirty="0">
                <a:solidFill>
                  <a:schemeClr val="bg1"/>
                </a:solidFill>
              </a:rPr>
            </a:br>
            <a:r>
              <a:rPr lang="it-IT" sz="1800" i="1" dirty="0">
                <a:solidFill>
                  <a:schemeClr val="bg1"/>
                </a:solidFill>
              </a:rPr>
              <a:t>Aspettative</a:t>
            </a:r>
            <a:endParaRPr lang="it-IT" sz="1800" i="1" dirty="0">
              <a:solidFill>
                <a:schemeClr val="bg1"/>
              </a:solidFill>
              <a:effectLst>
                <a:outerShdw blurRad="38100" dist="38100" dir="2700000" algn="tl">
                  <a:srgbClr val="C0C0C0"/>
                </a:outerShdw>
              </a:effectLst>
            </a:endParaRPr>
          </a:p>
        </p:txBody>
      </p:sp>
      <p:sp>
        <p:nvSpPr>
          <p:cNvPr id="261126" name="Text Box 3"/>
          <p:cNvSpPr txBox="1">
            <a:spLocks noChangeArrowheads="1"/>
          </p:cNvSpPr>
          <p:nvPr/>
        </p:nvSpPr>
        <p:spPr bwMode="auto">
          <a:xfrm>
            <a:off x="755650" y="877888"/>
            <a:ext cx="8137525" cy="434975"/>
          </a:xfrm>
          <a:prstGeom prst="rect">
            <a:avLst/>
          </a:prstGeom>
          <a:noFill/>
          <a:ln w="9525">
            <a:noFill/>
            <a:miter lim="800000"/>
            <a:headEnd/>
            <a:tailEnd/>
          </a:ln>
        </p:spPr>
        <p:txBody>
          <a:bodyPr lIns="169695" tIns="124443" rIns="169695" bIns="124443" anchor="ctr">
            <a:spAutoFit/>
          </a:bodyPr>
          <a:lstStyle/>
          <a:p>
            <a:pPr marL="266700" indent="-266700" defTabSz="957263">
              <a:buClr>
                <a:srgbClr val="000000"/>
              </a:buClr>
              <a:buSzPct val="100000"/>
              <a:buFont typeface="Times" pitchFamily="18" charset="0"/>
              <a:buBlip>
                <a:blip r:embed="rId3"/>
              </a:buBlip>
            </a:pPr>
            <a:r>
              <a:rPr lang="it-IT" sz="1200">
                <a:solidFill>
                  <a:srgbClr val="000000"/>
                </a:solidFill>
                <a:latin typeface="Arial" charset="0"/>
                <a:cs typeface="Arial" charset="0"/>
              </a:rPr>
              <a:t>Sempre considerando gli aspetti di intervento tecnico, ritiene che il servizio…</a:t>
            </a:r>
            <a:endParaRPr lang="it-IT" sz="1200">
              <a:solidFill>
                <a:schemeClr val="tx1"/>
              </a:solidFill>
              <a:cs typeface="Arial" charset="0"/>
            </a:endParaRPr>
          </a:p>
        </p:txBody>
      </p:sp>
      <p:sp>
        <p:nvSpPr>
          <p:cNvPr id="12" name="Segnaposto numero diapositiva 11"/>
          <p:cNvSpPr>
            <a:spLocks noGrp="1"/>
          </p:cNvSpPr>
          <p:nvPr>
            <p:ph type="sldNum" sz="quarter" idx="10"/>
          </p:nvPr>
        </p:nvSpPr>
        <p:spPr/>
        <p:txBody>
          <a:bodyPr/>
          <a:lstStyle/>
          <a:p>
            <a:pPr>
              <a:defRPr/>
            </a:pPr>
            <a:fld id="{48BB3EB4-3E96-422E-BF2C-56E04CF745A1}" type="slidenum">
              <a:rPr lang="it-IT" smtClean="0"/>
              <a:pPr>
                <a:defRPr/>
              </a:pPr>
              <a:t>83</a:t>
            </a:fld>
            <a:endParaRPr lang="it-IT"/>
          </a:p>
        </p:txBody>
      </p:sp>
      <p:graphicFrame>
        <p:nvGraphicFramePr>
          <p:cNvPr id="261128" name="Object 71"/>
          <p:cNvGraphicFramePr>
            <a:graphicFrameLocks noChangeAspect="1"/>
          </p:cNvGraphicFramePr>
          <p:nvPr/>
        </p:nvGraphicFramePr>
        <p:xfrm>
          <a:off x="849313" y="1263650"/>
          <a:ext cx="6076950" cy="4730750"/>
        </p:xfrm>
        <a:graphic>
          <a:graphicData uri="http://schemas.openxmlformats.org/presentationml/2006/ole">
            <p:oleObj spid="_x0000_s261128" r:id="rId4" imgW="6078239" imgH="4730906" progId="Excel.Chart.8">
              <p:embed/>
            </p:oleObj>
          </a:graphicData>
        </a:graphic>
      </p:graphicFrame>
      <p:sp>
        <p:nvSpPr>
          <p:cNvPr id="13" name="Text Box 10"/>
          <p:cNvSpPr txBox="1">
            <a:spLocks noChangeArrowheads="1"/>
          </p:cNvSpPr>
          <p:nvPr/>
        </p:nvSpPr>
        <p:spPr bwMode="auto">
          <a:xfrm>
            <a:off x="3643313" y="6097588"/>
            <a:ext cx="3214687" cy="649287"/>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r>
              <a:rPr lang="it-IT" sz="900" dirty="0">
                <a:solidFill>
                  <a:schemeClr val="tx1"/>
                </a:solidFill>
                <a:latin typeface="+mn-lt"/>
              </a:rPr>
              <a:t>UNIVERSO: </a:t>
            </a:r>
            <a:r>
              <a:rPr lang="it-IT" sz="900" dirty="0">
                <a:solidFill>
                  <a:schemeClr val="tx1"/>
                </a:solidFill>
                <a:latin typeface="Arial" charset="0"/>
              </a:rPr>
              <a:t>229.490</a:t>
            </a:r>
            <a:r>
              <a:rPr lang="it-IT" sz="900" dirty="0">
                <a:solidFill>
                  <a:schemeClr val="tx1"/>
                </a:solidFill>
                <a:latin typeface="+mn-lt"/>
              </a:rPr>
              <a:t> UTENZE</a:t>
            </a:r>
          </a:p>
          <a:p>
            <a:pPr algn="ctr" defTabSz="449263">
              <a:buClr>
                <a:srgbClr val="000000"/>
              </a:buClr>
              <a:buSzPct val="100000"/>
              <a:buFont typeface="Times" pitchFamily="18" charset="0"/>
              <a:buNone/>
              <a:defRPr/>
            </a:pPr>
            <a:r>
              <a:rPr lang="it-IT" sz="900" dirty="0">
                <a:solidFill>
                  <a:schemeClr val="tx1"/>
                </a:solidFill>
                <a:latin typeface="+mn-lt"/>
              </a:rPr>
              <a:t>BASE: </a:t>
            </a:r>
            <a:r>
              <a:rPr lang="it-IT" sz="900" dirty="0">
                <a:solidFill>
                  <a:schemeClr val="tx1"/>
                </a:solidFill>
                <a:latin typeface="Arial" charset="0"/>
              </a:rPr>
              <a:t> COLORO CHE HANNO RICEVUTO UN </a:t>
            </a:r>
            <a:r>
              <a:rPr lang="it-IT" sz="900" dirty="0">
                <a:solidFill>
                  <a:schemeClr val="tx1"/>
                </a:solidFill>
                <a:latin typeface="Arial" charset="0"/>
              </a:rPr>
              <a:t>INTERVENTO TECNICO (203 interviste ad hoc)</a:t>
            </a:r>
            <a:endParaRPr lang="it-IT" sz="900" dirty="0">
              <a:solidFill>
                <a:schemeClr val="tx1"/>
              </a:solidFill>
              <a:latin typeface="+mn-lt"/>
            </a:endParaRPr>
          </a:p>
          <a:p>
            <a:pPr algn="ctr" defTabSz="449263">
              <a:buClr>
                <a:srgbClr val="000000"/>
              </a:buClr>
              <a:buSzPct val="100000"/>
              <a:buFont typeface="Times" pitchFamily="18" charset="0"/>
              <a:buNone/>
              <a:defRPr/>
            </a:pPr>
            <a:endParaRPr lang="it-IT" sz="900" dirty="0">
              <a:solidFill>
                <a:schemeClr val="tx1"/>
              </a:solidFill>
              <a:latin typeface="+mn-lt"/>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5" name="Rectangle 2"/>
          <p:cNvSpPr>
            <a:spLocks noChangeArrowheads="1"/>
          </p:cNvSpPr>
          <p:nvPr/>
        </p:nvSpPr>
        <p:spPr bwMode="auto">
          <a:xfrm>
            <a:off x="1476375" y="3789363"/>
            <a:ext cx="7391400" cy="1727200"/>
          </a:xfrm>
          <a:prstGeom prst="rect">
            <a:avLst/>
          </a:prstGeom>
          <a:noFill/>
          <a:ln w="9525">
            <a:noFill/>
            <a:miter lim="800000"/>
            <a:headEnd/>
            <a:tailEnd/>
          </a:ln>
        </p:spPr>
        <p:txBody>
          <a:bodyPr lIns="0" tIns="0" rIns="0" bIns="0" anchor="ctr"/>
          <a:lstStyle/>
          <a:p>
            <a:pPr algn="r">
              <a:spcBef>
                <a:spcPct val="50000"/>
              </a:spcBef>
            </a:pPr>
            <a:r>
              <a:rPr kumimoji="1" lang="it-IT" sz="2400" i="1" u="sng">
                <a:solidFill>
                  <a:schemeClr val="tx1"/>
                </a:solidFill>
              </a:rPr>
              <a:t>Parte Seconda</a:t>
            </a:r>
          </a:p>
          <a:p>
            <a:pPr algn="r">
              <a:spcBef>
                <a:spcPct val="50000"/>
              </a:spcBef>
            </a:pPr>
            <a:endParaRPr kumimoji="1" lang="it-IT" sz="2400" i="1" u="sng">
              <a:solidFill>
                <a:schemeClr val="tx1"/>
              </a:solidFill>
            </a:endParaRPr>
          </a:p>
          <a:p>
            <a:pPr algn="r">
              <a:spcBef>
                <a:spcPct val="50000"/>
              </a:spcBef>
            </a:pPr>
            <a:r>
              <a:rPr kumimoji="1" lang="it-IT" sz="2400" b="1" i="1">
                <a:solidFill>
                  <a:schemeClr val="tx1"/>
                </a:solidFill>
              </a:rPr>
              <a:t>Altri temi rilevanti</a:t>
            </a:r>
          </a:p>
        </p:txBody>
      </p:sp>
      <p:sp>
        <p:nvSpPr>
          <p:cNvPr id="3" name="Segnaposto numero diapositiva 2"/>
          <p:cNvSpPr>
            <a:spLocks noGrp="1"/>
          </p:cNvSpPr>
          <p:nvPr>
            <p:ph type="sldNum" sz="quarter" idx="10"/>
          </p:nvPr>
        </p:nvSpPr>
        <p:spPr/>
        <p:txBody>
          <a:bodyPr/>
          <a:lstStyle/>
          <a:p>
            <a:pPr>
              <a:defRPr/>
            </a:pPr>
            <a:fld id="{FE5D9DD4-C4DC-4744-B8B4-56A3DAE51E6E}" type="slidenum">
              <a:rPr lang="it-IT" smtClean="0"/>
              <a:pPr>
                <a:defRPr/>
              </a:pPr>
              <a:t>84</a:t>
            </a:fld>
            <a:endParaRPr lang="it-IT"/>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69" name="Rectangle 2"/>
          <p:cNvSpPr>
            <a:spLocks noChangeArrowheads="1"/>
          </p:cNvSpPr>
          <p:nvPr/>
        </p:nvSpPr>
        <p:spPr bwMode="auto">
          <a:xfrm>
            <a:off x="900113" y="3789363"/>
            <a:ext cx="8110537" cy="1727200"/>
          </a:xfrm>
          <a:prstGeom prst="rect">
            <a:avLst/>
          </a:prstGeom>
          <a:noFill/>
          <a:ln w="9525">
            <a:noFill/>
            <a:miter lim="800000"/>
            <a:headEnd/>
            <a:tailEnd/>
          </a:ln>
        </p:spPr>
        <p:txBody>
          <a:bodyPr lIns="0" tIns="0" rIns="0" bIns="0" anchor="ctr"/>
          <a:lstStyle/>
          <a:p>
            <a:pPr algn="r">
              <a:spcBef>
                <a:spcPct val="50000"/>
              </a:spcBef>
            </a:pPr>
            <a:endParaRPr kumimoji="1" lang="it-IT" sz="2400" i="1" u="sng">
              <a:solidFill>
                <a:schemeClr val="tx1"/>
              </a:solidFill>
            </a:endParaRPr>
          </a:p>
          <a:p>
            <a:pPr algn="r">
              <a:spcBef>
                <a:spcPct val="50000"/>
              </a:spcBef>
            </a:pPr>
            <a:endParaRPr kumimoji="1" lang="it-IT" sz="2400" i="1" u="sng">
              <a:solidFill>
                <a:schemeClr val="tx1"/>
              </a:solidFill>
            </a:endParaRPr>
          </a:p>
          <a:p>
            <a:pPr algn="r">
              <a:spcBef>
                <a:spcPct val="50000"/>
              </a:spcBef>
            </a:pPr>
            <a:r>
              <a:rPr kumimoji="1" lang="it-IT" sz="2400" b="1" i="1">
                <a:solidFill>
                  <a:schemeClr val="tx1"/>
                </a:solidFill>
              </a:rPr>
              <a:t>La società fornitrice del servizio e le tariffe</a:t>
            </a:r>
          </a:p>
        </p:txBody>
      </p:sp>
      <p:sp>
        <p:nvSpPr>
          <p:cNvPr id="3" name="Segnaposto numero diapositiva 2"/>
          <p:cNvSpPr>
            <a:spLocks noGrp="1"/>
          </p:cNvSpPr>
          <p:nvPr>
            <p:ph type="sldNum" sz="quarter" idx="10"/>
          </p:nvPr>
        </p:nvSpPr>
        <p:spPr/>
        <p:txBody>
          <a:bodyPr/>
          <a:lstStyle/>
          <a:p>
            <a:pPr>
              <a:defRPr/>
            </a:pPr>
            <a:fld id="{D34B0D63-62F9-46F5-B791-5829641FA9BD}" type="slidenum">
              <a:rPr lang="it-IT" smtClean="0"/>
              <a:pPr>
                <a:defRPr/>
              </a:pPr>
              <a:t>85</a:t>
            </a:fld>
            <a:endParaRPr lang="it-IT"/>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82" name="Text Box 3"/>
          <p:cNvSpPr txBox="1">
            <a:spLocks noChangeArrowheads="1"/>
          </p:cNvSpPr>
          <p:nvPr/>
        </p:nvSpPr>
        <p:spPr bwMode="auto">
          <a:xfrm>
            <a:off x="747713" y="985838"/>
            <a:ext cx="8110537" cy="436562"/>
          </a:xfrm>
          <a:prstGeom prst="rect">
            <a:avLst/>
          </a:prstGeom>
          <a:noFill/>
          <a:ln w="9525">
            <a:noFill/>
            <a:miter lim="800000"/>
            <a:headEnd/>
            <a:tailEnd/>
          </a:ln>
        </p:spPr>
        <p:txBody>
          <a:bodyPr lIns="169695" tIns="124443" rIns="169695" bIns="124443" anchor="ctr">
            <a:spAutoFit/>
          </a:bodyPr>
          <a:lstStyle/>
          <a:p>
            <a:pPr marL="266700" indent="-266700" defTabSz="957263">
              <a:buClr>
                <a:srgbClr val="000000"/>
              </a:buClr>
              <a:buSzPct val="100000"/>
              <a:buFont typeface="Times" pitchFamily="18" charset="0"/>
              <a:buBlip>
                <a:blip r:embed="rId3"/>
              </a:buBlip>
              <a:defRPr/>
            </a:pPr>
            <a:r>
              <a:rPr lang="it-IT" sz="1200" dirty="0">
                <a:solidFill>
                  <a:schemeClr val="tx1"/>
                </a:solidFill>
                <a:latin typeface="+mn-lt"/>
                <a:cs typeface="Arial" pitchFamily="34" charset="0"/>
              </a:rPr>
              <a:t>Sa indicarmi il nome dell’azienda o ente che eroga l’acqua potabile nel suo Comune? (risposta spontanea) </a:t>
            </a:r>
          </a:p>
        </p:txBody>
      </p:sp>
      <p:sp>
        <p:nvSpPr>
          <p:cNvPr id="601097" name="Text Box 9"/>
          <p:cNvSpPr txBox="1">
            <a:spLocks noChangeArrowheads="1"/>
          </p:cNvSpPr>
          <p:nvPr/>
        </p:nvSpPr>
        <p:spPr bwMode="auto">
          <a:xfrm rot="-5400000">
            <a:off x="-2767806" y="2864644"/>
            <a:ext cx="5946775" cy="366713"/>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NOTORIETÀ DELLA SOCIETÀ</a:t>
            </a:r>
            <a:endParaRPr lang="it-IT" sz="1800" i="1" dirty="0">
              <a:solidFill>
                <a:schemeClr val="bg1"/>
              </a:solidFill>
              <a:effectLst>
                <a:outerShdw blurRad="38100" dist="38100" dir="2700000" algn="tl">
                  <a:srgbClr val="C0C0C0"/>
                </a:outerShdw>
              </a:effectLst>
            </a:endParaRPr>
          </a:p>
        </p:txBody>
      </p:sp>
      <p:graphicFrame>
        <p:nvGraphicFramePr>
          <p:cNvPr id="264195" name="Object 8"/>
          <p:cNvGraphicFramePr>
            <a:graphicFrameLocks noChangeAspect="1"/>
          </p:cNvGraphicFramePr>
          <p:nvPr/>
        </p:nvGraphicFramePr>
        <p:xfrm>
          <a:off x="1092200" y="1549400"/>
          <a:ext cx="7112000" cy="4597400"/>
        </p:xfrm>
        <a:graphic>
          <a:graphicData uri="http://schemas.openxmlformats.org/presentationml/2006/ole">
            <p:oleObj spid="_x0000_s264195" r:id="rId4" imgW="7114649" imgH="4596782" progId="Excel.Chart.8">
              <p:embed/>
            </p:oleObj>
          </a:graphicData>
        </a:graphic>
      </p:graphicFrame>
      <p:sp>
        <p:nvSpPr>
          <p:cNvPr id="8" name="Segnaposto numero diapositiva 7"/>
          <p:cNvSpPr>
            <a:spLocks noGrp="1"/>
          </p:cNvSpPr>
          <p:nvPr>
            <p:ph type="sldNum" sz="quarter" idx="10"/>
          </p:nvPr>
        </p:nvSpPr>
        <p:spPr/>
        <p:txBody>
          <a:bodyPr/>
          <a:lstStyle/>
          <a:p>
            <a:pPr>
              <a:defRPr/>
            </a:pPr>
            <a:fld id="{F03FE498-EF79-4D30-BF7C-8ADB6CA54AEB}" type="slidenum">
              <a:rPr lang="it-IT" smtClean="0"/>
              <a:pPr>
                <a:defRPr/>
              </a:pPr>
              <a:t>86</a:t>
            </a:fld>
            <a:endParaRPr lang="it-IT"/>
          </a:p>
        </p:txBody>
      </p:sp>
      <p:sp>
        <p:nvSpPr>
          <p:cNvPr id="264197" name="Text Box 10"/>
          <p:cNvSpPr txBox="1">
            <a:spLocks noChangeArrowheads="1"/>
          </p:cNvSpPr>
          <p:nvPr/>
        </p:nvSpPr>
        <p:spPr bwMode="auto">
          <a:xfrm>
            <a:off x="3635375" y="6237288"/>
            <a:ext cx="3168650" cy="371475"/>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pPr>
            <a:r>
              <a:rPr lang="it-IT" sz="900">
                <a:solidFill>
                  <a:schemeClr val="tx1"/>
                </a:solidFill>
                <a:latin typeface="Arial" charset="0"/>
              </a:rPr>
              <a:t>UNIVERSO: 229.490 UTENZE</a:t>
            </a:r>
          </a:p>
          <a:p>
            <a:pPr algn="ctr" defTabSz="449263">
              <a:buClr>
                <a:srgbClr val="000000"/>
              </a:buClr>
              <a:buSzPct val="100000"/>
              <a:buFont typeface="Times" pitchFamily="18" charset="0"/>
              <a:buNone/>
            </a:pPr>
            <a:r>
              <a:rPr lang="it-IT" sz="900">
                <a:solidFill>
                  <a:schemeClr val="tx1"/>
                </a:solidFill>
                <a:latin typeface="Arial" charset="0"/>
              </a:rPr>
              <a:t>BASE: TOTALE CAMPIONE</a:t>
            </a:r>
          </a:p>
        </p:txBody>
      </p:sp>
      <p:sp>
        <p:nvSpPr>
          <p:cNvPr id="264198"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NOTORIETÀ DELLE SOCIETÀ FORNITRICE DEL SERVIZIO/1 </a:t>
            </a:r>
            <a:endParaRPr lang="it-IT" sz="2100" i="1">
              <a:solidFill>
                <a:srgbClr val="3366CC"/>
              </a:solidFill>
              <a:cs typeface="Arial" charset="0"/>
            </a:endParaRP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570" name="Text Box 3"/>
          <p:cNvSpPr txBox="1">
            <a:spLocks noChangeArrowheads="1"/>
          </p:cNvSpPr>
          <p:nvPr/>
        </p:nvSpPr>
        <p:spPr bwMode="auto">
          <a:xfrm>
            <a:off x="609600" y="692150"/>
            <a:ext cx="8396288" cy="620713"/>
          </a:xfrm>
          <a:prstGeom prst="rect">
            <a:avLst/>
          </a:prstGeom>
          <a:noFill/>
          <a:ln w="9525">
            <a:noFill/>
            <a:miter lim="800000"/>
            <a:headEnd/>
            <a:tailEnd/>
          </a:ln>
        </p:spPr>
        <p:txBody>
          <a:bodyPr lIns="169695" tIns="124443" rIns="169695" bIns="124443" anchor="ctr">
            <a:spAutoFit/>
          </a:bodyPr>
          <a:lstStyle/>
          <a:p>
            <a:pPr marL="266700" indent="-266700" defTabSz="957263">
              <a:buClr>
                <a:srgbClr val="000000"/>
              </a:buClr>
              <a:buSzPct val="100000"/>
              <a:buFont typeface="Times" pitchFamily="18" charset="0"/>
              <a:buBlip>
                <a:blip r:embed="rId3"/>
              </a:buBlip>
              <a:defRPr/>
            </a:pPr>
            <a:r>
              <a:rPr lang="it-IT" sz="1200" dirty="0">
                <a:solidFill>
                  <a:schemeClr val="tx1"/>
                </a:solidFill>
                <a:latin typeface="+mn-lt"/>
                <a:cs typeface="Arial" pitchFamily="34" charset="0"/>
              </a:rPr>
              <a:t>Sa  indicarmi in quanti Comuni l’acqua  viene erogata dalla stessa  Azienda che fornisce il servizio a Lei, ovvero da Acquedotto del </a:t>
            </a:r>
            <a:r>
              <a:rPr lang="it-IT" sz="1200" dirty="0" err="1">
                <a:solidFill>
                  <a:schemeClr val="tx1"/>
                </a:solidFill>
                <a:latin typeface="+mn-lt"/>
                <a:cs typeface="Arial" pitchFamily="34" charset="0"/>
              </a:rPr>
              <a:t>Fiora</a:t>
            </a:r>
            <a:r>
              <a:rPr lang="it-IT" sz="1200" dirty="0">
                <a:solidFill>
                  <a:schemeClr val="tx1"/>
                </a:solidFill>
                <a:latin typeface="+mn-lt"/>
                <a:cs typeface="Arial" pitchFamily="34" charset="0"/>
              </a:rPr>
              <a:t>?</a:t>
            </a:r>
            <a:endParaRPr lang="it-IT" sz="1200" dirty="0">
              <a:solidFill>
                <a:schemeClr val="tx1"/>
              </a:solidFill>
              <a:latin typeface="+mn-lt"/>
              <a:cs typeface="Arial" pitchFamily="34" charset="0"/>
            </a:endParaRPr>
          </a:p>
        </p:txBody>
      </p:sp>
      <p:sp>
        <p:nvSpPr>
          <p:cNvPr id="8" name="Segnaposto numero diapositiva 7"/>
          <p:cNvSpPr>
            <a:spLocks noGrp="1"/>
          </p:cNvSpPr>
          <p:nvPr>
            <p:ph type="sldNum" sz="quarter" idx="10"/>
          </p:nvPr>
        </p:nvSpPr>
        <p:spPr/>
        <p:txBody>
          <a:bodyPr/>
          <a:lstStyle/>
          <a:p>
            <a:pPr>
              <a:defRPr/>
            </a:pPr>
            <a:fld id="{1756EF42-A50E-4B2B-9B48-C78B53A9B4BD}" type="slidenum">
              <a:rPr lang="it-IT" smtClean="0"/>
              <a:pPr>
                <a:defRPr/>
              </a:pPr>
              <a:t>87</a:t>
            </a:fld>
            <a:endParaRPr lang="it-IT"/>
          </a:p>
        </p:txBody>
      </p:sp>
      <p:graphicFrame>
        <p:nvGraphicFramePr>
          <p:cNvPr id="265219" name="Object 71"/>
          <p:cNvGraphicFramePr>
            <a:graphicFrameLocks noChangeAspect="1"/>
          </p:cNvGraphicFramePr>
          <p:nvPr/>
        </p:nvGraphicFramePr>
        <p:xfrm>
          <a:off x="4449763" y="1577975"/>
          <a:ext cx="5145087" cy="4448175"/>
        </p:xfrm>
        <a:graphic>
          <a:graphicData uri="http://schemas.openxmlformats.org/presentationml/2006/ole">
            <p:oleObj spid="_x0000_s265219" r:id="rId4" imgW="5145470" imgH="4444369" progId="Excel.Chart.8">
              <p:embed/>
            </p:oleObj>
          </a:graphicData>
        </a:graphic>
      </p:graphicFrame>
      <p:sp>
        <p:nvSpPr>
          <p:cNvPr id="10" name="Text Box 3"/>
          <p:cNvSpPr txBox="1">
            <a:spLocks noChangeArrowheads="1"/>
          </p:cNvSpPr>
          <p:nvPr/>
        </p:nvSpPr>
        <p:spPr bwMode="auto">
          <a:xfrm>
            <a:off x="4067175" y="2133600"/>
            <a:ext cx="4897438" cy="619125"/>
          </a:xfrm>
          <a:prstGeom prst="rect">
            <a:avLst/>
          </a:prstGeom>
          <a:noFill/>
          <a:ln w="9525">
            <a:noFill/>
            <a:miter lim="800000"/>
            <a:headEnd/>
            <a:tailEnd/>
          </a:ln>
        </p:spPr>
        <p:txBody>
          <a:bodyPr lIns="169695" tIns="124443" rIns="169695" bIns="124443" anchor="ctr">
            <a:spAutoFit/>
          </a:bodyPr>
          <a:lstStyle/>
          <a:p>
            <a:pPr marL="266700" indent="-266700" defTabSz="957263">
              <a:buClr>
                <a:srgbClr val="000000"/>
              </a:buClr>
              <a:buSzPct val="100000"/>
              <a:buFont typeface="Times" pitchFamily="18" charset="0"/>
              <a:buBlip>
                <a:blip r:embed="rId3"/>
              </a:buBlip>
              <a:defRPr/>
            </a:pPr>
            <a:r>
              <a:rPr lang="it-IT" sz="1200" dirty="0">
                <a:solidFill>
                  <a:schemeClr val="tx1"/>
                </a:solidFill>
                <a:latin typeface="+mn-lt"/>
                <a:cs typeface="Arial" pitchFamily="34" charset="0"/>
              </a:rPr>
              <a:t>Sa che Acquedotto del </a:t>
            </a:r>
            <a:r>
              <a:rPr lang="it-IT" sz="1200" dirty="0" err="1">
                <a:solidFill>
                  <a:schemeClr val="tx1"/>
                </a:solidFill>
                <a:latin typeface="+mn-lt"/>
                <a:cs typeface="Arial" pitchFamily="34" charset="0"/>
              </a:rPr>
              <a:t>Fiora</a:t>
            </a:r>
            <a:r>
              <a:rPr lang="it-IT" sz="1200" dirty="0">
                <a:solidFill>
                  <a:schemeClr val="tx1"/>
                </a:solidFill>
                <a:latin typeface="+mn-lt"/>
                <a:cs typeface="Arial" pitchFamily="34" charset="0"/>
              </a:rPr>
              <a:t> oltre il servizio idrico gestisce anche il servizio di fognatura e depurazione?</a:t>
            </a:r>
            <a:endParaRPr lang="it-IT" sz="1200" dirty="0">
              <a:solidFill>
                <a:schemeClr val="tx1"/>
              </a:solidFill>
              <a:latin typeface="+mn-lt"/>
              <a:cs typeface="Arial" pitchFamily="34" charset="0"/>
            </a:endParaRPr>
          </a:p>
        </p:txBody>
      </p:sp>
      <p:sp>
        <p:nvSpPr>
          <p:cNvPr id="265221" name="Text Box 10"/>
          <p:cNvSpPr txBox="1">
            <a:spLocks noChangeArrowheads="1"/>
          </p:cNvSpPr>
          <p:nvPr/>
        </p:nvSpPr>
        <p:spPr bwMode="auto">
          <a:xfrm>
            <a:off x="3635375" y="6237288"/>
            <a:ext cx="3168650" cy="371475"/>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pPr>
            <a:r>
              <a:rPr lang="it-IT" sz="900">
                <a:solidFill>
                  <a:schemeClr val="tx1"/>
                </a:solidFill>
                <a:latin typeface="Arial" charset="0"/>
              </a:rPr>
              <a:t>UNIVERSO: 229.490 UTENZE</a:t>
            </a:r>
          </a:p>
          <a:p>
            <a:pPr algn="ctr" defTabSz="449263">
              <a:buClr>
                <a:srgbClr val="000000"/>
              </a:buClr>
              <a:buSzPct val="100000"/>
              <a:buFont typeface="Times" pitchFamily="18" charset="0"/>
              <a:buNone/>
            </a:pPr>
            <a:r>
              <a:rPr lang="it-IT" sz="900">
                <a:solidFill>
                  <a:schemeClr val="tx1"/>
                </a:solidFill>
                <a:latin typeface="Arial" charset="0"/>
              </a:rPr>
              <a:t>BASE: TOTALE CAMPIONE</a:t>
            </a:r>
          </a:p>
        </p:txBody>
      </p:sp>
      <p:graphicFrame>
        <p:nvGraphicFramePr>
          <p:cNvPr id="265222" name="Object 8"/>
          <p:cNvGraphicFramePr>
            <a:graphicFrameLocks noChangeAspect="1"/>
          </p:cNvGraphicFramePr>
          <p:nvPr/>
        </p:nvGraphicFramePr>
        <p:xfrm>
          <a:off x="920750" y="1462088"/>
          <a:ext cx="6731000" cy="4826000"/>
        </p:xfrm>
        <a:graphic>
          <a:graphicData uri="http://schemas.openxmlformats.org/presentationml/2006/ole">
            <p:oleObj spid="_x0000_s265222" r:id="rId5" imgW="6730567" imgH="4828450" progId="Excel.Chart.8">
              <p:embed/>
            </p:oleObj>
          </a:graphicData>
        </a:graphic>
      </p:graphicFrame>
      <p:sp>
        <p:nvSpPr>
          <p:cNvPr id="265223"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NOTORIETÀ DELLE SOCIETÀ FORNITRICE DEL SERVIZIO/2 </a:t>
            </a:r>
            <a:endParaRPr lang="it-IT" sz="2100" i="1">
              <a:solidFill>
                <a:srgbClr val="3366CC"/>
              </a:solidFill>
              <a:cs typeface="Arial" charset="0"/>
            </a:endParaRPr>
          </a:p>
        </p:txBody>
      </p:sp>
      <p:sp>
        <p:nvSpPr>
          <p:cNvPr id="14" name="Text Box 9"/>
          <p:cNvSpPr txBox="1">
            <a:spLocks noChangeArrowheads="1"/>
          </p:cNvSpPr>
          <p:nvPr/>
        </p:nvSpPr>
        <p:spPr bwMode="auto">
          <a:xfrm rot="-5400000">
            <a:off x="-2767806" y="2864644"/>
            <a:ext cx="5946775" cy="366713"/>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NOTORIETÀ DELLA SOCIETÀ</a:t>
            </a:r>
            <a:endParaRPr lang="it-IT" sz="1800" i="1" dirty="0">
              <a:solidFill>
                <a:schemeClr val="bg1"/>
              </a:solidFill>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1"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COSTO DEL SERVIZIO IDRICO</a:t>
            </a:r>
            <a:endParaRPr lang="it-IT" sz="2100" i="1">
              <a:solidFill>
                <a:srgbClr val="3366CC"/>
              </a:solidFill>
              <a:cs typeface="Arial" charset="0"/>
            </a:endParaRPr>
          </a:p>
        </p:txBody>
      </p:sp>
      <p:sp>
        <p:nvSpPr>
          <p:cNvPr id="266242" name="Text Box 9"/>
          <p:cNvSpPr txBox="1">
            <a:spLocks noChangeArrowheads="1"/>
          </p:cNvSpPr>
          <p:nvPr/>
        </p:nvSpPr>
        <p:spPr bwMode="auto">
          <a:xfrm rot="-5400000">
            <a:off x="-2767806" y="2864644"/>
            <a:ext cx="5946775" cy="366713"/>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pPr>
            <a:r>
              <a:rPr lang="it-IT" sz="1800">
                <a:solidFill>
                  <a:schemeClr val="bg1"/>
                </a:solidFill>
              </a:rPr>
              <a:t>TARIFFA DEL SERVIZIO IDRICO </a:t>
            </a:r>
          </a:p>
        </p:txBody>
      </p:sp>
      <p:sp>
        <p:nvSpPr>
          <p:cNvPr id="8" name="Segnaposto numero diapositiva 7"/>
          <p:cNvSpPr>
            <a:spLocks noGrp="1"/>
          </p:cNvSpPr>
          <p:nvPr>
            <p:ph type="sldNum" sz="quarter" idx="10"/>
          </p:nvPr>
        </p:nvSpPr>
        <p:spPr/>
        <p:txBody>
          <a:bodyPr/>
          <a:lstStyle/>
          <a:p>
            <a:pPr>
              <a:defRPr/>
            </a:pPr>
            <a:fld id="{DC7B4A4A-E0EE-4C3B-AEE6-B9639243C590}" type="slidenum">
              <a:rPr lang="it-IT" smtClean="0"/>
              <a:pPr>
                <a:defRPr/>
              </a:pPr>
              <a:t>88</a:t>
            </a:fld>
            <a:endParaRPr lang="it-IT"/>
          </a:p>
        </p:txBody>
      </p:sp>
      <p:graphicFrame>
        <p:nvGraphicFramePr>
          <p:cNvPr id="266244" name="Object 71"/>
          <p:cNvGraphicFramePr>
            <a:graphicFrameLocks noChangeAspect="1"/>
          </p:cNvGraphicFramePr>
          <p:nvPr/>
        </p:nvGraphicFramePr>
        <p:xfrm>
          <a:off x="1784350" y="1290638"/>
          <a:ext cx="5938838" cy="4446587"/>
        </p:xfrm>
        <a:graphic>
          <a:graphicData uri="http://schemas.openxmlformats.org/presentationml/2006/ole">
            <p:oleObj spid="_x0000_s266244" r:id="rId3" imgW="5938019" imgH="4444369" progId="Excel.Chart.8">
              <p:embed/>
            </p:oleObj>
          </a:graphicData>
        </a:graphic>
      </p:graphicFrame>
      <p:sp>
        <p:nvSpPr>
          <p:cNvPr id="10" name="Text Box 3"/>
          <p:cNvSpPr txBox="1">
            <a:spLocks noChangeArrowheads="1"/>
          </p:cNvSpPr>
          <p:nvPr/>
        </p:nvSpPr>
        <p:spPr bwMode="auto">
          <a:xfrm>
            <a:off x="1042988" y="857250"/>
            <a:ext cx="7489825" cy="620713"/>
          </a:xfrm>
          <a:prstGeom prst="rect">
            <a:avLst/>
          </a:prstGeom>
          <a:noFill/>
          <a:ln w="9525">
            <a:noFill/>
            <a:miter lim="800000"/>
            <a:headEnd/>
            <a:tailEnd/>
          </a:ln>
        </p:spPr>
        <p:txBody>
          <a:bodyPr lIns="169695" tIns="124443" rIns="169695" bIns="124443" anchor="ctr">
            <a:spAutoFit/>
          </a:bodyPr>
          <a:lstStyle/>
          <a:p>
            <a:pPr marL="266700" indent="-266700" defTabSz="957263">
              <a:buClr>
                <a:srgbClr val="000000"/>
              </a:buClr>
              <a:buSzPct val="100000"/>
              <a:buFont typeface="Times" pitchFamily="18" charset="0"/>
              <a:buBlip>
                <a:blip r:embed="rId4"/>
              </a:buBlip>
              <a:defRPr/>
            </a:pPr>
            <a:r>
              <a:rPr lang="it-IT" sz="1200" dirty="0">
                <a:solidFill>
                  <a:schemeClr val="tx1"/>
                </a:solidFill>
                <a:latin typeface="+mn-lt"/>
                <a:cs typeface="Arial" pitchFamily="34" charset="0"/>
              </a:rPr>
              <a:t>Rispetto alla qualità del servizio che </a:t>
            </a:r>
            <a:r>
              <a:rPr lang="it-IT" sz="1200" dirty="0">
                <a:solidFill>
                  <a:schemeClr val="tx1"/>
                </a:solidFill>
                <a:latin typeface="+mn-lt"/>
                <a:cs typeface="Arial" pitchFamily="34" charset="0"/>
              </a:rPr>
              <a:t>riceve, </a:t>
            </a:r>
            <a:r>
              <a:rPr lang="it-IT" sz="1200" dirty="0">
                <a:solidFill>
                  <a:schemeClr val="tx1"/>
                </a:solidFill>
                <a:latin typeface="+mn-lt"/>
                <a:cs typeface="Arial" pitchFamily="34" charset="0"/>
              </a:rPr>
              <a:t>il costo sostenuto dalla sua famiglia per il servizio di fornitura dell’acqua le sembra:</a:t>
            </a:r>
          </a:p>
        </p:txBody>
      </p:sp>
      <p:sp>
        <p:nvSpPr>
          <p:cNvPr id="266246" name="Text Box 10"/>
          <p:cNvSpPr txBox="1">
            <a:spLocks noChangeArrowheads="1"/>
          </p:cNvSpPr>
          <p:nvPr/>
        </p:nvSpPr>
        <p:spPr bwMode="auto">
          <a:xfrm>
            <a:off x="3635375" y="6237288"/>
            <a:ext cx="3168650" cy="371475"/>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pPr>
            <a:r>
              <a:rPr lang="it-IT" sz="900">
                <a:solidFill>
                  <a:schemeClr val="tx1"/>
                </a:solidFill>
                <a:latin typeface="Arial" charset="0"/>
              </a:rPr>
              <a:t>UNIVERSO: 229.490 UTENZE</a:t>
            </a:r>
          </a:p>
          <a:p>
            <a:pPr algn="ctr" defTabSz="449263">
              <a:buClr>
                <a:srgbClr val="000000"/>
              </a:buClr>
              <a:buSzPct val="100000"/>
              <a:buFont typeface="Times" pitchFamily="18" charset="0"/>
              <a:buNone/>
            </a:pPr>
            <a:r>
              <a:rPr lang="it-IT" sz="900">
                <a:solidFill>
                  <a:schemeClr val="tx1"/>
                </a:solidFill>
                <a:latin typeface="Arial" charset="0"/>
              </a:rPr>
              <a:t>BASE: TOTALE CAMPIONE</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82" name="Text Box 3"/>
          <p:cNvSpPr txBox="1">
            <a:spLocks noChangeArrowheads="1"/>
          </p:cNvSpPr>
          <p:nvPr/>
        </p:nvSpPr>
        <p:spPr bwMode="auto">
          <a:xfrm>
            <a:off x="684213" y="692150"/>
            <a:ext cx="3959225" cy="620713"/>
          </a:xfrm>
          <a:prstGeom prst="rect">
            <a:avLst/>
          </a:prstGeom>
          <a:noFill/>
          <a:ln w="9525">
            <a:noFill/>
            <a:miter lim="800000"/>
            <a:headEnd/>
            <a:tailEnd/>
          </a:ln>
        </p:spPr>
        <p:txBody>
          <a:bodyPr lIns="169695" tIns="124443" rIns="169695" bIns="124443" anchor="ctr">
            <a:spAutoFit/>
          </a:bodyPr>
          <a:lstStyle/>
          <a:p>
            <a:pPr marL="266700" indent="-266700" defTabSz="957263">
              <a:buClr>
                <a:srgbClr val="000000"/>
              </a:buClr>
              <a:buSzPct val="100000"/>
              <a:buFont typeface="Times" pitchFamily="18" charset="0"/>
              <a:buBlip>
                <a:blip r:embed="rId3"/>
              </a:buBlip>
              <a:defRPr/>
            </a:pPr>
            <a:r>
              <a:rPr lang="it-IT" sz="1200" dirty="0">
                <a:solidFill>
                  <a:schemeClr val="tx1"/>
                </a:solidFill>
                <a:latin typeface="+mn-lt"/>
                <a:cs typeface="Arial" pitchFamily="34" charset="0"/>
              </a:rPr>
              <a:t>Quali aspetti del servizio fornito ritiene che debbano essere migliorati ?(risposta multipla)</a:t>
            </a:r>
          </a:p>
        </p:txBody>
      </p:sp>
      <p:sp>
        <p:nvSpPr>
          <p:cNvPr id="267266"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ASPETTI DEL SERVIZIO DA MIGLIORARE</a:t>
            </a:r>
            <a:endParaRPr lang="it-IT" sz="2100" i="1">
              <a:solidFill>
                <a:srgbClr val="3366CC"/>
              </a:solidFill>
              <a:cs typeface="Arial" charset="0"/>
            </a:endParaRPr>
          </a:p>
        </p:txBody>
      </p:sp>
      <p:sp>
        <p:nvSpPr>
          <p:cNvPr id="601097" name="Text Box 9"/>
          <p:cNvSpPr txBox="1">
            <a:spLocks noChangeArrowheads="1"/>
          </p:cNvSpPr>
          <p:nvPr/>
        </p:nvSpPr>
        <p:spPr bwMode="auto">
          <a:xfrm rot="-5400000">
            <a:off x="-2767806" y="2864644"/>
            <a:ext cx="5946775" cy="366713"/>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a:solidFill>
                  <a:schemeClr val="bg1"/>
                </a:solidFill>
              </a:rPr>
              <a:t>NOTORIETÀ DELLA SOCIETÀ</a:t>
            </a:r>
            <a:endParaRPr lang="it-IT" sz="1800" i="1">
              <a:solidFill>
                <a:schemeClr val="bg1"/>
              </a:solidFill>
              <a:effectLst>
                <a:outerShdw blurRad="38100" dist="38100" dir="2700000" algn="tl">
                  <a:srgbClr val="C0C0C0"/>
                </a:outerShdw>
              </a:effectLst>
            </a:endParaRPr>
          </a:p>
        </p:txBody>
      </p:sp>
      <p:graphicFrame>
        <p:nvGraphicFramePr>
          <p:cNvPr id="267268" name="Object 8"/>
          <p:cNvGraphicFramePr>
            <a:graphicFrameLocks noChangeAspect="1"/>
          </p:cNvGraphicFramePr>
          <p:nvPr/>
        </p:nvGraphicFramePr>
        <p:xfrm>
          <a:off x="711200" y="1168400"/>
          <a:ext cx="8483600" cy="5046663"/>
        </p:xfrm>
        <a:graphic>
          <a:graphicData uri="http://schemas.openxmlformats.org/presentationml/2006/ole">
            <p:oleObj spid="_x0000_s267268" r:id="rId4" imgW="8480271" imgH="5047925" progId="Excel.Chart.8">
              <p:embed/>
            </p:oleObj>
          </a:graphicData>
        </a:graphic>
      </p:graphicFrame>
      <p:sp>
        <p:nvSpPr>
          <p:cNvPr id="8" name="Segnaposto numero diapositiva 7"/>
          <p:cNvSpPr>
            <a:spLocks noGrp="1"/>
          </p:cNvSpPr>
          <p:nvPr>
            <p:ph type="sldNum" sz="quarter" idx="10"/>
          </p:nvPr>
        </p:nvSpPr>
        <p:spPr/>
        <p:txBody>
          <a:bodyPr/>
          <a:lstStyle/>
          <a:p>
            <a:pPr>
              <a:defRPr/>
            </a:pPr>
            <a:fld id="{B11A0766-5451-4920-8C6E-38DCDA3DB9EE}" type="slidenum">
              <a:rPr lang="it-IT" smtClean="0"/>
              <a:pPr>
                <a:defRPr/>
              </a:pPr>
              <a:t>89</a:t>
            </a:fld>
            <a:endParaRPr lang="it-IT"/>
          </a:p>
        </p:txBody>
      </p:sp>
      <p:sp>
        <p:nvSpPr>
          <p:cNvPr id="267270" name="Text Box 10"/>
          <p:cNvSpPr txBox="1">
            <a:spLocks noChangeArrowheads="1"/>
          </p:cNvSpPr>
          <p:nvPr/>
        </p:nvSpPr>
        <p:spPr bwMode="auto">
          <a:xfrm>
            <a:off x="3635375" y="6237288"/>
            <a:ext cx="3168650" cy="371475"/>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pPr>
            <a:r>
              <a:rPr lang="it-IT" sz="900">
                <a:solidFill>
                  <a:schemeClr val="tx1"/>
                </a:solidFill>
                <a:latin typeface="Arial" charset="0"/>
              </a:rPr>
              <a:t>UNIVERSO: 229.490 UTENZE</a:t>
            </a:r>
          </a:p>
          <a:p>
            <a:pPr algn="ctr" defTabSz="449263">
              <a:buClr>
                <a:srgbClr val="000000"/>
              </a:buClr>
              <a:buSzPct val="100000"/>
              <a:buFont typeface="Times" pitchFamily="18" charset="0"/>
              <a:buNone/>
            </a:pPr>
            <a:r>
              <a:rPr lang="it-IT" sz="900">
                <a:solidFill>
                  <a:schemeClr val="tx1"/>
                </a:solidFill>
                <a:latin typeface="Arial" charset="0"/>
              </a:rPr>
              <a:t>BASE: TOTALE CAMPIONE</a:t>
            </a:r>
          </a:p>
        </p:txBody>
      </p:sp>
      <p:sp>
        <p:nvSpPr>
          <p:cNvPr id="9" name="Text Box 3"/>
          <p:cNvSpPr txBox="1">
            <a:spLocks noChangeArrowheads="1"/>
          </p:cNvSpPr>
          <p:nvPr/>
        </p:nvSpPr>
        <p:spPr bwMode="auto">
          <a:xfrm>
            <a:off x="5183188" y="685800"/>
            <a:ext cx="3960812" cy="620713"/>
          </a:xfrm>
          <a:prstGeom prst="rect">
            <a:avLst/>
          </a:prstGeom>
          <a:noFill/>
          <a:ln w="9525">
            <a:noFill/>
            <a:miter lim="800000"/>
            <a:headEnd/>
            <a:tailEnd/>
          </a:ln>
        </p:spPr>
        <p:txBody>
          <a:bodyPr lIns="169695" tIns="124443" rIns="169695" bIns="124443" anchor="ctr">
            <a:spAutoFit/>
          </a:bodyPr>
          <a:lstStyle/>
          <a:p>
            <a:pPr marL="266700" indent="-266700" defTabSz="957263">
              <a:buClr>
                <a:srgbClr val="000000"/>
              </a:buClr>
              <a:buSzPct val="100000"/>
              <a:buFont typeface="Times" pitchFamily="18" charset="0"/>
              <a:buBlip>
                <a:blip r:embed="rId3"/>
              </a:buBlip>
              <a:defRPr/>
            </a:pPr>
            <a:r>
              <a:rPr lang="it-IT" sz="1200" dirty="0">
                <a:solidFill>
                  <a:schemeClr val="tx1"/>
                </a:solidFill>
                <a:latin typeface="+mn-lt"/>
                <a:cs typeface="Arial" pitchFamily="34" charset="0"/>
              </a:rPr>
              <a:t>Sarebbe disposto a pagare di più per ottenere i miglioramenti richiesti?</a:t>
            </a:r>
            <a:endParaRPr lang="it-IT" sz="1200" dirty="0">
              <a:solidFill>
                <a:schemeClr val="tx1"/>
              </a:solidFill>
              <a:latin typeface="+mn-lt"/>
              <a:cs typeface="Arial" pitchFamily="34" charset="0"/>
            </a:endParaRPr>
          </a:p>
        </p:txBody>
      </p:sp>
      <p:graphicFrame>
        <p:nvGraphicFramePr>
          <p:cNvPr id="267272" name="Object 6"/>
          <p:cNvGraphicFramePr>
            <a:graphicFrameLocks noGrp="1" noChangeAspect="1"/>
          </p:cNvGraphicFramePr>
          <p:nvPr/>
        </p:nvGraphicFramePr>
        <p:xfrm>
          <a:off x="4521200" y="930275"/>
          <a:ext cx="5035550" cy="4757738"/>
        </p:xfrm>
        <a:graphic>
          <a:graphicData uri="http://schemas.openxmlformats.org/presentationml/2006/ole">
            <p:oleObj spid="_x0000_s267272" r:id="rId5" imgW="5035732" imgH="4755292" progId="Excel.Chart.8">
              <p:embed/>
            </p:oleObj>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idx="4294967295"/>
          </p:nvPr>
        </p:nvSpPr>
        <p:spPr/>
        <p:txBody>
          <a:bodyPr/>
          <a:lstStyle/>
          <a:p>
            <a:pPr eaLnBrk="1" hangingPunct="1"/>
            <a:r>
              <a:rPr lang="it-IT" smtClean="0"/>
              <a:t>LA MISURAZIONE DELLA CUSTOMER SATISFACTION</a:t>
            </a:r>
          </a:p>
        </p:txBody>
      </p:sp>
      <p:sp>
        <p:nvSpPr>
          <p:cNvPr id="601097" name="Text Box 9"/>
          <p:cNvSpPr txBox="1">
            <a:spLocks noChangeArrowheads="1"/>
          </p:cNvSpPr>
          <p:nvPr/>
        </p:nvSpPr>
        <p:spPr bwMode="auto">
          <a:xfrm rot="16200000">
            <a:off x="-2682081" y="2864644"/>
            <a:ext cx="5946775" cy="366713"/>
          </a:xfrm>
          <a:prstGeom prst="rect">
            <a:avLst/>
          </a:prstGeom>
          <a:noFill/>
          <a:ln w="12700" algn="ctr">
            <a:noFill/>
            <a:miter lim="800000"/>
            <a:headEnd/>
            <a:tailEnd/>
          </a:ln>
          <a:effectLst/>
        </p:spPr>
        <p:txBody>
          <a:bodyPr lIns="90000" tIns="46800" rIns="90000" bIns="46800">
            <a:spAutoFit/>
          </a:bodyPr>
          <a:lstStyle/>
          <a:p>
            <a:pPr defTabSz="449263">
              <a:spcBef>
                <a:spcPct val="50000"/>
              </a:spcBef>
              <a:buClr>
                <a:srgbClr val="000000"/>
              </a:buClr>
              <a:buSzPct val="100000"/>
              <a:buFont typeface="Times" pitchFamily="18" charset="0"/>
              <a:buNone/>
              <a:defRPr/>
            </a:pPr>
            <a:r>
              <a:rPr lang="it-IT" sz="1800" dirty="0">
                <a:solidFill>
                  <a:schemeClr val="bg1"/>
                </a:solidFill>
              </a:rPr>
              <a:t>CUSTOMER SATISFACTION</a:t>
            </a:r>
            <a:endParaRPr lang="it-IT" sz="1800" dirty="0">
              <a:solidFill>
                <a:schemeClr val="bg1"/>
              </a:solidFill>
              <a:effectLst>
                <a:outerShdw blurRad="38100" dist="38100" dir="2700000" algn="tl">
                  <a:srgbClr val="C0C0C0"/>
                </a:outerShdw>
              </a:effectLst>
            </a:endParaRPr>
          </a:p>
        </p:txBody>
      </p:sp>
      <p:sp>
        <p:nvSpPr>
          <p:cNvPr id="23555" name="Rectangle 205"/>
          <p:cNvSpPr>
            <a:spLocks noChangeArrowheads="1"/>
          </p:cNvSpPr>
          <p:nvPr/>
        </p:nvSpPr>
        <p:spPr bwMode="auto">
          <a:xfrm>
            <a:off x="747713" y="1000125"/>
            <a:ext cx="8216900" cy="5145088"/>
          </a:xfrm>
          <a:prstGeom prst="rect">
            <a:avLst/>
          </a:prstGeom>
          <a:noFill/>
          <a:ln w="9525">
            <a:noFill/>
            <a:miter lim="800000"/>
            <a:headEnd/>
            <a:tailEnd/>
          </a:ln>
        </p:spPr>
        <p:txBody>
          <a:bodyPr lIns="90000" tIns="46800" rIns="90000" bIns="46800"/>
          <a:lstStyle/>
          <a:p>
            <a:pPr algn="just">
              <a:lnSpc>
                <a:spcPct val="110000"/>
              </a:lnSpc>
              <a:spcBef>
                <a:spcPct val="20000"/>
              </a:spcBef>
              <a:buFont typeface="Arial" charset="0"/>
              <a:buNone/>
            </a:pPr>
            <a:r>
              <a:rPr lang="it-IT">
                <a:solidFill>
                  <a:schemeClr val="tx1"/>
                </a:solidFill>
                <a:latin typeface="Arial" charset="0"/>
              </a:rPr>
              <a:t>L’indagine di Customer Satisfaction prevede </a:t>
            </a:r>
            <a:r>
              <a:rPr lang="it-IT" b="1">
                <a:solidFill>
                  <a:schemeClr val="tx1"/>
                </a:solidFill>
                <a:latin typeface="Arial" charset="0"/>
              </a:rPr>
              <a:t>due livelli di misurazione della soddisfazione</a:t>
            </a:r>
            <a:r>
              <a:rPr lang="it-IT">
                <a:solidFill>
                  <a:schemeClr val="tx1"/>
                </a:solidFill>
                <a:latin typeface="Arial" charset="0"/>
              </a:rPr>
              <a:t>:</a:t>
            </a:r>
          </a:p>
          <a:p>
            <a:pPr algn="just">
              <a:lnSpc>
                <a:spcPct val="110000"/>
              </a:lnSpc>
              <a:spcBef>
                <a:spcPct val="20000"/>
              </a:spcBef>
              <a:buFont typeface="Arial" charset="0"/>
              <a:buNone/>
            </a:pPr>
            <a:endParaRPr lang="it-IT">
              <a:solidFill>
                <a:schemeClr val="tx1"/>
              </a:solidFill>
              <a:latin typeface="Arial" charset="0"/>
            </a:endParaRPr>
          </a:p>
          <a:p>
            <a:pPr marL="444500" lvl="1" indent="-265113" algn="just">
              <a:lnSpc>
                <a:spcPct val="110000"/>
              </a:lnSpc>
              <a:spcBef>
                <a:spcPct val="20000"/>
              </a:spcBef>
              <a:buFont typeface="Symbol" pitchFamily="18" charset="2"/>
              <a:buChar char="®"/>
            </a:pPr>
            <a:r>
              <a:rPr lang="it-IT" b="1">
                <a:solidFill>
                  <a:schemeClr val="tx1"/>
                </a:solidFill>
                <a:latin typeface="Arial" charset="0"/>
              </a:rPr>
              <a:t>GIUDIZIO GLOBALE</a:t>
            </a:r>
            <a:r>
              <a:rPr lang="it-IT">
                <a:solidFill>
                  <a:schemeClr val="tx1"/>
                </a:solidFill>
                <a:latin typeface="Arial" charset="0"/>
              </a:rPr>
              <a:t>: voto da 1 a 10 espressione del giudizio “di pancia” dell’utente (“Vorrei che lei esprimesse il suo giudizio globale circa la qualità del servizio idrico fornitole da Acquedotto del Fiora, dando un voto da 1 a 10, dove 1 significa pessimo e 10 ottimo”)</a:t>
            </a:r>
          </a:p>
          <a:p>
            <a:pPr marL="444500" lvl="1" indent="-265113" algn="just">
              <a:lnSpc>
                <a:spcPct val="110000"/>
              </a:lnSpc>
              <a:spcBef>
                <a:spcPct val="20000"/>
              </a:spcBef>
              <a:buFont typeface="Times" pitchFamily="18" charset="0"/>
              <a:buNone/>
            </a:pPr>
            <a:endParaRPr lang="it-IT">
              <a:solidFill>
                <a:schemeClr val="tx1"/>
              </a:solidFill>
              <a:latin typeface="Arial" charset="0"/>
            </a:endParaRPr>
          </a:p>
          <a:p>
            <a:pPr marL="444500" lvl="1" indent="-265113" algn="just">
              <a:lnSpc>
                <a:spcPct val="110000"/>
              </a:lnSpc>
              <a:spcBef>
                <a:spcPct val="20000"/>
              </a:spcBef>
              <a:buFont typeface="Symbol" pitchFamily="18" charset="2"/>
              <a:buChar char="®"/>
            </a:pPr>
            <a:r>
              <a:rPr lang="it-IT" b="1">
                <a:solidFill>
                  <a:schemeClr val="tx1"/>
                </a:solidFill>
                <a:latin typeface="Arial" charset="0"/>
              </a:rPr>
              <a:t>CSI</a:t>
            </a:r>
            <a:r>
              <a:rPr lang="it-IT">
                <a:solidFill>
                  <a:schemeClr val="tx1"/>
                </a:solidFill>
                <a:latin typeface="Arial" charset="0"/>
              </a:rPr>
              <a:t>: Indice sintetico di Customer Satisfaction costruito partendo dal basso, cioè dai giudizi degli utenti sui singoli aspetti del servizio. L’indice si basa sulla percentuale di utenti soddisfatti dei singoli aspetti.</a:t>
            </a:r>
          </a:p>
          <a:p>
            <a:pPr algn="just">
              <a:lnSpc>
                <a:spcPct val="110000"/>
              </a:lnSpc>
              <a:spcBef>
                <a:spcPct val="20000"/>
              </a:spcBef>
              <a:buFont typeface="Arial" charset="0"/>
              <a:buNone/>
            </a:pPr>
            <a:endParaRPr lang="it-IT">
              <a:solidFill>
                <a:schemeClr val="tx1"/>
              </a:solidFill>
              <a:latin typeface="Arial" charset="0"/>
            </a:endParaRPr>
          </a:p>
          <a:p>
            <a:pPr algn="just">
              <a:lnSpc>
                <a:spcPct val="110000"/>
              </a:lnSpc>
              <a:spcBef>
                <a:spcPct val="20000"/>
              </a:spcBef>
              <a:buFont typeface="Arial" charset="0"/>
              <a:buNone/>
            </a:pPr>
            <a:r>
              <a:rPr lang="it-IT">
                <a:solidFill>
                  <a:schemeClr val="tx1"/>
                </a:solidFill>
                <a:latin typeface="Arial" charset="0"/>
              </a:rPr>
              <a:t>Dal 2010 il CSI si arricchisce di un’</a:t>
            </a:r>
            <a:r>
              <a:rPr lang="it-IT" b="1">
                <a:solidFill>
                  <a:schemeClr val="tx1"/>
                </a:solidFill>
                <a:latin typeface="Arial" charset="0"/>
              </a:rPr>
              <a:t>ulteriore</a:t>
            </a:r>
            <a:r>
              <a:rPr lang="it-IT">
                <a:solidFill>
                  <a:schemeClr val="tx1"/>
                </a:solidFill>
                <a:latin typeface="Arial" charset="0"/>
              </a:rPr>
              <a:t> </a:t>
            </a:r>
            <a:r>
              <a:rPr lang="it-IT" b="1">
                <a:solidFill>
                  <a:schemeClr val="tx1"/>
                </a:solidFill>
                <a:latin typeface="Arial" charset="0"/>
              </a:rPr>
              <a:t>informazione</a:t>
            </a:r>
            <a:r>
              <a:rPr lang="it-IT">
                <a:solidFill>
                  <a:schemeClr val="tx1"/>
                </a:solidFill>
                <a:latin typeface="Arial" charset="0"/>
              </a:rPr>
              <a:t>:</a:t>
            </a:r>
          </a:p>
          <a:p>
            <a:pPr algn="just">
              <a:lnSpc>
                <a:spcPct val="110000"/>
              </a:lnSpc>
              <a:spcBef>
                <a:spcPct val="20000"/>
              </a:spcBef>
              <a:buFont typeface="Arial" charset="0"/>
              <a:buNone/>
            </a:pPr>
            <a:endParaRPr lang="it-IT">
              <a:solidFill>
                <a:schemeClr val="tx1"/>
              </a:solidFill>
              <a:latin typeface="Arial" charset="0"/>
            </a:endParaRPr>
          </a:p>
          <a:p>
            <a:pPr marL="444500" lvl="1" indent="-265113" algn="just">
              <a:lnSpc>
                <a:spcPct val="110000"/>
              </a:lnSpc>
              <a:spcBef>
                <a:spcPct val="20000"/>
              </a:spcBef>
              <a:buFont typeface="Symbol" pitchFamily="18" charset="2"/>
              <a:buChar char="®"/>
            </a:pPr>
            <a:r>
              <a:rPr lang="it-IT" b="1">
                <a:solidFill>
                  <a:schemeClr val="tx1"/>
                </a:solidFill>
                <a:latin typeface="Arial" charset="0"/>
              </a:rPr>
              <a:t>CSI – INTENSITÀ DELLA SODDISFAZIONE</a:t>
            </a:r>
            <a:r>
              <a:rPr lang="it-IT">
                <a:solidFill>
                  <a:schemeClr val="tx1"/>
                </a:solidFill>
                <a:latin typeface="Arial" charset="0"/>
              </a:rPr>
              <a:t>: In questo caso l’indice si basa sul voto medio dato dagli utenti ai singoli aspetti. E’ l’indice che tiene conto dell’intensità della soddisfazione o dell’insoddisfazione e permette di evidenziare eventuali criticità o ambiti di miglioramento anche qualora ci fossero livelli di soddisfazione molto alti.</a:t>
            </a:r>
          </a:p>
        </p:txBody>
      </p:sp>
      <p:sp>
        <p:nvSpPr>
          <p:cNvPr id="5" name="Segnaposto numero diapositiva 4"/>
          <p:cNvSpPr>
            <a:spLocks noGrp="1"/>
          </p:cNvSpPr>
          <p:nvPr>
            <p:ph type="sldNum" sz="quarter" idx="10"/>
          </p:nvPr>
        </p:nvSpPr>
        <p:spPr/>
        <p:txBody>
          <a:bodyPr/>
          <a:lstStyle/>
          <a:p>
            <a:pPr>
              <a:defRPr/>
            </a:pPr>
            <a:fld id="{C7BEF905-D823-4125-96B4-8153381976CE}" type="slidenum">
              <a:rPr lang="it-IT" smtClean="0"/>
              <a:pPr>
                <a:defRPr/>
              </a:pPr>
              <a:t>9</a:t>
            </a:fld>
            <a:endParaRPr lang="it-IT"/>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89" name="Rectangle 2"/>
          <p:cNvSpPr>
            <a:spLocks noChangeArrowheads="1"/>
          </p:cNvSpPr>
          <p:nvPr/>
        </p:nvSpPr>
        <p:spPr bwMode="auto">
          <a:xfrm>
            <a:off x="900113" y="3789363"/>
            <a:ext cx="8110537" cy="1727200"/>
          </a:xfrm>
          <a:prstGeom prst="rect">
            <a:avLst/>
          </a:prstGeom>
          <a:noFill/>
          <a:ln w="9525">
            <a:noFill/>
            <a:miter lim="800000"/>
            <a:headEnd/>
            <a:tailEnd/>
          </a:ln>
        </p:spPr>
        <p:txBody>
          <a:bodyPr lIns="0" tIns="0" rIns="0" bIns="0" anchor="ctr"/>
          <a:lstStyle/>
          <a:p>
            <a:pPr algn="r">
              <a:spcBef>
                <a:spcPct val="50000"/>
              </a:spcBef>
            </a:pPr>
            <a:endParaRPr kumimoji="1" lang="it-IT" sz="2400" i="1" u="sng">
              <a:solidFill>
                <a:schemeClr val="tx1"/>
              </a:solidFill>
            </a:endParaRPr>
          </a:p>
          <a:p>
            <a:pPr algn="r">
              <a:spcBef>
                <a:spcPct val="50000"/>
              </a:spcBef>
            </a:pPr>
            <a:endParaRPr kumimoji="1" lang="it-IT" sz="2400" i="1" u="sng">
              <a:solidFill>
                <a:schemeClr val="tx1"/>
              </a:solidFill>
            </a:endParaRPr>
          </a:p>
          <a:p>
            <a:pPr algn="r">
              <a:spcBef>
                <a:spcPct val="50000"/>
              </a:spcBef>
            </a:pPr>
            <a:r>
              <a:rPr kumimoji="1" lang="it-IT" sz="2400" b="1" i="1">
                <a:solidFill>
                  <a:schemeClr val="tx1"/>
                </a:solidFill>
              </a:rPr>
              <a:t>La qualità e l’uso dell’acqua</a:t>
            </a:r>
          </a:p>
        </p:txBody>
      </p:sp>
      <p:sp>
        <p:nvSpPr>
          <p:cNvPr id="3" name="Segnaposto numero diapositiva 2"/>
          <p:cNvSpPr>
            <a:spLocks noGrp="1"/>
          </p:cNvSpPr>
          <p:nvPr>
            <p:ph type="sldNum" sz="quarter" idx="10"/>
          </p:nvPr>
        </p:nvSpPr>
        <p:spPr/>
        <p:txBody>
          <a:bodyPr/>
          <a:lstStyle/>
          <a:p>
            <a:pPr>
              <a:defRPr/>
            </a:pPr>
            <a:fld id="{0DFD6320-0829-41C0-BD56-3C049141C059}" type="slidenum">
              <a:rPr lang="it-IT" smtClean="0"/>
              <a:pPr>
                <a:defRPr/>
              </a:pPr>
              <a:t>90</a:t>
            </a:fld>
            <a:endParaRPr lang="it-IT"/>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162" name="Text Box 3"/>
          <p:cNvSpPr txBox="1">
            <a:spLocks noChangeArrowheads="1"/>
          </p:cNvSpPr>
          <p:nvPr/>
        </p:nvSpPr>
        <p:spPr bwMode="auto">
          <a:xfrm>
            <a:off x="747713" y="995363"/>
            <a:ext cx="8137525" cy="620712"/>
          </a:xfrm>
          <a:prstGeom prst="rect">
            <a:avLst/>
          </a:prstGeom>
          <a:noFill/>
          <a:ln w="9525">
            <a:noFill/>
            <a:miter lim="800000"/>
            <a:headEnd/>
            <a:tailEnd/>
          </a:ln>
        </p:spPr>
        <p:txBody>
          <a:bodyPr lIns="169695" tIns="124443" rIns="169695" bIns="124443" anchor="ctr">
            <a:spAutoFit/>
          </a:bodyPr>
          <a:lstStyle/>
          <a:p>
            <a:pPr marL="266700" indent="-266700" algn="just" defTabSz="957263">
              <a:buClr>
                <a:srgbClr val="000000"/>
              </a:buClr>
              <a:buSzPct val="100000"/>
              <a:buFontTx/>
              <a:buBlip>
                <a:blip r:embed="rId3"/>
              </a:buBlip>
              <a:defRPr/>
            </a:pPr>
            <a:r>
              <a:rPr lang="it-IT" sz="1200" dirty="0">
                <a:solidFill>
                  <a:schemeClr val="tx1"/>
                </a:solidFill>
                <a:latin typeface="+mn-lt"/>
                <a:cs typeface="Arial" pitchFamily="34" charset="0"/>
              </a:rPr>
              <a:t>Considerando complessivamente </a:t>
            </a:r>
            <a:r>
              <a:rPr lang="it-IT" sz="1200" dirty="0">
                <a:solidFill>
                  <a:schemeClr val="tx1"/>
                </a:solidFill>
                <a:latin typeface="+mn-lt"/>
                <a:cs typeface="Arial" pitchFamily="34" charset="0"/>
              </a:rPr>
              <a:t>la qualità dell’acqua </a:t>
            </a:r>
            <a:r>
              <a:rPr lang="it-IT" sz="1200" dirty="0">
                <a:solidFill>
                  <a:schemeClr val="tx1"/>
                </a:solidFill>
                <a:latin typeface="+mn-lt"/>
                <a:cs typeface="Arial" pitchFamily="34" charset="0"/>
              </a:rPr>
              <a:t>potabile distribuita negli ultimi 6 mesi, che voto dà ad Acquedotto del Fiora Spa da 1 a 10, dove 1 significa pessimo e 10 ottimo? </a:t>
            </a:r>
          </a:p>
        </p:txBody>
      </p:sp>
      <p:sp>
        <p:nvSpPr>
          <p:cNvPr id="269314"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IL GIUDIZIO GLOBALE SULLA QUALITÀ DELL’ACQUA</a:t>
            </a:r>
            <a:br>
              <a:rPr lang="it-IT" sz="2100">
                <a:solidFill>
                  <a:srgbClr val="3366CC"/>
                </a:solidFill>
                <a:cs typeface="Arial" charset="0"/>
              </a:rPr>
            </a:br>
            <a:r>
              <a:rPr lang="it-IT" sz="2100" i="1">
                <a:solidFill>
                  <a:srgbClr val="3366CC"/>
                </a:solidFill>
                <a:cs typeface="Arial" charset="0"/>
              </a:rPr>
              <a:t>TREND</a:t>
            </a:r>
          </a:p>
        </p:txBody>
      </p:sp>
      <p:graphicFrame>
        <p:nvGraphicFramePr>
          <p:cNvPr id="269315" name="Object 71"/>
          <p:cNvGraphicFramePr>
            <a:graphicFrameLocks noChangeAspect="1"/>
          </p:cNvGraphicFramePr>
          <p:nvPr/>
        </p:nvGraphicFramePr>
        <p:xfrm>
          <a:off x="658813" y="1549400"/>
          <a:ext cx="8494712" cy="4673600"/>
        </p:xfrm>
        <a:graphic>
          <a:graphicData uri="http://schemas.openxmlformats.org/presentationml/2006/ole">
            <p:oleObj spid="_x0000_s269315" r:id="rId4" imgW="8498561" imgH="4676037" progId="Excel.Chart.8">
              <p:embed/>
            </p:oleObj>
          </a:graphicData>
        </a:graphic>
      </p:graphicFrame>
      <p:sp>
        <p:nvSpPr>
          <p:cNvPr id="269316" name="Rectangle 5"/>
          <p:cNvSpPr>
            <a:spLocks noChangeArrowheads="1"/>
          </p:cNvSpPr>
          <p:nvPr/>
        </p:nvSpPr>
        <p:spPr bwMode="auto">
          <a:xfrm>
            <a:off x="4122738" y="1811338"/>
            <a:ext cx="1655762" cy="249237"/>
          </a:xfrm>
          <a:prstGeom prst="rect">
            <a:avLst/>
          </a:prstGeom>
          <a:noFill/>
          <a:ln w="12700" algn="ctr">
            <a:solidFill>
              <a:srgbClr val="660066"/>
            </a:solidFill>
            <a:miter lim="800000"/>
            <a:headEnd/>
            <a:tailEnd/>
          </a:ln>
        </p:spPr>
        <p:txBody>
          <a:bodyPr wrap="none" lIns="90000" tIns="46800" rIns="90000" bIns="46800" anchor="ctr"/>
          <a:lstStyle/>
          <a:p>
            <a:pPr algn="ctr" defTabSz="449263">
              <a:buClr>
                <a:srgbClr val="000000"/>
              </a:buClr>
              <a:buSzPct val="100000"/>
              <a:buFont typeface="Times" pitchFamily="18" charset="0"/>
              <a:buNone/>
            </a:pPr>
            <a:r>
              <a:rPr lang="it-IT" sz="1200" b="1">
                <a:solidFill>
                  <a:srgbClr val="660066"/>
                </a:solidFill>
                <a:latin typeface="Arial" charset="0"/>
                <a:cs typeface="Arial" charset="0"/>
              </a:rPr>
              <a:t>VALORI MEDI</a:t>
            </a:r>
          </a:p>
        </p:txBody>
      </p:sp>
      <p:sp>
        <p:nvSpPr>
          <p:cNvPr id="601097"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QUALITÀ DELL’ACQUA</a:t>
            </a:r>
            <a:br>
              <a:rPr lang="it-IT" sz="1800" dirty="0">
                <a:solidFill>
                  <a:schemeClr val="bg1"/>
                </a:solidFill>
              </a:rPr>
            </a:br>
            <a:r>
              <a:rPr lang="it-IT" sz="1800" i="1" dirty="0">
                <a:solidFill>
                  <a:schemeClr val="bg1"/>
                </a:solidFill>
              </a:rPr>
              <a:t>Soddisfazione sub-overall</a:t>
            </a:r>
            <a:endParaRPr lang="it-IT" sz="1800" i="1" dirty="0">
              <a:solidFill>
                <a:schemeClr val="bg1"/>
              </a:solidFill>
              <a:effectLst>
                <a:outerShdw blurRad="38100" dist="38100" dir="2700000" algn="tl">
                  <a:srgbClr val="C0C0C0"/>
                </a:outerShdw>
              </a:effectLst>
            </a:endParaRPr>
          </a:p>
        </p:txBody>
      </p:sp>
      <p:sp>
        <p:nvSpPr>
          <p:cNvPr id="8" name="Segnaposto numero diapositiva 7"/>
          <p:cNvSpPr>
            <a:spLocks noGrp="1"/>
          </p:cNvSpPr>
          <p:nvPr>
            <p:ph type="sldNum" sz="quarter" idx="10"/>
          </p:nvPr>
        </p:nvSpPr>
        <p:spPr/>
        <p:txBody>
          <a:bodyPr/>
          <a:lstStyle/>
          <a:p>
            <a:pPr>
              <a:defRPr/>
            </a:pPr>
            <a:fld id="{3A367762-9995-44D8-9934-C19EFB11B5BC}" type="slidenum">
              <a:rPr lang="it-IT" smtClean="0"/>
              <a:pPr>
                <a:defRPr/>
              </a:pPr>
              <a:t>91</a:t>
            </a:fld>
            <a:endParaRPr lang="it-IT"/>
          </a:p>
        </p:txBody>
      </p:sp>
      <p:sp>
        <p:nvSpPr>
          <p:cNvPr id="269319" name="Text Box 10"/>
          <p:cNvSpPr txBox="1">
            <a:spLocks noChangeArrowheads="1"/>
          </p:cNvSpPr>
          <p:nvPr/>
        </p:nvSpPr>
        <p:spPr bwMode="auto">
          <a:xfrm>
            <a:off x="3635375" y="6237288"/>
            <a:ext cx="3168650" cy="371475"/>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pPr>
            <a:r>
              <a:rPr lang="it-IT" sz="900">
                <a:solidFill>
                  <a:schemeClr val="tx1"/>
                </a:solidFill>
                <a:latin typeface="Arial" charset="0"/>
              </a:rPr>
              <a:t>UNIVERSO: 229.490 UTENZE</a:t>
            </a:r>
          </a:p>
          <a:p>
            <a:pPr algn="ctr" defTabSz="449263">
              <a:buClr>
                <a:srgbClr val="000000"/>
              </a:buClr>
              <a:buSzPct val="100000"/>
              <a:buFont typeface="Times" pitchFamily="18" charset="0"/>
              <a:buNone/>
            </a:pPr>
            <a:r>
              <a:rPr lang="it-IT" sz="900">
                <a:solidFill>
                  <a:schemeClr val="tx1"/>
                </a:solidFill>
                <a:latin typeface="Arial" charset="0"/>
              </a:rPr>
              <a:t>BASE: TOTALE CAMPIONE</a:t>
            </a:r>
          </a:p>
        </p:txBody>
      </p:sp>
      <p:sp>
        <p:nvSpPr>
          <p:cNvPr id="269320" name="Ovale 9"/>
          <p:cNvSpPr>
            <a:spLocks noChangeArrowheads="1"/>
          </p:cNvSpPr>
          <p:nvPr/>
        </p:nvSpPr>
        <p:spPr bwMode="auto">
          <a:xfrm>
            <a:off x="8337550" y="2743200"/>
            <a:ext cx="684213" cy="504825"/>
          </a:xfrm>
          <a:prstGeom prst="ellipse">
            <a:avLst/>
          </a:prstGeom>
          <a:noFill/>
          <a:ln w="28575" algn="ctr">
            <a:solidFill>
              <a:srgbClr val="CC66FF"/>
            </a:solidFill>
            <a:round/>
            <a:headEnd/>
            <a:tailEnd/>
          </a:ln>
        </p:spPr>
        <p:txBody>
          <a:bodyPr lIns="90000" tIns="46800" rIns="90000" bIns="46800"/>
          <a:lstStyle/>
          <a:p>
            <a:pPr algn="ctr" defTabSz="449263">
              <a:buClr>
                <a:srgbClr val="000000"/>
              </a:buClr>
              <a:buSzPct val="100000"/>
              <a:buFont typeface="Times" pitchFamily="18" charset="0"/>
              <a:buNone/>
            </a:pPr>
            <a:endParaRPr lang="it-IT"/>
          </a:p>
        </p:txBody>
      </p:sp>
      <p:sp>
        <p:nvSpPr>
          <p:cNvPr id="269321" name="Triangolo isoscele 10"/>
          <p:cNvSpPr>
            <a:spLocks noChangeArrowheads="1"/>
          </p:cNvSpPr>
          <p:nvPr/>
        </p:nvSpPr>
        <p:spPr bwMode="auto">
          <a:xfrm rot="10800000" flipV="1">
            <a:off x="8101013" y="2600325"/>
            <a:ext cx="215900" cy="142875"/>
          </a:xfrm>
          <a:prstGeom prst="triangle">
            <a:avLst>
              <a:gd name="adj" fmla="val 50000"/>
            </a:avLst>
          </a:prstGeom>
          <a:solidFill>
            <a:srgbClr val="00B050"/>
          </a:solidFill>
          <a:ln w="12700" algn="ctr">
            <a:noFill/>
            <a:round/>
            <a:headEnd/>
            <a:tailEnd/>
          </a:ln>
        </p:spPr>
        <p:txBody>
          <a:bodyPr lIns="90000" tIns="46800" rIns="90000" bIns="46800"/>
          <a:lstStyle/>
          <a:p>
            <a:pPr algn="ctr" defTabSz="449263">
              <a:buClr>
                <a:srgbClr val="000000"/>
              </a:buClr>
              <a:buSzPct val="100000"/>
              <a:buFont typeface="Times" pitchFamily="18" charset="0"/>
              <a:buNone/>
            </a:pPr>
            <a:endParaRPr lang="it-IT"/>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7"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IL GIUDIZIO GLOBALE SULLA QUALITÀ DELL’ACQUA</a:t>
            </a:r>
            <a:br>
              <a:rPr lang="it-IT" sz="2100">
                <a:solidFill>
                  <a:srgbClr val="3366CC"/>
                </a:solidFill>
                <a:cs typeface="Arial" charset="0"/>
              </a:rPr>
            </a:br>
            <a:r>
              <a:rPr lang="it-IT" sz="2100" i="1">
                <a:solidFill>
                  <a:srgbClr val="3366CC"/>
                </a:solidFill>
                <a:cs typeface="Arial" charset="0"/>
              </a:rPr>
              <a:t>2° SEMESTRE 2014 – PER ZONA</a:t>
            </a:r>
          </a:p>
        </p:txBody>
      </p:sp>
      <p:sp>
        <p:nvSpPr>
          <p:cNvPr id="601097" name="Text Box 9"/>
          <p:cNvSpPr txBox="1">
            <a:spLocks noChangeArrowheads="1"/>
          </p:cNvSpPr>
          <p:nvPr/>
        </p:nvSpPr>
        <p:spPr bwMode="auto">
          <a:xfrm rot="-5400000">
            <a:off x="-2630488" y="2727326"/>
            <a:ext cx="5946775" cy="64135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QUALITÀ DELL’ACQUA</a:t>
            </a:r>
            <a:br>
              <a:rPr lang="it-IT" sz="1800" dirty="0">
                <a:solidFill>
                  <a:schemeClr val="bg1"/>
                </a:solidFill>
              </a:rPr>
            </a:br>
            <a:r>
              <a:rPr lang="it-IT" sz="1800" i="1" dirty="0">
                <a:solidFill>
                  <a:schemeClr val="bg1"/>
                </a:solidFill>
              </a:rPr>
              <a:t>Soddisfazione sub-overall</a:t>
            </a:r>
            <a:endParaRPr lang="it-IT" sz="1800" i="1" dirty="0">
              <a:solidFill>
                <a:schemeClr val="bg1"/>
              </a:solidFill>
              <a:effectLst>
                <a:outerShdw blurRad="38100" dist="38100" dir="2700000" algn="tl">
                  <a:srgbClr val="C0C0C0"/>
                </a:outerShdw>
              </a:effectLst>
            </a:endParaRPr>
          </a:p>
        </p:txBody>
      </p:sp>
      <p:sp>
        <p:nvSpPr>
          <p:cNvPr id="6" name="Segnaposto numero diapositiva 5"/>
          <p:cNvSpPr>
            <a:spLocks noGrp="1"/>
          </p:cNvSpPr>
          <p:nvPr>
            <p:ph type="sldNum" sz="quarter" idx="10"/>
          </p:nvPr>
        </p:nvSpPr>
        <p:spPr/>
        <p:txBody>
          <a:bodyPr/>
          <a:lstStyle/>
          <a:p>
            <a:pPr>
              <a:defRPr/>
            </a:pPr>
            <a:fld id="{F6A834B0-B3B9-4840-957B-5FDCE6429C80}" type="slidenum">
              <a:rPr lang="it-IT" smtClean="0"/>
              <a:pPr>
                <a:defRPr/>
              </a:pPr>
              <a:t>92</a:t>
            </a:fld>
            <a:endParaRPr lang="it-IT"/>
          </a:p>
        </p:txBody>
      </p:sp>
      <p:sp>
        <p:nvSpPr>
          <p:cNvPr id="9" name="Text Box 3"/>
          <p:cNvSpPr txBox="1">
            <a:spLocks noChangeArrowheads="1"/>
          </p:cNvSpPr>
          <p:nvPr/>
        </p:nvSpPr>
        <p:spPr bwMode="auto">
          <a:xfrm>
            <a:off x="747713" y="995363"/>
            <a:ext cx="8137525" cy="620712"/>
          </a:xfrm>
          <a:prstGeom prst="rect">
            <a:avLst/>
          </a:prstGeom>
          <a:noFill/>
          <a:ln w="9525">
            <a:noFill/>
            <a:miter lim="800000"/>
            <a:headEnd/>
            <a:tailEnd/>
          </a:ln>
        </p:spPr>
        <p:txBody>
          <a:bodyPr lIns="169695" tIns="124443" rIns="169695" bIns="124443" anchor="ctr">
            <a:spAutoFit/>
          </a:bodyPr>
          <a:lstStyle/>
          <a:p>
            <a:pPr marL="266700" indent="-266700" algn="just" defTabSz="957263">
              <a:buClr>
                <a:srgbClr val="000000"/>
              </a:buClr>
              <a:buSzPct val="100000"/>
              <a:buFontTx/>
              <a:buBlip>
                <a:blip r:embed="rId2"/>
              </a:buBlip>
              <a:defRPr/>
            </a:pPr>
            <a:r>
              <a:rPr lang="it-IT" sz="1200" dirty="0">
                <a:solidFill>
                  <a:schemeClr val="tx1"/>
                </a:solidFill>
                <a:latin typeface="+mn-lt"/>
                <a:cs typeface="Arial" pitchFamily="34" charset="0"/>
              </a:rPr>
              <a:t>Considerando complessivamente </a:t>
            </a:r>
            <a:r>
              <a:rPr lang="it-IT" sz="1200" dirty="0">
                <a:solidFill>
                  <a:schemeClr val="tx1"/>
                </a:solidFill>
                <a:latin typeface="+mn-lt"/>
                <a:cs typeface="Arial" pitchFamily="34" charset="0"/>
              </a:rPr>
              <a:t>la qualità dell’acqua </a:t>
            </a:r>
            <a:r>
              <a:rPr lang="it-IT" sz="1200" dirty="0">
                <a:solidFill>
                  <a:schemeClr val="tx1"/>
                </a:solidFill>
                <a:latin typeface="+mn-lt"/>
                <a:cs typeface="Arial" pitchFamily="34" charset="0"/>
              </a:rPr>
              <a:t>potabile distribuita negli ultimi 6 mesi, che voto dà ad Acquedotto del Fiora Spa da 1 a 10, dove 1 significa pessimo e 10 ottimo? </a:t>
            </a:r>
          </a:p>
        </p:txBody>
      </p:sp>
      <p:graphicFrame>
        <p:nvGraphicFramePr>
          <p:cNvPr id="10" name="Group 107"/>
          <p:cNvGraphicFramePr>
            <a:graphicFrameLocks noGrp="1"/>
          </p:cNvGraphicFramePr>
          <p:nvPr/>
        </p:nvGraphicFramePr>
        <p:xfrm>
          <a:off x="1500188" y="1920875"/>
          <a:ext cx="6961187" cy="3724275"/>
        </p:xfrm>
        <a:graphic>
          <a:graphicData uri="http://schemas.openxmlformats.org/drawingml/2006/table">
            <a:tbl>
              <a:tblPr/>
              <a:tblGrid>
                <a:gridCol w="1634797"/>
                <a:gridCol w="1331585"/>
                <a:gridCol w="1331585"/>
                <a:gridCol w="1331585"/>
                <a:gridCol w="1331585"/>
              </a:tblGrid>
              <a:tr h="538163">
                <a:tc grid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dirty="0" smtClean="0">
                          <a:ln>
                            <a:noFill/>
                          </a:ln>
                          <a:solidFill>
                            <a:schemeClr val="tx1"/>
                          </a:solidFill>
                          <a:effectLst/>
                          <a:latin typeface="Arial" pitchFamily="34" charset="0"/>
                        </a:rPr>
                        <a:t>Totale universo utenze domestiche (229.490)</a:t>
                      </a:r>
                    </a:p>
                  </a:txBody>
                  <a:tcPr marL="90000" marR="90000" marT="46800" marB="46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DDDDD"/>
                    </a:solidFill>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5397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200" b="0"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1" u="none" strike="noStrike" cap="none" normalizeH="0" baseline="0" dirty="0" smtClean="0">
                          <a:ln>
                            <a:noFill/>
                          </a:ln>
                          <a:solidFill>
                            <a:srgbClr val="000000"/>
                          </a:solidFill>
                          <a:effectLst/>
                          <a:latin typeface="Arial" pitchFamily="34" charset="0"/>
                        </a:rPr>
                        <a:t>TOTALE</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1" u="none" strike="noStrike" cap="none" normalizeH="0" baseline="0" dirty="0" smtClean="0">
                          <a:ln>
                            <a:noFill/>
                          </a:ln>
                          <a:solidFill>
                            <a:srgbClr val="000000"/>
                          </a:solidFill>
                          <a:effectLst/>
                          <a:latin typeface="Arial" pitchFamily="34" charset="0"/>
                        </a:rPr>
                        <a:t>CAMPIONE</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algn="ctr" fontAlgn="b"/>
                      <a:r>
                        <a:rPr kumimoji="0" lang="it-IT" sz="1000" b="0" i="1" u="none" strike="noStrike" kern="1200" cap="none" normalizeH="0" baseline="0" dirty="0" smtClean="0">
                          <a:ln>
                            <a:noFill/>
                          </a:ln>
                          <a:solidFill>
                            <a:srgbClr val="000000"/>
                          </a:solidFill>
                          <a:effectLst/>
                          <a:latin typeface="Arial" pitchFamily="34" charset="0"/>
                          <a:ea typeface="+mn-ea"/>
                          <a:cs typeface="+mn-cs"/>
                        </a:rPr>
                        <a:t>ZONA </a:t>
                      </a:r>
                    </a:p>
                    <a:p>
                      <a:pPr algn="ctr" fontAlgn="b"/>
                      <a:r>
                        <a:rPr kumimoji="0" lang="it-IT" sz="1000" b="0" i="1" u="none" strike="noStrike" kern="1200" cap="none" normalizeH="0" baseline="0" dirty="0" smtClean="0">
                          <a:ln>
                            <a:noFill/>
                          </a:ln>
                          <a:solidFill>
                            <a:srgbClr val="000000"/>
                          </a:solidFill>
                          <a:effectLst/>
                          <a:latin typeface="Arial" pitchFamily="34" charset="0"/>
                          <a:ea typeface="+mn-ea"/>
                          <a:cs typeface="+mn-cs"/>
                        </a:rPr>
                        <a:t>COSTA</a:t>
                      </a:r>
                    </a:p>
                  </a:txBody>
                  <a:tcPr marL="9525" marR="9525" marT="9525" marB="0" anchor="ctr">
                    <a:lnL w="57150" cap="flat" cmpd="sng" algn="ctr">
                      <a:solidFill>
                        <a:schemeClr val="bg1"/>
                      </a:solidFill>
                      <a:prstDash val="solid"/>
                      <a:round/>
                      <a:headEnd type="none" w="med" len="med"/>
                      <a:tailEnd type="none" w="med" len="med"/>
                    </a:lnL>
                    <a:lnR>
                      <a:noFill/>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algn="ctr" fontAlgn="b"/>
                      <a:r>
                        <a:rPr kumimoji="0" lang="it-IT" sz="1000" b="0" i="1" u="none" strike="noStrike" kern="1200" cap="none" normalizeH="0" baseline="0" dirty="0" smtClean="0">
                          <a:ln>
                            <a:noFill/>
                          </a:ln>
                          <a:solidFill>
                            <a:srgbClr val="000000"/>
                          </a:solidFill>
                          <a:effectLst/>
                          <a:latin typeface="Arial" pitchFamily="34" charset="0"/>
                          <a:ea typeface="+mn-ea"/>
                          <a:cs typeface="+mn-cs"/>
                        </a:rPr>
                        <a:t>ZONA  </a:t>
                      </a:r>
                    </a:p>
                    <a:p>
                      <a:pPr algn="ctr" fontAlgn="b"/>
                      <a:r>
                        <a:rPr kumimoji="0" lang="it-IT" sz="1000" b="0" i="1" u="none" strike="noStrike" kern="1200" cap="none" normalizeH="0" baseline="0" dirty="0" smtClean="0">
                          <a:ln>
                            <a:noFill/>
                          </a:ln>
                          <a:solidFill>
                            <a:srgbClr val="000000"/>
                          </a:solidFill>
                          <a:effectLst/>
                          <a:latin typeface="Arial" pitchFamily="34" charset="0"/>
                          <a:ea typeface="+mn-ea"/>
                          <a:cs typeface="+mn-cs"/>
                        </a:rPr>
                        <a:t>MONTAGNA</a:t>
                      </a:r>
                    </a:p>
                  </a:txBody>
                  <a:tcPr marL="9525" marR="9525" marT="9525" marB="0" anchor="ctr">
                    <a:lnL>
                      <a:noFill/>
                    </a:lnL>
                    <a:lnR>
                      <a:noFill/>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algn="ctr" fontAlgn="b"/>
                      <a:r>
                        <a:rPr kumimoji="0" lang="it-IT" sz="1000" b="0" i="1" u="none" strike="noStrike" kern="1200" cap="none" normalizeH="0" baseline="0" dirty="0" smtClean="0">
                          <a:ln>
                            <a:noFill/>
                          </a:ln>
                          <a:solidFill>
                            <a:srgbClr val="000000"/>
                          </a:solidFill>
                          <a:effectLst/>
                          <a:latin typeface="Arial" pitchFamily="34" charset="0"/>
                          <a:ea typeface="+mn-ea"/>
                          <a:cs typeface="+mn-cs"/>
                        </a:rPr>
                        <a:t>ZONA </a:t>
                      </a:r>
                    </a:p>
                    <a:p>
                      <a:pPr algn="ctr" fontAlgn="b"/>
                      <a:r>
                        <a:rPr kumimoji="0" lang="it-IT" sz="1000" b="0" i="1" u="none" strike="noStrike" kern="1200" cap="none" normalizeH="0" baseline="0" dirty="0" smtClean="0">
                          <a:ln>
                            <a:noFill/>
                          </a:ln>
                          <a:solidFill>
                            <a:srgbClr val="000000"/>
                          </a:solidFill>
                          <a:effectLst/>
                          <a:latin typeface="Arial" pitchFamily="34" charset="0"/>
                          <a:ea typeface="+mn-ea"/>
                          <a:cs typeface="+mn-cs"/>
                        </a:rPr>
                        <a:t>SENESE</a:t>
                      </a:r>
                    </a:p>
                  </a:txBody>
                  <a:tcPr marL="9525" marR="9525" marT="9525" marB="0" anchor="ctr">
                    <a:lnL>
                      <a:noFill/>
                    </a:lnL>
                    <a:lnR>
                      <a:noFill/>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r>
              <a:tr h="57422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dirty="0" smtClean="0">
                          <a:ln>
                            <a:noFill/>
                          </a:ln>
                          <a:solidFill>
                            <a:schemeClr val="tx1"/>
                          </a:solidFill>
                          <a:effectLst/>
                          <a:latin typeface="Arial" pitchFamily="34" charset="0"/>
                        </a:rPr>
                        <a:t>Eccellenza</a:t>
                      </a:r>
                      <a:r>
                        <a:rPr kumimoji="0" lang="it-IT" sz="1200" b="0" i="0" u="none" strike="noStrike" cap="none" normalizeH="0" baseline="0" dirty="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dirty="0" smtClean="0">
                          <a:ln>
                            <a:noFill/>
                          </a:ln>
                          <a:solidFill>
                            <a:schemeClr val="tx1"/>
                          </a:solidFill>
                          <a:effectLst/>
                          <a:latin typeface="Arial" pitchFamily="34" charset="0"/>
                        </a:rPr>
                        <a:t>(voti </a:t>
                      </a:r>
                      <a:r>
                        <a:rPr kumimoji="0" lang="it-IT" sz="1200" b="0" i="0" u="none" strike="noStrike" cap="none" normalizeH="0" baseline="0" dirty="0" err="1" smtClean="0">
                          <a:ln>
                            <a:noFill/>
                          </a:ln>
                          <a:solidFill>
                            <a:schemeClr val="tx1"/>
                          </a:solidFill>
                          <a:effectLst/>
                          <a:latin typeface="Arial" pitchFamily="34" charset="0"/>
                        </a:rPr>
                        <a:t>9</a:t>
                      </a:r>
                      <a:r>
                        <a:rPr kumimoji="0" lang="it-IT" sz="1200" b="0" i="0" u="none" strike="noStrike" cap="none" normalizeH="0" baseline="0" dirty="0" smtClean="0">
                          <a:ln>
                            <a:noFill/>
                          </a:ln>
                          <a:solidFill>
                            <a:schemeClr val="tx1"/>
                          </a:solidFill>
                          <a:effectLst/>
                          <a:latin typeface="Arial" pitchFamily="34" charset="0"/>
                        </a:rPr>
                        <a:t> e 10)</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fontAlgn="ctr"/>
                      <a:r>
                        <a:rPr lang="it-IT" sz="1400" b="0" i="0" u="none" strike="noStrike" dirty="0" smtClean="0">
                          <a:effectLst/>
                          <a:latin typeface="Arial"/>
                        </a:rPr>
                        <a:t>9%</a:t>
                      </a:r>
                      <a:endParaRPr lang="it-IT" sz="1400" b="0" i="0" u="none" strike="noStrike" dirty="0">
                        <a:effectLst/>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fontAlgn="ctr"/>
                      <a:r>
                        <a:rPr lang="it-IT" sz="1400" b="0" i="0" u="none" strike="noStrike" dirty="0">
                          <a:effectLst/>
                          <a:latin typeface="Arial"/>
                        </a:rPr>
                        <a:t>7%</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fontAlgn="ctr"/>
                      <a:r>
                        <a:rPr lang="it-IT" sz="1400" b="0" i="0" u="none" strike="noStrike">
                          <a:effectLst/>
                          <a:latin typeface="Arial"/>
                        </a:rPr>
                        <a:t>13%</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fontAlgn="ctr"/>
                      <a:r>
                        <a:rPr lang="it-IT" sz="1400" b="0" i="0" u="none" strike="noStrike">
                          <a:effectLst/>
                          <a:latin typeface="Arial"/>
                        </a:rPr>
                        <a:t>7%</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rPr>
                        <a:t>Bontà</a:t>
                      </a:r>
                      <a:r>
                        <a:rPr kumimoji="0" lang="it-IT" sz="1200" b="0" i="0" u="none" strike="noStrike" cap="none" normalizeH="0" baseline="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rPr>
                        <a:t>(Voto 8)</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fontAlgn="ctr"/>
                      <a:r>
                        <a:rPr lang="it-IT" sz="1400" b="0" i="0" u="none" strike="noStrike">
                          <a:effectLst/>
                          <a:latin typeface="Arial"/>
                        </a:rPr>
                        <a:t>29%</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fontAlgn="ctr"/>
                      <a:r>
                        <a:rPr lang="it-IT" sz="1400" b="0" i="0" u="none" strike="noStrike">
                          <a:effectLst/>
                          <a:latin typeface="Arial"/>
                        </a:rPr>
                        <a:t>24%</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fontAlgn="ctr"/>
                      <a:r>
                        <a:rPr lang="it-IT" sz="1400" b="0" i="0" u="none" strike="noStrike">
                          <a:effectLst/>
                          <a:latin typeface="Arial"/>
                        </a:rPr>
                        <a:t>34%</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fontAlgn="ctr"/>
                      <a:r>
                        <a:rPr lang="it-IT" sz="1400" b="0" i="0" u="none" strike="noStrike">
                          <a:effectLst/>
                          <a:latin typeface="Arial"/>
                        </a:rPr>
                        <a:t>31%</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rPr>
                        <a:t>Sufficienza</a:t>
                      </a:r>
                      <a:r>
                        <a:rPr kumimoji="0" lang="it-IT" sz="1200" b="0" i="0" u="none" strike="noStrike" cap="none" normalizeH="0" baseline="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rPr>
                        <a:t>(Voti 6 e 7)</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fontAlgn="ctr"/>
                      <a:r>
                        <a:rPr lang="it-IT" sz="1400" b="0" i="0" u="none" strike="noStrike">
                          <a:effectLst/>
                          <a:latin typeface="Arial"/>
                        </a:rPr>
                        <a:t>45%</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fontAlgn="ctr"/>
                      <a:r>
                        <a:rPr lang="it-IT" sz="1400" b="0" i="0" u="none" strike="noStrike" dirty="0" smtClean="0">
                          <a:effectLst/>
                          <a:latin typeface="Arial"/>
                        </a:rPr>
                        <a:t>45%</a:t>
                      </a:r>
                      <a:endParaRPr lang="it-IT" sz="1400" b="0" i="0" u="none" strike="noStrike" dirty="0">
                        <a:effectLst/>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fontAlgn="ctr"/>
                      <a:r>
                        <a:rPr lang="it-IT" sz="1400" b="0" i="0" u="none" strike="noStrike">
                          <a:effectLst/>
                          <a:latin typeface="Arial"/>
                        </a:rPr>
                        <a:t>41%</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fontAlgn="ctr"/>
                      <a:r>
                        <a:rPr lang="it-IT" sz="1400" b="0" i="0" u="none" strike="noStrike">
                          <a:effectLst/>
                          <a:latin typeface="Arial"/>
                        </a:rPr>
                        <a:t>50%</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rPr>
                        <a:t>Insufficienza</a:t>
                      </a:r>
                      <a:r>
                        <a:rPr kumimoji="0" lang="it-IT" sz="1200" b="0" i="0" u="none" strike="noStrike" cap="none" normalizeH="0" baseline="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rPr>
                        <a:t>(Voti 1-5)</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fontAlgn="ctr"/>
                      <a:r>
                        <a:rPr lang="it-IT" sz="1400" b="0" i="0" u="none" strike="noStrike" dirty="0">
                          <a:effectLst/>
                          <a:latin typeface="Arial"/>
                        </a:rPr>
                        <a:t>17%</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fontAlgn="ctr"/>
                      <a:r>
                        <a:rPr lang="it-IT" sz="1400" b="0" i="0" u="none" strike="noStrike">
                          <a:effectLst/>
                          <a:latin typeface="Arial"/>
                        </a:rPr>
                        <a:t>24%</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fontAlgn="ctr"/>
                      <a:r>
                        <a:rPr lang="it-IT" sz="1400" b="0" i="0" u="none" strike="noStrike" dirty="0" smtClean="0">
                          <a:effectLst/>
                          <a:latin typeface="Arial"/>
                        </a:rPr>
                        <a:t>12%</a:t>
                      </a:r>
                      <a:endParaRPr lang="it-IT" sz="1400" b="0" i="0" u="none" strike="noStrike" dirty="0">
                        <a:effectLst/>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fontAlgn="ctr"/>
                      <a:r>
                        <a:rPr lang="it-IT" sz="1400" b="0" i="0" u="none" strike="noStrike" dirty="0">
                          <a:effectLst/>
                          <a:latin typeface="Arial"/>
                        </a:rPr>
                        <a:t>12%</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r>
              <a:tr h="5095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400" b="1" i="1" u="none" strike="noStrike" cap="none" normalizeH="0" baseline="0" dirty="0" smtClean="0">
                          <a:ln>
                            <a:noFill/>
                          </a:ln>
                          <a:solidFill>
                            <a:schemeClr val="tx1"/>
                          </a:solidFill>
                          <a:effectLst/>
                          <a:latin typeface="Arial" pitchFamily="34" charset="0"/>
                        </a:rPr>
                        <a:t>Media</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ctr"/>
                      <a:r>
                        <a:rPr lang="it-IT" sz="1400" b="1" i="0" u="none" strike="noStrike" dirty="0" smtClean="0">
                          <a:solidFill>
                            <a:srgbClr val="000000"/>
                          </a:solidFill>
                          <a:effectLst/>
                          <a:latin typeface="Arial"/>
                        </a:rPr>
                        <a:t>6,9</a:t>
                      </a:r>
                      <a:endParaRPr lang="it-IT" sz="1400" b="1" i="0" u="none" strike="noStrike" dirty="0">
                        <a:solidFill>
                          <a:srgbClr val="000000"/>
                        </a:solidFill>
                        <a:effectLst/>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t"/>
                      <a:r>
                        <a:rPr lang="it-IT" sz="1400" b="1" i="0" u="none" strike="noStrike" dirty="0" smtClean="0">
                          <a:solidFill>
                            <a:srgbClr val="000000"/>
                          </a:solidFill>
                          <a:effectLst/>
                          <a:latin typeface="Arial"/>
                        </a:rPr>
                        <a:t>6,6</a:t>
                      </a:r>
                      <a:endParaRPr lang="it-IT" sz="1400" b="1" i="0" u="none" strike="noStrike" dirty="0">
                        <a:solidFill>
                          <a:srgbClr val="000000"/>
                        </a:solidFill>
                        <a:effectLst/>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t"/>
                      <a:r>
                        <a:rPr lang="it-IT" sz="1400" b="1" i="0" u="none" strike="noStrike" dirty="0" smtClean="0">
                          <a:solidFill>
                            <a:srgbClr val="000000"/>
                          </a:solidFill>
                          <a:effectLst/>
                          <a:latin typeface="Arial"/>
                        </a:rPr>
                        <a:t>7,2</a:t>
                      </a:r>
                      <a:endParaRPr lang="it-IT" sz="1400" b="1" i="0" u="none" strike="noStrike" dirty="0">
                        <a:solidFill>
                          <a:srgbClr val="000000"/>
                        </a:solidFill>
                        <a:effectLst/>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t"/>
                      <a:r>
                        <a:rPr lang="it-IT" sz="1400" b="1" i="0" u="none" strike="noStrike" dirty="0" smtClean="0">
                          <a:solidFill>
                            <a:srgbClr val="000000"/>
                          </a:solidFill>
                          <a:effectLst/>
                          <a:latin typeface="Arial"/>
                        </a:rPr>
                        <a:t>7,0</a:t>
                      </a:r>
                      <a:endParaRPr lang="it-IT" sz="1400" b="1" i="0" u="none" strike="noStrike" dirty="0">
                        <a:solidFill>
                          <a:srgbClr val="000000"/>
                        </a:solidFill>
                        <a:effectLst/>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r>
            </a:tbl>
          </a:graphicData>
        </a:graphic>
      </p:graphicFrame>
      <p:sp>
        <p:nvSpPr>
          <p:cNvPr id="270385" name="Text Box 10"/>
          <p:cNvSpPr txBox="1">
            <a:spLocks noChangeArrowheads="1"/>
          </p:cNvSpPr>
          <p:nvPr/>
        </p:nvSpPr>
        <p:spPr bwMode="auto">
          <a:xfrm>
            <a:off x="3635375" y="6237288"/>
            <a:ext cx="3168650" cy="371475"/>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pPr>
            <a:r>
              <a:rPr lang="it-IT" sz="900">
                <a:solidFill>
                  <a:schemeClr val="tx1"/>
                </a:solidFill>
                <a:latin typeface="Arial" charset="0"/>
              </a:rPr>
              <a:t>UNIVERSO: 229.490 UTENZE</a:t>
            </a:r>
          </a:p>
          <a:p>
            <a:pPr algn="ctr" defTabSz="449263">
              <a:buClr>
                <a:srgbClr val="000000"/>
              </a:buClr>
              <a:buSzPct val="100000"/>
              <a:buFont typeface="Times" pitchFamily="18" charset="0"/>
              <a:buNone/>
            </a:pPr>
            <a:r>
              <a:rPr lang="it-IT" sz="900">
                <a:solidFill>
                  <a:schemeClr val="tx1"/>
                </a:solidFill>
                <a:latin typeface="Arial" charset="0"/>
              </a:rPr>
              <a:t>BASE: TOTALE CAMPIONE</a:t>
            </a: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0" name="Text Box 3"/>
          <p:cNvSpPr txBox="1">
            <a:spLocks noChangeArrowheads="1"/>
          </p:cNvSpPr>
          <p:nvPr/>
        </p:nvSpPr>
        <p:spPr bwMode="auto">
          <a:xfrm>
            <a:off x="747713" y="1000125"/>
            <a:ext cx="8396287" cy="436563"/>
          </a:xfrm>
          <a:prstGeom prst="rect">
            <a:avLst/>
          </a:prstGeom>
          <a:noFill/>
          <a:ln w="9525">
            <a:noFill/>
            <a:miter lim="800000"/>
            <a:headEnd/>
            <a:tailEnd/>
          </a:ln>
        </p:spPr>
        <p:txBody>
          <a:bodyPr lIns="169695" tIns="124443" rIns="169695" bIns="124443" anchor="ctr">
            <a:spAutoFit/>
          </a:bodyPr>
          <a:lstStyle/>
          <a:p>
            <a:pPr marL="266700" indent="-266700" defTabSz="957263">
              <a:buClr>
                <a:srgbClr val="000000"/>
              </a:buClr>
              <a:buSzPct val="100000"/>
              <a:buFont typeface="Times" pitchFamily="18" charset="0"/>
              <a:buBlip>
                <a:blip r:embed="rId3"/>
              </a:buBlip>
              <a:defRPr/>
            </a:pPr>
            <a:r>
              <a:rPr lang="it-IT" sz="1200" dirty="0">
                <a:solidFill>
                  <a:schemeClr val="tx1"/>
                </a:solidFill>
                <a:latin typeface="+mn-lt"/>
                <a:cs typeface="Arial" pitchFamily="34" charset="0"/>
              </a:rPr>
              <a:t>Sempre considerando gli aspetti di qualità </a:t>
            </a:r>
            <a:r>
              <a:rPr lang="it-IT" sz="1200" dirty="0">
                <a:solidFill>
                  <a:schemeClr val="tx1"/>
                </a:solidFill>
                <a:latin typeface="+mn-lt"/>
                <a:cs typeface="Arial" pitchFamily="34" charset="0"/>
              </a:rPr>
              <a:t>dell’acqua, </a:t>
            </a:r>
            <a:r>
              <a:rPr lang="it-IT" sz="1200" dirty="0">
                <a:solidFill>
                  <a:schemeClr val="tx1"/>
                </a:solidFill>
                <a:latin typeface="+mn-lt"/>
                <a:cs typeface="Arial" pitchFamily="34" charset="0"/>
              </a:rPr>
              <a:t>ritiene che il servizio …</a:t>
            </a:r>
          </a:p>
        </p:txBody>
      </p:sp>
      <p:graphicFrame>
        <p:nvGraphicFramePr>
          <p:cNvPr id="271362" name="Object 71"/>
          <p:cNvGraphicFramePr>
            <a:graphicFrameLocks noChangeAspect="1"/>
          </p:cNvGraphicFramePr>
          <p:nvPr/>
        </p:nvGraphicFramePr>
        <p:xfrm>
          <a:off x="992188" y="1625600"/>
          <a:ext cx="6051550" cy="4570413"/>
        </p:xfrm>
        <a:graphic>
          <a:graphicData uri="http://schemas.openxmlformats.org/presentationml/2006/ole">
            <p:oleObj spid="_x0000_s271362" r:id="rId4" imgW="6047756" imgH="4566300" progId="Excel.Chart.8">
              <p:embed/>
            </p:oleObj>
          </a:graphicData>
        </a:graphic>
      </p:graphicFrame>
      <p:sp>
        <p:nvSpPr>
          <p:cNvPr id="271363" name="Rectangle 4"/>
          <p:cNvSpPr>
            <a:spLocks noChangeArrowheads="1"/>
          </p:cNvSpPr>
          <p:nvPr/>
        </p:nvSpPr>
        <p:spPr bwMode="auto">
          <a:xfrm>
            <a:off x="7153275" y="1655763"/>
            <a:ext cx="1758950" cy="431800"/>
          </a:xfrm>
          <a:prstGeom prst="rect">
            <a:avLst/>
          </a:prstGeom>
          <a:noFill/>
          <a:ln w="12700" algn="ctr">
            <a:solidFill>
              <a:srgbClr val="339966"/>
            </a:solidFill>
            <a:miter lim="800000"/>
            <a:headEnd/>
            <a:tailEnd/>
          </a:ln>
        </p:spPr>
        <p:txBody>
          <a:bodyPr lIns="90000" tIns="46800" rIns="90000" bIns="46800" anchor="ctr"/>
          <a:lstStyle/>
          <a:p>
            <a:pPr algn="ctr" defTabSz="449263">
              <a:buClr>
                <a:srgbClr val="000000"/>
              </a:buClr>
              <a:buSzPct val="100000"/>
              <a:buFont typeface="Times" pitchFamily="18" charset="0"/>
              <a:buNone/>
            </a:pPr>
            <a:r>
              <a:rPr lang="it-IT" sz="1200" b="1">
                <a:solidFill>
                  <a:schemeClr val="tx1"/>
                </a:solidFill>
                <a:latin typeface="Arial" charset="0"/>
              </a:rPr>
              <a:t>SUPERI LE ASPETTATIVE</a:t>
            </a:r>
          </a:p>
        </p:txBody>
      </p:sp>
      <p:sp>
        <p:nvSpPr>
          <p:cNvPr id="271364" name="Rectangle 5"/>
          <p:cNvSpPr>
            <a:spLocks noChangeArrowheads="1"/>
          </p:cNvSpPr>
          <p:nvPr/>
        </p:nvSpPr>
        <p:spPr bwMode="auto">
          <a:xfrm>
            <a:off x="7159625" y="3127375"/>
            <a:ext cx="1728788" cy="431800"/>
          </a:xfrm>
          <a:prstGeom prst="rect">
            <a:avLst/>
          </a:prstGeom>
          <a:noFill/>
          <a:ln w="12700" algn="ctr">
            <a:solidFill>
              <a:srgbClr val="808080"/>
            </a:solidFill>
            <a:miter lim="800000"/>
            <a:headEnd/>
            <a:tailEnd/>
          </a:ln>
        </p:spPr>
        <p:txBody>
          <a:bodyPr lIns="90000" tIns="46800" rIns="90000" bIns="46800" anchor="ctr"/>
          <a:lstStyle/>
          <a:p>
            <a:pPr algn="ctr" defTabSz="449263">
              <a:buClr>
                <a:srgbClr val="000000"/>
              </a:buClr>
              <a:buSzPct val="100000"/>
              <a:buFont typeface="Times" pitchFamily="18" charset="0"/>
              <a:buNone/>
            </a:pPr>
            <a:r>
              <a:rPr lang="it-IT" sz="1200" b="1">
                <a:solidFill>
                  <a:schemeClr val="tx1"/>
                </a:solidFill>
                <a:latin typeface="Arial" charset="0"/>
              </a:rPr>
              <a:t>IN LINEA CON LE ASPETTATIVE</a:t>
            </a:r>
          </a:p>
        </p:txBody>
      </p:sp>
      <p:sp>
        <p:nvSpPr>
          <p:cNvPr id="271365" name="Rectangle 6"/>
          <p:cNvSpPr>
            <a:spLocks noChangeArrowheads="1"/>
          </p:cNvSpPr>
          <p:nvPr/>
        </p:nvSpPr>
        <p:spPr bwMode="auto">
          <a:xfrm>
            <a:off x="7159625" y="5084763"/>
            <a:ext cx="1728788" cy="431800"/>
          </a:xfrm>
          <a:prstGeom prst="rect">
            <a:avLst/>
          </a:prstGeom>
          <a:noFill/>
          <a:ln w="12700" algn="ctr">
            <a:solidFill>
              <a:srgbClr val="CC0000"/>
            </a:solidFill>
            <a:miter lim="800000"/>
            <a:headEnd/>
            <a:tailEnd/>
          </a:ln>
        </p:spPr>
        <p:txBody>
          <a:bodyPr lIns="90000" tIns="46800" rIns="90000" bIns="46800" anchor="ctr"/>
          <a:lstStyle/>
          <a:p>
            <a:pPr algn="ctr" defTabSz="449263">
              <a:buClr>
                <a:srgbClr val="000000"/>
              </a:buClr>
              <a:buSzPct val="100000"/>
              <a:buFont typeface="Times" pitchFamily="18" charset="0"/>
              <a:buNone/>
            </a:pPr>
            <a:r>
              <a:rPr lang="it-IT" sz="1200" b="1">
                <a:solidFill>
                  <a:schemeClr val="tx1"/>
                </a:solidFill>
                <a:latin typeface="Arial" charset="0"/>
              </a:rPr>
              <a:t>DELUDE LE ASPETTATIVE</a:t>
            </a:r>
          </a:p>
        </p:txBody>
      </p:sp>
      <p:sp>
        <p:nvSpPr>
          <p:cNvPr id="271366"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LE ASPETTATIVE SULLA QUALITÀ DELL’ACQUA</a:t>
            </a:r>
            <a:br>
              <a:rPr lang="it-IT" sz="2100">
                <a:solidFill>
                  <a:srgbClr val="3366CC"/>
                </a:solidFill>
                <a:cs typeface="Arial" charset="0"/>
              </a:rPr>
            </a:br>
            <a:r>
              <a:rPr lang="it-IT" sz="2100" i="1">
                <a:solidFill>
                  <a:srgbClr val="3366CC"/>
                </a:solidFill>
                <a:cs typeface="Arial" charset="0"/>
              </a:rPr>
              <a:t>TREND</a:t>
            </a:r>
          </a:p>
        </p:txBody>
      </p:sp>
      <p:sp>
        <p:nvSpPr>
          <p:cNvPr id="601097" name="Text Box 9"/>
          <p:cNvSpPr txBox="1">
            <a:spLocks noChangeArrowheads="1"/>
          </p:cNvSpPr>
          <p:nvPr/>
        </p:nvSpPr>
        <p:spPr bwMode="auto">
          <a:xfrm rot="-5400000">
            <a:off x="-2630488" y="2727326"/>
            <a:ext cx="5946775" cy="64135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a:solidFill>
                  <a:schemeClr val="bg1"/>
                </a:solidFill>
              </a:rPr>
              <a:t>QUALITÀ DELL’ACQUA</a:t>
            </a:r>
            <a:br>
              <a:rPr lang="it-IT" sz="1800">
                <a:solidFill>
                  <a:schemeClr val="bg1"/>
                </a:solidFill>
              </a:rPr>
            </a:br>
            <a:r>
              <a:rPr lang="it-IT" sz="1800" i="1">
                <a:solidFill>
                  <a:schemeClr val="bg1"/>
                </a:solidFill>
              </a:rPr>
              <a:t>Aspettative</a:t>
            </a:r>
            <a:endParaRPr lang="it-IT" sz="1800" i="1">
              <a:solidFill>
                <a:schemeClr val="bg1"/>
              </a:solidFill>
              <a:effectLst>
                <a:outerShdw blurRad="38100" dist="38100" dir="2700000" algn="tl">
                  <a:srgbClr val="C0C0C0"/>
                </a:outerShdw>
              </a:effectLst>
            </a:endParaRPr>
          </a:p>
        </p:txBody>
      </p:sp>
      <p:sp>
        <p:nvSpPr>
          <p:cNvPr id="11" name="Segnaposto numero diapositiva 10"/>
          <p:cNvSpPr>
            <a:spLocks noGrp="1"/>
          </p:cNvSpPr>
          <p:nvPr>
            <p:ph type="sldNum" sz="quarter" idx="10"/>
          </p:nvPr>
        </p:nvSpPr>
        <p:spPr/>
        <p:txBody>
          <a:bodyPr/>
          <a:lstStyle/>
          <a:p>
            <a:pPr>
              <a:defRPr/>
            </a:pPr>
            <a:fld id="{50E86670-EDAF-49E8-AA63-D6B79B1A1B8B}" type="slidenum">
              <a:rPr lang="it-IT" smtClean="0"/>
              <a:pPr>
                <a:defRPr/>
              </a:pPr>
              <a:t>93</a:t>
            </a:fld>
            <a:endParaRPr lang="it-IT"/>
          </a:p>
        </p:txBody>
      </p:sp>
      <p:sp>
        <p:nvSpPr>
          <p:cNvPr id="271369" name="Text Box 10"/>
          <p:cNvSpPr txBox="1">
            <a:spLocks noChangeArrowheads="1"/>
          </p:cNvSpPr>
          <p:nvPr/>
        </p:nvSpPr>
        <p:spPr bwMode="auto">
          <a:xfrm>
            <a:off x="3635375" y="6237288"/>
            <a:ext cx="3168650" cy="371475"/>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pPr>
            <a:r>
              <a:rPr lang="it-IT" sz="900">
                <a:solidFill>
                  <a:schemeClr val="tx1"/>
                </a:solidFill>
                <a:latin typeface="Arial" charset="0"/>
              </a:rPr>
              <a:t>UNIVERSO: 229.490 UTENZE</a:t>
            </a:r>
          </a:p>
          <a:p>
            <a:pPr algn="ctr" defTabSz="449263">
              <a:buClr>
                <a:srgbClr val="000000"/>
              </a:buClr>
              <a:buSzPct val="100000"/>
              <a:buFont typeface="Times" pitchFamily="18" charset="0"/>
              <a:buNone/>
            </a:pPr>
            <a:r>
              <a:rPr lang="it-IT" sz="900">
                <a:solidFill>
                  <a:schemeClr val="tx1"/>
                </a:solidFill>
                <a:latin typeface="Arial" charset="0"/>
              </a:rPr>
              <a:t>BASE: TOTALE CAMPIONE</a:t>
            </a: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5" name="Text Box 3"/>
          <p:cNvSpPr txBox="1">
            <a:spLocks noChangeArrowheads="1"/>
          </p:cNvSpPr>
          <p:nvPr/>
        </p:nvSpPr>
        <p:spPr bwMode="auto">
          <a:xfrm>
            <a:off x="747713" y="549275"/>
            <a:ext cx="8396287" cy="620713"/>
          </a:xfrm>
          <a:prstGeom prst="rect">
            <a:avLst/>
          </a:prstGeom>
          <a:noFill/>
          <a:ln w="9525">
            <a:noFill/>
            <a:miter lim="800000"/>
            <a:headEnd/>
            <a:tailEnd/>
          </a:ln>
        </p:spPr>
        <p:txBody>
          <a:bodyPr lIns="169695" tIns="124443" rIns="169695" bIns="124443" anchor="ctr">
            <a:spAutoFit/>
          </a:bodyPr>
          <a:lstStyle/>
          <a:p>
            <a:pPr marL="266700" indent="-266700" defTabSz="957263">
              <a:buClr>
                <a:srgbClr val="000000"/>
              </a:buClr>
              <a:buSzPct val="100000"/>
              <a:buFontTx/>
              <a:buBlip>
                <a:blip r:embed="rId3"/>
              </a:buBlip>
              <a:defRPr/>
            </a:pPr>
            <a:r>
              <a:rPr lang="it-IT" sz="1200" dirty="0">
                <a:solidFill>
                  <a:schemeClr val="tx1"/>
                </a:solidFill>
                <a:latin typeface="+mn-lt"/>
                <a:cs typeface="Arial" pitchFamily="34" charset="0"/>
              </a:rPr>
              <a:t>Parliamo dell’utilizzo dell’acqua potabile. Lei beve l’acqua del rubinetto regolarmente, qualche volta o non la beve mai?</a:t>
            </a:r>
          </a:p>
        </p:txBody>
      </p:sp>
      <p:sp>
        <p:nvSpPr>
          <p:cNvPr id="272386" name="Rectangle 2"/>
          <p:cNvSpPr>
            <a:spLocks noChangeArrowheads="1"/>
          </p:cNvSpPr>
          <p:nvPr/>
        </p:nvSpPr>
        <p:spPr bwMode="auto">
          <a:xfrm>
            <a:off x="760413" y="-17463"/>
            <a:ext cx="8204200" cy="1143001"/>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USO DELL’ACQUA</a:t>
            </a:r>
            <a:br>
              <a:rPr lang="it-IT" sz="2100">
                <a:solidFill>
                  <a:srgbClr val="3366CC"/>
                </a:solidFill>
                <a:cs typeface="Arial" charset="0"/>
              </a:rPr>
            </a:br>
            <a:r>
              <a:rPr lang="it-IT" sz="2100" i="1">
                <a:solidFill>
                  <a:srgbClr val="3366CC"/>
                </a:solidFill>
                <a:cs typeface="Arial" charset="0"/>
              </a:rPr>
              <a:t>2° SEMESTRE 2014</a:t>
            </a:r>
          </a:p>
        </p:txBody>
      </p:sp>
      <p:sp>
        <p:nvSpPr>
          <p:cNvPr id="601097" name="Text Box 9"/>
          <p:cNvSpPr txBox="1">
            <a:spLocks noChangeArrowheads="1"/>
          </p:cNvSpPr>
          <p:nvPr/>
        </p:nvSpPr>
        <p:spPr bwMode="auto">
          <a:xfrm rot="-5400000">
            <a:off x="-2767806" y="2864644"/>
            <a:ext cx="5946775" cy="366713"/>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a:solidFill>
                  <a:schemeClr val="bg1"/>
                </a:solidFill>
              </a:rPr>
              <a:t>USO DELL’ACQUA</a:t>
            </a:r>
            <a:endParaRPr lang="it-IT" sz="1800" i="1">
              <a:solidFill>
                <a:schemeClr val="bg1"/>
              </a:solidFill>
              <a:effectLst>
                <a:outerShdw blurRad="38100" dist="38100" dir="2700000" algn="tl">
                  <a:srgbClr val="C0C0C0"/>
                </a:outerShdw>
              </a:effectLst>
            </a:endParaRPr>
          </a:p>
        </p:txBody>
      </p:sp>
      <p:sp>
        <p:nvSpPr>
          <p:cNvPr id="9" name="Segnaposto numero diapositiva 8"/>
          <p:cNvSpPr>
            <a:spLocks noGrp="1"/>
          </p:cNvSpPr>
          <p:nvPr>
            <p:ph type="sldNum" sz="quarter" idx="10"/>
          </p:nvPr>
        </p:nvSpPr>
        <p:spPr/>
        <p:txBody>
          <a:bodyPr/>
          <a:lstStyle/>
          <a:p>
            <a:pPr>
              <a:defRPr/>
            </a:pPr>
            <a:fld id="{E2AEBB17-34EF-47F0-8E19-DAA415178BFA}" type="slidenum">
              <a:rPr lang="it-IT" smtClean="0"/>
              <a:pPr>
                <a:defRPr/>
              </a:pPr>
              <a:t>94</a:t>
            </a:fld>
            <a:endParaRPr lang="it-IT"/>
          </a:p>
        </p:txBody>
      </p:sp>
      <p:graphicFrame>
        <p:nvGraphicFramePr>
          <p:cNvPr id="272389" name="Object 8"/>
          <p:cNvGraphicFramePr>
            <a:graphicFrameLocks noChangeAspect="1"/>
          </p:cNvGraphicFramePr>
          <p:nvPr/>
        </p:nvGraphicFramePr>
        <p:xfrm>
          <a:off x="787400" y="785813"/>
          <a:ext cx="6788150" cy="4611687"/>
        </p:xfrm>
        <a:graphic>
          <a:graphicData uri="http://schemas.openxmlformats.org/presentationml/2006/ole">
            <p:oleObj spid="_x0000_s272389" r:id="rId4" imgW="6791533" imgH="4608975" progId="Excel.Chart.8">
              <p:embed/>
            </p:oleObj>
          </a:graphicData>
        </a:graphic>
      </p:graphicFrame>
      <p:graphicFrame>
        <p:nvGraphicFramePr>
          <p:cNvPr id="13" name="Group 56"/>
          <p:cNvGraphicFramePr>
            <a:graphicFrameLocks noGrp="1"/>
          </p:cNvGraphicFramePr>
          <p:nvPr/>
        </p:nvGraphicFramePr>
        <p:xfrm>
          <a:off x="5003800" y="3767138"/>
          <a:ext cx="3749675" cy="1289050"/>
        </p:xfrm>
        <a:graphic>
          <a:graphicData uri="http://schemas.openxmlformats.org/drawingml/2006/table">
            <a:tbl>
              <a:tblPr/>
              <a:tblGrid>
                <a:gridCol w="3179850"/>
                <a:gridCol w="569820"/>
              </a:tblGrid>
              <a:tr h="366713">
                <a:tc gridSpan="2">
                  <a:txBody>
                    <a:bodyPr/>
                    <a:lstStyle/>
                    <a:p>
                      <a:pPr marL="355600" marR="0" lvl="0" indent="-266700" algn="l" defTabSz="914400" rtl="0" eaLnBrk="1" fontAlgn="base" latinLnBrk="0" hangingPunct="1">
                        <a:lnSpc>
                          <a:spcPct val="100000"/>
                        </a:lnSpc>
                        <a:spcBef>
                          <a:spcPct val="20000"/>
                        </a:spcBef>
                        <a:spcAft>
                          <a:spcPct val="0"/>
                        </a:spcAft>
                        <a:buClrTx/>
                        <a:buSzTx/>
                        <a:buFont typeface="Arial" charset="0"/>
                        <a:buBlip>
                          <a:blip r:embed="rId3"/>
                        </a:buBlip>
                        <a:tabLst/>
                      </a:pPr>
                      <a:r>
                        <a:rPr kumimoji="0" lang="it-IT" sz="1200" b="0" i="0" u="none" strike="noStrike" cap="none" normalizeH="0" baseline="0" dirty="0" smtClean="0">
                          <a:ln>
                            <a:noFill/>
                          </a:ln>
                          <a:solidFill>
                            <a:schemeClr val="tx1"/>
                          </a:solidFill>
                          <a:effectLst/>
                          <a:latin typeface="Arial" charset="0"/>
                          <a:cs typeface="Lucida Sans Unicode" pitchFamily="34" charset="0"/>
                        </a:rPr>
                        <a:t>Perché non beve mai l’acqua del rubinetto? (risposta multipla)</a:t>
                      </a:r>
                    </a:p>
                  </a:txBody>
                  <a:tcPr marL="90000" marR="90000" marT="46800" marB="46800"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19050" cap="flat" cmpd="sng" algn="ctr">
                      <a:solidFill>
                        <a:srgbClr val="0066FF"/>
                      </a:solidFill>
                      <a:prstDash val="solid"/>
                      <a:round/>
                      <a:headEnd type="none" w="med" len="med"/>
                      <a:tailEnd type="none" w="med" len="med"/>
                    </a:lnB>
                    <a:lnTlToBr>
                      <a:noFill/>
                    </a:lnTlToBr>
                    <a:lnBlToTr>
                      <a:noFill/>
                    </a:lnBlToTr>
                    <a:noFill/>
                  </a:tcPr>
                </a:tc>
                <a:tc hMerge="1">
                  <a:txBody>
                    <a:bodyPr/>
                    <a:lstStyle/>
                    <a:p>
                      <a:endParaRPr lang="it-IT"/>
                    </a:p>
                  </a:txBody>
                  <a:tcPr/>
                </a:tc>
              </a:tr>
              <a:tr h="223838">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r>
                        <a:rPr kumimoji="0" lang="it-IT" sz="1200" b="0" i="0" u="none" strike="noStrike" cap="none" normalizeH="0" baseline="0" dirty="0" smtClean="0">
                          <a:ln>
                            <a:noFill/>
                          </a:ln>
                          <a:solidFill>
                            <a:schemeClr val="tx1"/>
                          </a:solidFill>
                          <a:effectLst/>
                          <a:latin typeface="Arial" charset="0"/>
                          <a:cs typeface="Times New Roman" pitchFamily="18" charset="0"/>
                        </a:rPr>
                        <a:t>Non mi fido degli aspetti </a:t>
                      </a:r>
                      <a:r>
                        <a:rPr kumimoji="0" lang="it-IT" sz="1200" b="0" i="0" u="none" strike="noStrike" cap="none" normalizeH="0" baseline="0" dirty="0" err="1" smtClean="0">
                          <a:ln>
                            <a:noFill/>
                          </a:ln>
                          <a:solidFill>
                            <a:schemeClr val="tx1"/>
                          </a:solidFill>
                          <a:effectLst/>
                          <a:latin typeface="Arial" charset="0"/>
                          <a:cs typeface="Times New Roman" pitchFamily="18" charset="0"/>
                        </a:rPr>
                        <a:t>igienici*</a:t>
                      </a:r>
                      <a:endParaRPr kumimoji="0" lang="it-IT" sz="1200" b="0" i="0" u="none" strike="noStrike" cap="none" normalizeH="0" baseline="0" dirty="0" smtClean="0">
                        <a:ln>
                          <a:noFill/>
                        </a:ln>
                        <a:solidFill>
                          <a:schemeClr val="tx1"/>
                        </a:solidFill>
                        <a:effectLst/>
                        <a:latin typeface="Arial" charset="0"/>
                        <a:cs typeface="Times New Roman" pitchFamily="18" charset="0"/>
                      </a:endParaRPr>
                    </a:p>
                  </a:txBody>
                  <a:tcPr marL="90000" marR="90000" marT="46800" marB="46800" horzOverflow="overflow">
                    <a:lnL w="28575" cap="flat" cmpd="sng" algn="ctr">
                      <a:solidFill>
                        <a:schemeClr val="hlink"/>
                      </a:solidFill>
                      <a:prstDash val="solid"/>
                      <a:round/>
                      <a:headEnd type="none" w="med" len="med"/>
                      <a:tailEnd type="none" w="med" len="med"/>
                    </a:lnL>
                    <a:lnR w="3175" cap="flat" cmpd="sng" algn="ctr">
                      <a:solidFill>
                        <a:srgbClr val="0066FF"/>
                      </a:solidFill>
                      <a:prstDash val="sysDash"/>
                      <a:round/>
                      <a:headEnd type="none" w="med" len="med"/>
                      <a:tailEnd type="none" w="med" len="med"/>
                    </a:lnR>
                    <a:lnT w="19050" cap="flat" cmpd="sng" algn="ctr">
                      <a:solidFill>
                        <a:srgbClr val="0066FF"/>
                      </a:solidFill>
                      <a:prstDash val="solid"/>
                      <a:round/>
                      <a:headEnd type="none" w="med" len="med"/>
                      <a:tailEnd type="none" w="med" len="med"/>
                    </a:lnT>
                    <a:lnB w="3175" cap="flat" cmpd="sng" algn="ctr">
                      <a:solidFill>
                        <a:srgbClr val="0066FF"/>
                      </a:solidFill>
                      <a:prstDash val="sysDash"/>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it-IT" sz="1200" b="0" i="0" u="none" strike="noStrike" cap="none" normalizeH="0" baseline="0" dirty="0" smtClean="0">
                          <a:ln>
                            <a:noFill/>
                          </a:ln>
                          <a:solidFill>
                            <a:schemeClr val="tx1"/>
                          </a:solidFill>
                          <a:effectLst/>
                          <a:latin typeface="Arial" charset="0"/>
                          <a:cs typeface="Lucida Sans Unicode" pitchFamily="34" charset="0"/>
                        </a:rPr>
                        <a:t>45%</a:t>
                      </a:r>
                    </a:p>
                  </a:txBody>
                  <a:tcPr marL="90000" marR="90000" marT="46800" marB="46800" horzOverflow="overflow">
                    <a:lnL w="3175" cap="flat" cmpd="sng" algn="ctr">
                      <a:solidFill>
                        <a:srgbClr val="0066FF"/>
                      </a:solidFill>
                      <a:prstDash val="sysDash"/>
                      <a:round/>
                      <a:headEnd type="none" w="med" len="med"/>
                      <a:tailEnd type="none" w="med" len="med"/>
                    </a:lnL>
                    <a:lnR w="28575" cap="flat" cmpd="sng" algn="ctr">
                      <a:solidFill>
                        <a:schemeClr val="hlink"/>
                      </a:solidFill>
                      <a:prstDash val="solid"/>
                      <a:round/>
                      <a:headEnd type="none" w="med" len="med"/>
                      <a:tailEnd type="none" w="med" len="med"/>
                    </a:lnR>
                    <a:lnT w="19050" cap="flat" cmpd="sng" algn="ctr">
                      <a:solidFill>
                        <a:srgbClr val="0066FF"/>
                      </a:solidFill>
                      <a:prstDash val="solid"/>
                      <a:round/>
                      <a:headEnd type="none" w="med" len="med"/>
                      <a:tailEnd type="none" w="med" len="med"/>
                    </a:lnT>
                    <a:lnB w="3175" cap="flat" cmpd="sng" algn="ctr">
                      <a:solidFill>
                        <a:srgbClr val="0066FF"/>
                      </a:solidFill>
                      <a:prstDash val="sysDash"/>
                      <a:round/>
                      <a:headEnd type="none" w="med" len="med"/>
                      <a:tailEnd type="none" w="med" len="med"/>
                    </a:lnB>
                    <a:lnTlToBr>
                      <a:noFill/>
                    </a:lnTlToBr>
                    <a:lnBlToTr>
                      <a:noFill/>
                    </a:lnBlToTr>
                    <a:noFill/>
                  </a:tcPr>
                </a:tc>
              </a:tr>
              <a:tr h="223838">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it-IT" sz="1200" b="0" i="0" u="none" strike="noStrike" cap="none" normalizeH="0" baseline="0" dirty="0" smtClean="0">
                          <a:ln>
                            <a:noFill/>
                          </a:ln>
                          <a:solidFill>
                            <a:schemeClr val="tx1"/>
                          </a:solidFill>
                          <a:effectLst/>
                          <a:latin typeface="Arial" charset="0"/>
                          <a:cs typeface="Lucida Sans Unicode" pitchFamily="34" charset="0"/>
                        </a:rPr>
                        <a:t>Non mi piace il suo sapore</a:t>
                      </a:r>
                    </a:p>
                  </a:txBody>
                  <a:tcPr marL="90000" marR="90000" marT="46800" marB="46800" horzOverflow="overflow">
                    <a:lnL w="28575" cap="flat" cmpd="sng" algn="ctr">
                      <a:solidFill>
                        <a:schemeClr val="hlink"/>
                      </a:solidFill>
                      <a:prstDash val="solid"/>
                      <a:round/>
                      <a:headEnd type="none" w="med" len="med"/>
                      <a:tailEnd type="none" w="med" len="med"/>
                    </a:lnL>
                    <a:lnR w="3175" cap="flat" cmpd="sng" algn="ctr">
                      <a:solidFill>
                        <a:srgbClr val="0066FF"/>
                      </a:solidFill>
                      <a:prstDash val="sysDash"/>
                      <a:round/>
                      <a:headEnd type="none" w="med" len="med"/>
                      <a:tailEnd type="none" w="med" len="med"/>
                    </a:lnR>
                    <a:lnT w="3175" cap="flat" cmpd="sng" algn="ctr">
                      <a:solidFill>
                        <a:srgbClr val="0066FF"/>
                      </a:solidFill>
                      <a:prstDash val="sysDash"/>
                      <a:round/>
                      <a:headEnd type="none" w="med" len="med"/>
                      <a:tailEnd type="none" w="med" len="med"/>
                    </a:lnT>
                    <a:lnB w="3175" cap="flat" cmpd="sng" algn="ctr">
                      <a:solidFill>
                        <a:srgbClr val="0066FF"/>
                      </a:solidFill>
                      <a:prstDash val="sysDash"/>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it-IT" sz="1200" b="0" i="0" u="none" strike="noStrike" cap="none" normalizeH="0" baseline="0" dirty="0" smtClean="0">
                          <a:ln>
                            <a:noFill/>
                          </a:ln>
                          <a:solidFill>
                            <a:schemeClr val="tx1"/>
                          </a:solidFill>
                          <a:effectLst/>
                          <a:latin typeface="Arial" charset="0"/>
                          <a:cs typeface="Lucida Sans Unicode" pitchFamily="34" charset="0"/>
                        </a:rPr>
                        <a:t>43%</a:t>
                      </a:r>
                    </a:p>
                  </a:txBody>
                  <a:tcPr marL="90000" marR="90000" marT="46800" marB="46800" horzOverflow="overflow">
                    <a:lnL w="3175" cap="flat" cmpd="sng" algn="ctr">
                      <a:solidFill>
                        <a:srgbClr val="0066FF"/>
                      </a:solidFill>
                      <a:prstDash val="sysDash"/>
                      <a:round/>
                      <a:headEnd type="none" w="med" len="med"/>
                      <a:tailEnd type="none" w="med" len="med"/>
                    </a:lnL>
                    <a:lnR w="28575" cap="flat" cmpd="sng" algn="ctr">
                      <a:solidFill>
                        <a:schemeClr val="hlink"/>
                      </a:solidFill>
                      <a:prstDash val="solid"/>
                      <a:round/>
                      <a:headEnd type="none" w="med" len="med"/>
                      <a:tailEnd type="none" w="med" len="med"/>
                    </a:lnR>
                    <a:lnT w="3175" cap="flat" cmpd="sng" algn="ctr">
                      <a:solidFill>
                        <a:srgbClr val="0066FF"/>
                      </a:solidFill>
                      <a:prstDash val="sysDash"/>
                      <a:round/>
                      <a:headEnd type="none" w="med" len="med"/>
                      <a:tailEnd type="none" w="med" len="med"/>
                    </a:lnT>
                    <a:lnB w="3175" cap="flat" cmpd="sng" algn="ctr">
                      <a:solidFill>
                        <a:srgbClr val="0066FF"/>
                      </a:solidFill>
                      <a:prstDash val="sysDash"/>
                      <a:round/>
                      <a:headEnd type="none" w="med" len="med"/>
                      <a:tailEnd type="none" w="med" len="med"/>
                    </a:lnB>
                    <a:lnTlToBr>
                      <a:noFill/>
                    </a:lnTlToBr>
                    <a:lnBlToTr>
                      <a:noFill/>
                    </a:lnBlToTr>
                    <a:noFill/>
                  </a:tcPr>
                </a:tc>
              </a:tr>
              <a:tr h="223838">
                <a:tc>
                  <a:txBody>
                    <a:bodyPr/>
                    <a:lstStyle/>
                    <a:p>
                      <a:pPr marL="0" marR="0" lvl="0" indent="0" algn="just" defTabSz="914400" rtl="0" eaLnBrk="1" fontAlgn="base" latinLnBrk="0" hangingPunct="1">
                        <a:lnSpc>
                          <a:spcPct val="100000"/>
                        </a:lnSpc>
                        <a:spcBef>
                          <a:spcPct val="20000"/>
                        </a:spcBef>
                        <a:spcAft>
                          <a:spcPct val="0"/>
                        </a:spcAft>
                        <a:buClrTx/>
                        <a:buSzTx/>
                        <a:buFont typeface="Arial" charset="0"/>
                        <a:buNone/>
                        <a:tabLst/>
                      </a:pPr>
                      <a:r>
                        <a:rPr kumimoji="0" lang="it-IT" sz="1200" b="0" i="0" u="none" strike="noStrike" cap="none" normalizeH="0" baseline="0" dirty="0" smtClean="0">
                          <a:ln>
                            <a:noFill/>
                          </a:ln>
                          <a:solidFill>
                            <a:schemeClr val="tx1"/>
                          </a:solidFill>
                          <a:effectLst/>
                          <a:latin typeface="Arial" charset="0"/>
                          <a:cs typeface="Times New Roman" pitchFamily="18" charset="0"/>
                        </a:rPr>
                        <a:t>Sono abituato a bere l'acqua minerale</a:t>
                      </a:r>
                    </a:p>
                  </a:txBody>
                  <a:tcPr marL="90000" marR="90000" marT="46800" marB="46800" horzOverflow="overflow">
                    <a:lnL w="28575" cap="flat" cmpd="sng" algn="ctr">
                      <a:solidFill>
                        <a:schemeClr val="hlink"/>
                      </a:solidFill>
                      <a:prstDash val="solid"/>
                      <a:round/>
                      <a:headEnd type="none" w="med" len="med"/>
                      <a:tailEnd type="none" w="med" len="med"/>
                    </a:lnL>
                    <a:lnR w="3175" cap="flat" cmpd="sng" algn="ctr">
                      <a:solidFill>
                        <a:srgbClr val="0066FF"/>
                      </a:solidFill>
                      <a:prstDash val="sysDash"/>
                      <a:round/>
                      <a:headEnd type="none" w="med" len="med"/>
                      <a:tailEnd type="none" w="med" len="med"/>
                    </a:lnR>
                    <a:lnT w="3175" cap="flat" cmpd="sng" algn="ctr">
                      <a:solidFill>
                        <a:srgbClr val="0066FF"/>
                      </a:solidFill>
                      <a:prstDash val="sysDash"/>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it-IT" sz="1200" b="0" i="0" u="none" strike="noStrike" cap="none" normalizeH="0" baseline="0" dirty="0" smtClean="0">
                          <a:ln>
                            <a:noFill/>
                          </a:ln>
                          <a:solidFill>
                            <a:schemeClr val="tx1"/>
                          </a:solidFill>
                          <a:effectLst/>
                          <a:latin typeface="Arial" charset="0"/>
                          <a:cs typeface="Lucida Sans Unicode" pitchFamily="34" charset="0"/>
                        </a:rPr>
                        <a:t>37%</a:t>
                      </a:r>
                    </a:p>
                  </a:txBody>
                  <a:tcPr marL="90000" marR="90000" marT="46800" marB="46800" horzOverflow="overflow">
                    <a:lnL w="3175" cap="flat" cmpd="sng" algn="ctr">
                      <a:solidFill>
                        <a:srgbClr val="0066FF"/>
                      </a:solidFill>
                      <a:prstDash val="sysDash"/>
                      <a:round/>
                      <a:headEnd type="none" w="med" len="med"/>
                      <a:tailEnd type="none" w="med" len="med"/>
                    </a:lnL>
                    <a:lnR w="28575" cap="flat" cmpd="sng" algn="ctr">
                      <a:solidFill>
                        <a:schemeClr val="hlink"/>
                      </a:solidFill>
                      <a:prstDash val="solid"/>
                      <a:round/>
                      <a:headEnd type="none" w="med" len="med"/>
                      <a:tailEnd type="none" w="med" len="med"/>
                    </a:lnR>
                    <a:lnT w="3175" cap="flat" cmpd="sng" algn="ctr">
                      <a:solidFill>
                        <a:srgbClr val="0066FF"/>
                      </a:solidFill>
                      <a:prstDash val="sysDash"/>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r>
            </a:tbl>
          </a:graphicData>
        </a:graphic>
      </p:graphicFrame>
      <p:sp>
        <p:nvSpPr>
          <p:cNvPr id="272406" name="AutoShape 84"/>
          <p:cNvSpPr>
            <a:spLocks noChangeArrowheads="1"/>
          </p:cNvSpPr>
          <p:nvPr/>
        </p:nvSpPr>
        <p:spPr bwMode="auto">
          <a:xfrm>
            <a:off x="4408488" y="4343400"/>
            <a:ext cx="500062" cy="503238"/>
          </a:xfrm>
          <a:prstGeom prst="notchedRightArrow">
            <a:avLst>
              <a:gd name="adj1" fmla="val 50000"/>
              <a:gd name="adj2" fmla="val 29954"/>
            </a:avLst>
          </a:prstGeom>
          <a:solidFill>
            <a:srgbClr val="3366FF"/>
          </a:solidFill>
          <a:ln w="12700" algn="ctr">
            <a:solidFill>
              <a:schemeClr val="accent1"/>
            </a:solidFill>
            <a:miter lim="800000"/>
            <a:headEnd/>
            <a:tailEnd/>
          </a:ln>
        </p:spPr>
        <p:txBody>
          <a:bodyPr wrap="none" lIns="90000" tIns="46800" rIns="90000" bIns="46800" anchor="ctr"/>
          <a:lstStyle/>
          <a:p>
            <a:pPr algn="ctr">
              <a:buClr>
                <a:srgbClr val="000000"/>
              </a:buClr>
              <a:buSzPct val="100000"/>
              <a:buFont typeface="Times" pitchFamily="18" charset="0"/>
              <a:buNone/>
            </a:pPr>
            <a:endParaRPr lang="it-IT"/>
          </a:p>
        </p:txBody>
      </p:sp>
      <p:sp>
        <p:nvSpPr>
          <p:cNvPr id="272407" name="Text Box 10"/>
          <p:cNvSpPr txBox="1">
            <a:spLocks noChangeArrowheads="1"/>
          </p:cNvSpPr>
          <p:nvPr/>
        </p:nvSpPr>
        <p:spPr bwMode="auto">
          <a:xfrm>
            <a:off x="3635375" y="6237288"/>
            <a:ext cx="3168650" cy="371475"/>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pPr>
            <a:r>
              <a:rPr lang="it-IT" sz="900">
                <a:solidFill>
                  <a:schemeClr val="tx1"/>
                </a:solidFill>
                <a:latin typeface="Arial" charset="0"/>
              </a:rPr>
              <a:t>UNIVERSO: 229.490 UTENZE</a:t>
            </a:r>
          </a:p>
          <a:p>
            <a:pPr algn="ctr" defTabSz="449263">
              <a:buClr>
                <a:srgbClr val="000000"/>
              </a:buClr>
              <a:buSzPct val="100000"/>
              <a:buFont typeface="Times" pitchFamily="18" charset="0"/>
              <a:buNone/>
            </a:pPr>
            <a:r>
              <a:rPr lang="it-IT" sz="900">
                <a:solidFill>
                  <a:schemeClr val="tx1"/>
                </a:solidFill>
                <a:latin typeface="Arial" charset="0"/>
              </a:rPr>
              <a:t>BASE: TOTALE CAMPIONE</a:t>
            </a:r>
          </a:p>
        </p:txBody>
      </p:sp>
      <p:sp>
        <p:nvSpPr>
          <p:cNvPr id="272408" name="CasellaDiTesto 1"/>
          <p:cNvSpPr txBox="1">
            <a:spLocks noChangeArrowheads="1"/>
          </p:cNvSpPr>
          <p:nvPr/>
        </p:nvSpPr>
        <p:spPr bwMode="auto">
          <a:xfrm>
            <a:off x="2124075" y="5300663"/>
            <a:ext cx="6480175" cy="708025"/>
          </a:xfrm>
          <a:prstGeom prst="rect">
            <a:avLst/>
          </a:prstGeom>
          <a:noFill/>
          <a:ln w="9525">
            <a:noFill/>
            <a:miter lim="800000"/>
            <a:headEnd/>
            <a:tailEnd/>
          </a:ln>
        </p:spPr>
        <p:txBody>
          <a:bodyPr>
            <a:spAutoFit/>
          </a:bodyPr>
          <a:lstStyle/>
          <a:p>
            <a:r>
              <a:rPr lang="it-IT" sz="800" i="1">
                <a:solidFill>
                  <a:schemeClr val="tx1"/>
                </a:solidFill>
              </a:rPr>
              <a:t>* E’ STATO LETTO IL COMMENTO: “L’acqua distribuita da Acquedotto del Fiora è sottoposta a costanti verifiche interne oltre a quelle svolte dagli Enti di Controllo ossia le Aziende Sanitarie Locali. In particolare La informiamo che su tutto il territorio gestito, Acquedotto del Fiora preleva in un anno oltre 5400 campioni sui quali analizza oltre 92000 parametri.</a:t>
            </a:r>
          </a:p>
          <a:p>
            <a:r>
              <a:rPr lang="it-IT" sz="800" i="1">
                <a:solidFill>
                  <a:schemeClr val="tx1"/>
                </a:solidFill>
              </a:rPr>
              <a:t>Per ulteriori informazioni La invitiamo a consultare il ns. sito </a:t>
            </a:r>
            <a:r>
              <a:rPr lang="it-IT" sz="800" i="1">
                <a:solidFill>
                  <a:schemeClr val="tx1"/>
                </a:solidFill>
                <a:hlinkClick r:id="rId5"/>
              </a:rPr>
              <a:t>www.fiora.it</a:t>
            </a:r>
            <a:r>
              <a:rPr lang="it-IT" sz="800" i="1">
                <a:solidFill>
                  <a:schemeClr val="tx1"/>
                </a:solidFill>
              </a:rPr>
              <a:t>, nell’apposita sezione dedicata alla qualità dell’acqua, troverà aggiornate con cadenza semestrale le caratteristiche dell’acqua distribuita nel Suo comune. “</a:t>
            </a: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09"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USO DELL’ACQUA</a:t>
            </a:r>
            <a:br>
              <a:rPr lang="it-IT" sz="2100">
                <a:solidFill>
                  <a:srgbClr val="3366CC"/>
                </a:solidFill>
                <a:cs typeface="Arial" charset="0"/>
              </a:rPr>
            </a:br>
            <a:r>
              <a:rPr lang="it-IT" sz="2100" i="1">
                <a:solidFill>
                  <a:srgbClr val="3366CC"/>
                </a:solidFill>
                <a:cs typeface="Arial" charset="0"/>
              </a:rPr>
              <a:t>2° SEMESTRE 2014 – PER ZONA</a:t>
            </a:r>
          </a:p>
        </p:txBody>
      </p:sp>
      <p:sp>
        <p:nvSpPr>
          <p:cNvPr id="601097" name="Text Box 9"/>
          <p:cNvSpPr txBox="1">
            <a:spLocks noChangeArrowheads="1"/>
          </p:cNvSpPr>
          <p:nvPr/>
        </p:nvSpPr>
        <p:spPr bwMode="auto">
          <a:xfrm rot="-5400000">
            <a:off x="-2767806" y="2864644"/>
            <a:ext cx="5946775" cy="366713"/>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a:solidFill>
                  <a:schemeClr val="bg1"/>
                </a:solidFill>
              </a:rPr>
              <a:t>USO DELL’ACQUA</a:t>
            </a:r>
            <a:endParaRPr lang="it-IT" sz="1800" i="1">
              <a:solidFill>
                <a:schemeClr val="bg1"/>
              </a:solidFill>
              <a:effectLst>
                <a:outerShdw blurRad="38100" dist="38100" dir="2700000" algn="tl">
                  <a:srgbClr val="C0C0C0"/>
                </a:outerShdw>
              </a:effectLst>
            </a:endParaRPr>
          </a:p>
        </p:txBody>
      </p:sp>
      <p:sp>
        <p:nvSpPr>
          <p:cNvPr id="485385" name="Text Box 3"/>
          <p:cNvSpPr txBox="1">
            <a:spLocks noChangeArrowheads="1"/>
          </p:cNvSpPr>
          <p:nvPr/>
        </p:nvSpPr>
        <p:spPr bwMode="auto">
          <a:xfrm>
            <a:off x="747713" y="928688"/>
            <a:ext cx="8396287" cy="620712"/>
          </a:xfrm>
          <a:prstGeom prst="rect">
            <a:avLst/>
          </a:prstGeom>
          <a:noFill/>
          <a:ln w="9525">
            <a:noFill/>
            <a:miter lim="800000"/>
            <a:headEnd/>
            <a:tailEnd/>
          </a:ln>
        </p:spPr>
        <p:txBody>
          <a:bodyPr lIns="169695" tIns="124443" rIns="169695" bIns="124443" anchor="ctr">
            <a:spAutoFit/>
          </a:bodyPr>
          <a:lstStyle/>
          <a:p>
            <a:pPr marL="266700" indent="-266700" defTabSz="957263">
              <a:buClr>
                <a:srgbClr val="000000"/>
              </a:buClr>
              <a:buSzPct val="100000"/>
              <a:buFont typeface="Times" pitchFamily="18" charset="0"/>
              <a:buBlip>
                <a:blip r:embed="rId3"/>
              </a:buBlip>
              <a:defRPr/>
            </a:pPr>
            <a:r>
              <a:rPr lang="it-IT" sz="1200" dirty="0">
                <a:solidFill>
                  <a:schemeClr val="tx1"/>
                </a:solidFill>
                <a:latin typeface="+mn-lt"/>
                <a:cs typeface="Arial" pitchFamily="34" charset="0"/>
              </a:rPr>
              <a:t>Parliamo dell’utilizzo dell’acqua potabile. Lei beve l’acqua del rubinetto regolarmente, qualche volta o non la beve mai?</a:t>
            </a:r>
          </a:p>
        </p:txBody>
      </p:sp>
      <p:sp>
        <p:nvSpPr>
          <p:cNvPr id="7" name="Segnaposto numero diapositiva 6"/>
          <p:cNvSpPr>
            <a:spLocks noGrp="1"/>
          </p:cNvSpPr>
          <p:nvPr>
            <p:ph type="sldNum" sz="quarter" idx="10"/>
          </p:nvPr>
        </p:nvSpPr>
        <p:spPr/>
        <p:txBody>
          <a:bodyPr/>
          <a:lstStyle/>
          <a:p>
            <a:pPr>
              <a:defRPr/>
            </a:pPr>
            <a:fld id="{C45A9233-9791-4106-BC38-12A19C4EA548}" type="slidenum">
              <a:rPr lang="it-IT" smtClean="0"/>
              <a:pPr>
                <a:defRPr/>
              </a:pPr>
              <a:t>95</a:t>
            </a:fld>
            <a:endParaRPr lang="it-IT"/>
          </a:p>
        </p:txBody>
      </p:sp>
      <p:graphicFrame>
        <p:nvGraphicFramePr>
          <p:cNvPr id="273413" name="Grafico 8"/>
          <p:cNvGraphicFramePr>
            <a:graphicFrameLocks/>
          </p:cNvGraphicFramePr>
          <p:nvPr/>
        </p:nvGraphicFramePr>
        <p:xfrm>
          <a:off x="1168400" y="1397000"/>
          <a:ext cx="7569200" cy="4826000"/>
        </p:xfrm>
        <a:graphic>
          <a:graphicData uri="http://schemas.openxmlformats.org/presentationml/2006/ole">
            <p:oleObj spid="_x0000_s273413" r:id="rId4" imgW="7565792" imgH="4828450" progId="Excel.Chart.8">
              <p:embed/>
            </p:oleObj>
          </a:graphicData>
        </a:graphic>
      </p:graphicFrame>
      <p:sp>
        <p:nvSpPr>
          <p:cNvPr id="273414" name="Text Box 10"/>
          <p:cNvSpPr txBox="1">
            <a:spLocks noChangeArrowheads="1"/>
          </p:cNvSpPr>
          <p:nvPr/>
        </p:nvSpPr>
        <p:spPr bwMode="auto">
          <a:xfrm>
            <a:off x="3635375" y="6237288"/>
            <a:ext cx="3168650" cy="371475"/>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pPr>
            <a:r>
              <a:rPr lang="it-IT" sz="900">
                <a:solidFill>
                  <a:schemeClr val="tx1"/>
                </a:solidFill>
                <a:latin typeface="Arial" charset="0"/>
              </a:rPr>
              <a:t>UNIVERSO: 229.490 UTENZE</a:t>
            </a:r>
          </a:p>
          <a:p>
            <a:pPr algn="ctr" defTabSz="449263">
              <a:buClr>
                <a:srgbClr val="000000"/>
              </a:buClr>
              <a:buSzPct val="100000"/>
              <a:buFont typeface="Times" pitchFamily="18" charset="0"/>
              <a:buNone/>
            </a:pPr>
            <a:r>
              <a:rPr lang="it-IT" sz="900">
                <a:solidFill>
                  <a:schemeClr val="tx1"/>
                </a:solidFill>
                <a:latin typeface="Arial" charset="0"/>
              </a:rPr>
              <a:t>BASE: TOTALE CAMPIONE</a:t>
            </a: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5" name="Text Box 3"/>
          <p:cNvSpPr txBox="1">
            <a:spLocks noChangeArrowheads="1"/>
          </p:cNvSpPr>
          <p:nvPr/>
        </p:nvSpPr>
        <p:spPr bwMode="auto">
          <a:xfrm>
            <a:off x="747713" y="1000125"/>
            <a:ext cx="8396287" cy="620713"/>
          </a:xfrm>
          <a:prstGeom prst="rect">
            <a:avLst/>
          </a:prstGeom>
          <a:noFill/>
          <a:ln w="9525">
            <a:noFill/>
            <a:miter lim="800000"/>
            <a:headEnd/>
            <a:tailEnd/>
          </a:ln>
        </p:spPr>
        <p:txBody>
          <a:bodyPr lIns="169695" tIns="124443" rIns="169695" bIns="124443" anchor="ctr">
            <a:spAutoFit/>
          </a:bodyPr>
          <a:lstStyle/>
          <a:p>
            <a:pPr marL="266700" indent="-266700" defTabSz="957263">
              <a:buClr>
                <a:srgbClr val="000000"/>
              </a:buClr>
              <a:buSzPct val="100000"/>
              <a:buFont typeface="Times" pitchFamily="18" charset="0"/>
              <a:buBlip>
                <a:blip r:embed="rId3"/>
              </a:buBlip>
              <a:defRPr/>
            </a:pPr>
            <a:r>
              <a:rPr lang="it-IT" sz="1200" dirty="0">
                <a:solidFill>
                  <a:schemeClr val="tx1"/>
                </a:solidFill>
                <a:latin typeface="+mn-lt"/>
                <a:cs typeface="Arial" pitchFamily="34" charset="0"/>
              </a:rPr>
              <a:t>Parliamo dell’utilizzo dell’acqua potabile. Lei beve l’acqua del rubinetto regolarmente, qualche volta o non la beve mai?</a:t>
            </a:r>
          </a:p>
        </p:txBody>
      </p:sp>
      <p:sp>
        <p:nvSpPr>
          <p:cNvPr id="274434"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USO DELL’ACQUA</a:t>
            </a:r>
            <a:br>
              <a:rPr lang="it-IT" sz="2100">
                <a:solidFill>
                  <a:srgbClr val="3366CC"/>
                </a:solidFill>
                <a:cs typeface="Arial" charset="0"/>
              </a:rPr>
            </a:br>
            <a:r>
              <a:rPr lang="it-IT" sz="2100" i="1">
                <a:solidFill>
                  <a:srgbClr val="3366CC"/>
                </a:solidFill>
                <a:cs typeface="Arial" charset="0"/>
              </a:rPr>
              <a:t>TREND</a:t>
            </a:r>
          </a:p>
        </p:txBody>
      </p:sp>
      <p:sp>
        <p:nvSpPr>
          <p:cNvPr id="601097" name="Text Box 9"/>
          <p:cNvSpPr txBox="1">
            <a:spLocks noChangeArrowheads="1"/>
          </p:cNvSpPr>
          <p:nvPr/>
        </p:nvSpPr>
        <p:spPr bwMode="auto">
          <a:xfrm rot="-5400000">
            <a:off x="-2767806" y="2864644"/>
            <a:ext cx="5946775" cy="366713"/>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a:solidFill>
                  <a:schemeClr val="bg1"/>
                </a:solidFill>
              </a:rPr>
              <a:t>USO DELL’ACQUA</a:t>
            </a:r>
            <a:endParaRPr lang="it-IT" sz="1800" i="1">
              <a:solidFill>
                <a:schemeClr val="bg1"/>
              </a:solidFill>
              <a:effectLst>
                <a:outerShdw blurRad="38100" dist="38100" dir="2700000" algn="tl">
                  <a:srgbClr val="C0C0C0"/>
                </a:outerShdw>
              </a:effectLst>
            </a:endParaRPr>
          </a:p>
        </p:txBody>
      </p:sp>
      <p:graphicFrame>
        <p:nvGraphicFramePr>
          <p:cNvPr id="274436" name="Object 8"/>
          <p:cNvGraphicFramePr>
            <a:graphicFrameLocks noChangeAspect="1"/>
          </p:cNvGraphicFramePr>
          <p:nvPr/>
        </p:nvGraphicFramePr>
        <p:xfrm>
          <a:off x="1092200" y="1397000"/>
          <a:ext cx="7797800" cy="5297488"/>
        </p:xfrm>
        <a:graphic>
          <a:graphicData uri="http://schemas.openxmlformats.org/presentationml/2006/ole">
            <p:oleObj spid="_x0000_s274436" r:id="rId4" imgW="7797460" imgH="5297883" progId="Excel.Chart.8">
              <p:embed/>
            </p:oleObj>
          </a:graphicData>
        </a:graphic>
      </p:graphicFrame>
      <p:sp>
        <p:nvSpPr>
          <p:cNvPr id="7" name="Segnaposto numero diapositiva 6"/>
          <p:cNvSpPr>
            <a:spLocks noGrp="1"/>
          </p:cNvSpPr>
          <p:nvPr>
            <p:ph type="sldNum" sz="quarter" idx="10"/>
          </p:nvPr>
        </p:nvSpPr>
        <p:spPr/>
        <p:txBody>
          <a:bodyPr/>
          <a:lstStyle/>
          <a:p>
            <a:pPr>
              <a:defRPr/>
            </a:pPr>
            <a:fld id="{5D82F682-80AB-46FA-AA00-A7148FB450C0}" type="slidenum">
              <a:rPr lang="it-IT" smtClean="0"/>
              <a:pPr>
                <a:defRPr/>
              </a:pPr>
              <a:t>96</a:t>
            </a:fld>
            <a:endParaRPr lang="it-IT"/>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7" name="Rectangle 2"/>
          <p:cNvSpPr>
            <a:spLocks noChangeArrowheads="1"/>
          </p:cNvSpPr>
          <p:nvPr/>
        </p:nvSpPr>
        <p:spPr bwMode="auto">
          <a:xfrm>
            <a:off x="900113" y="3789363"/>
            <a:ext cx="8110537" cy="1727200"/>
          </a:xfrm>
          <a:prstGeom prst="rect">
            <a:avLst/>
          </a:prstGeom>
          <a:noFill/>
          <a:ln w="9525">
            <a:noFill/>
            <a:miter lim="800000"/>
            <a:headEnd/>
            <a:tailEnd/>
          </a:ln>
        </p:spPr>
        <p:txBody>
          <a:bodyPr lIns="0" tIns="0" rIns="0" bIns="0" anchor="ctr"/>
          <a:lstStyle/>
          <a:p>
            <a:pPr algn="r">
              <a:spcBef>
                <a:spcPct val="50000"/>
              </a:spcBef>
            </a:pPr>
            <a:endParaRPr kumimoji="1" lang="it-IT" sz="2400" i="1" u="sng">
              <a:solidFill>
                <a:schemeClr val="tx1"/>
              </a:solidFill>
            </a:endParaRPr>
          </a:p>
          <a:p>
            <a:pPr algn="r">
              <a:spcBef>
                <a:spcPct val="50000"/>
              </a:spcBef>
            </a:pPr>
            <a:endParaRPr kumimoji="1" lang="it-IT" sz="2400" i="1" u="sng">
              <a:solidFill>
                <a:schemeClr val="tx1"/>
              </a:solidFill>
            </a:endParaRPr>
          </a:p>
          <a:p>
            <a:pPr algn="r">
              <a:spcBef>
                <a:spcPct val="50000"/>
              </a:spcBef>
            </a:pPr>
            <a:r>
              <a:rPr kumimoji="1" lang="it-IT" sz="2400" b="1" i="1">
                <a:solidFill>
                  <a:schemeClr val="tx1"/>
                </a:solidFill>
              </a:rPr>
              <a:t>La Casa dell’Acqua</a:t>
            </a:r>
          </a:p>
        </p:txBody>
      </p:sp>
      <p:sp>
        <p:nvSpPr>
          <p:cNvPr id="3" name="Segnaposto numero diapositiva 2"/>
          <p:cNvSpPr>
            <a:spLocks noGrp="1"/>
          </p:cNvSpPr>
          <p:nvPr>
            <p:ph type="sldNum" sz="quarter" idx="10"/>
          </p:nvPr>
        </p:nvSpPr>
        <p:spPr/>
        <p:txBody>
          <a:bodyPr/>
          <a:lstStyle/>
          <a:p>
            <a:pPr>
              <a:defRPr/>
            </a:pPr>
            <a:fld id="{42B24E23-19D5-42EF-895B-21E0439250D1}" type="slidenum">
              <a:rPr lang="it-IT" smtClean="0"/>
              <a:pPr>
                <a:defRPr/>
              </a:pPr>
              <a:t>97</a:t>
            </a:fld>
            <a:endParaRPr lang="it-IT"/>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5" name="Text Box 3"/>
          <p:cNvSpPr txBox="1">
            <a:spLocks noChangeArrowheads="1"/>
          </p:cNvSpPr>
          <p:nvPr/>
        </p:nvSpPr>
        <p:spPr bwMode="auto">
          <a:xfrm>
            <a:off x="747713" y="1000125"/>
            <a:ext cx="8396287" cy="620713"/>
          </a:xfrm>
          <a:prstGeom prst="rect">
            <a:avLst/>
          </a:prstGeom>
          <a:noFill/>
          <a:ln w="9525">
            <a:noFill/>
            <a:miter lim="800000"/>
            <a:headEnd/>
            <a:tailEnd/>
          </a:ln>
        </p:spPr>
        <p:txBody>
          <a:bodyPr lIns="169695" tIns="124443" rIns="169695" bIns="124443" anchor="ctr">
            <a:spAutoFit/>
          </a:bodyPr>
          <a:lstStyle/>
          <a:p>
            <a:pPr marL="266700" indent="-266700" defTabSz="957263">
              <a:buClr>
                <a:srgbClr val="000000"/>
              </a:buClr>
              <a:buSzPct val="100000"/>
              <a:buFont typeface="Times" pitchFamily="18" charset="0"/>
              <a:buBlip>
                <a:blip r:embed="rId3"/>
              </a:buBlip>
              <a:defRPr/>
            </a:pPr>
            <a:r>
              <a:rPr lang="it-IT" sz="1200" dirty="0">
                <a:solidFill>
                  <a:schemeClr val="tx1"/>
                </a:solidFill>
                <a:latin typeface="+mn-lt"/>
                <a:cs typeface="Arial" pitchFamily="34" charset="0"/>
              </a:rPr>
              <a:t>E’ a conoscenza che l’acqua erogata dal pubblico acquedotto é controllata regolarmente dall’Azienda Sanitaria </a:t>
            </a:r>
            <a:r>
              <a:rPr lang="it-IT" sz="1200" dirty="0">
                <a:solidFill>
                  <a:schemeClr val="tx1"/>
                </a:solidFill>
                <a:latin typeface="+mn-lt"/>
                <a:cs typeface="Arial" pitchFamily="34" charset="0"/>
              </a:rPr>
              <a:t>L</a:t>
            </a:r>
            <a:r>
              <a:rPr lang="it-IT" sz="1200" dirty="0">
                <a:solidFill>
                  <a:schemeClr val="tx1"/>
                </a:solidFill>
                <a:latin typeface="+mn-lt"/>
                <a:cs typeface="Arial" pitchFamily="34" charset="0"/>
              </a:rPr>
              <a:t>ocale che ne garantisce  tutti i requisiti di potabilità dal punto di visto chimico e  batteriologico?</a:t>
            </a:r>
            <a:endParaRPr lang="it-IT" sz="1200" dirty="0">
              <a:solidFill>
                <a:schemeClr val="tx1"/>
              </a:solidFill>
              <a:latin typeface="+mn-lt"/>
              <a:cs typeface="Arial" pitchFamily="34" charset="0"/>
            </a:endParaRPr>
          </a:p>
        </p:txBody>
      </p:sp>
      <p:sp>
        <p:nvSpPr>
          <p:cNvPr id="276482"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LA CASA DELL’ACQUA</a:t>
            </a:r>
            <a:br>
              <a:rPr lang="it-IT" sz="2100">
                <a:solidFill>
                  <a:srgbClr val="3366CC"/>
                </a:solidFill>
                <a:cs typeface="Arial" charset="0"/>
              </a:rPr>
            </a:br>
            <a:endParaRPr lang="it-IT" sz="2100" i="1">
              <a:solidFill>
                <a:srgbClr val="3366CC"/>
              </a:solidFill>
              <a:cs typeface="Arial" charset="0"/>
            </a:endParaRPr>
          </a:p>
        </p:txBody>
      </p:sp>
      <p:sp>
        <p:nvSpPr>
          <p:cNvPr id="601097" name="Text Box 9"/>
          <p:cNvSpPr txBox="1">
            <a:spLocks noChangeArrowheads="1"/>
          </p:cNvSpPr>
          <p:nvPr/>
        </p:nvSpPr>
        <p:spPr bwMode="auto">
          <a:xfrm rot="-5400000">
            <a:off x="-2767806" y="2864644"/>
            <a:ext cx="5946775" cy="366713"/>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a:solidFill>
                  <a:schemeClr val="bg1"/>
                </a:solidFill>
              </a:rPr>
              <a:t>USO DELL’ACQUA</a:t>
            </a:r>
            <a:endParaRPr lang="it-IT" sz="1800" i="1">
              <a:solidFill>
                <a:schemeClr val="bg1"/>
              </a:solidFill>
              <a:effectLst>
                <a:outerShdw blurRad="38100" dist="38100" dir="2700000" algn="tl">
                  <a:srgbClr val="C0C0C0"/>
                </a:outerShdw>
              </a:effectLst>
            </a:endParaRPr>
          </a:p>
        </p:txBody>
      </p:sp>
      <p:sp>
        <p:nvSpPr>
          <p:cNvPr id="7" name="Segnaposto numero diapositiva 6"/>
          <p:cNvSpPr>
            <a:spLocks noGrp="1"/>
          </p:cNvSpPr>
          <p:nvPr>
            <p:ph type="sldNum" sz="quarter" idx="10"/>
          </p:nvPr>
        </p:nvSpPr>
        <p:spPr/>
        <p:txBody>
          <a:bodyPr/>
          <a:lstStyle/>
          <a:p>
            <a:pPr>
              <a:defRPr/>
            </a:pPr>
            <a:fld id="{1891AE60-3017-441D-A760-9DDA50F8607C}" type="slidenum">
              <a:rPr lang="it-IT" smtClean="0"/>
              <a:pPr>
                <a:defRPr/>
              </a:pPr>
              <a:t>98</a:t>
            </a:fld>
            <a:endParaRPr lang="it-IT"/>
          </a:p>
        </p:txBody>
      </p:sp>
      <p:graphicFrame>
        <p:nvGraphicFramePr>
          <p:cNvPr id="276485" name="Object 6"/>
          <p:cNvGraphicFramePr>
            <a:graphicFrameLocks noGrp="1" noChangeAspect="1"/>
          </p:cNvGraphicFramePr>
          <p:nvPr/>
        </p:nvGraphicFramePr>
        <p:xfrm>
          <a:off x="2073275" y="1001713"/>
          <a:ext cx="5035550" cy="4757737"/>
        </p:xfrm>
        <a:graphic>
          <a:graphicData uri="http://schemas.openxmlformats.org/presentationml/2006/ole">
            <p:oleObj spid="_x0000_s276485" r:id="rId4" imgW="5035732" imgH="4761389" progId="Excel.Chart.8">
              <p:embed/>
            </p:oleObj>
          </a:graphicData>
        </a:graphic>
      </p:graphicFrame>
      <p:sp>
        <p:nvSpPr>
          <p:cNvPr id="276486" name="Text Box 10"/>
          <p:cNvSpPr txBox="1">
            <a:spLocks noChangeArrowheads="1"/>
          </p:cNvSpPr>
          <p:nvPr/>
        </p:nvSpPr>
        <p:spPr bwMode="auto">
          <a:xfrm>
            <a:off x="3635375" y="6237288"/>
            <a:ext cx="3168650" cy="371475"/>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pPr>
            <a:r>
              <a:rPr lang="it-IT" sz="900">
                <a:solidFill>
                  <a:schemeClr val="tx1"/>
                </a:solidFill>
                <a:latin typeface="Arial" charset="0"/>
              </a:rPr>
              <a:t>UNIVERSO: 229.490 UTENZE</a:t>
            </a:r>
          </a:p>
          <a:p>
            <a:pPr algn="ctr" defTabSz="449263">
              <a:buClr>
                <a:srgbClr val="000000"/>
              </a:buClr>
              <a:buSzPct val="100000"/>
              <a:buFont typeface="Times" pitchFamily="18" charset="0"/>
              <a:buNone/>
            </a:pPr>
            <a:r>
              <a:rPr lang="it-IT" sz="900">
                <a:solidFill>
                  <a:schemeClr val="tx1"/>
                </a:solidFill>
                <a:latin typeface="Arial" charset="0"/>
              </a:rPr>
              <a:t>BASE: TOTALE CAMPIONE</a:t>
            </a: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5" name="Text Box 3"/>
          <p:cNvSpPr txBox="1">
            <a:spLocks noChangeArrowheads="1"/>
          </p:cNvSpPr>
          <p:nvPr/>
        </p:nvSpPr>
        <p:spPr bwMode="auto">
          <a:xfrm>
            <a:off x="747713" y="1092200"/>
            <a:ext cx="8396287" cy="436563"/>
          </a:xfrm>
          <a:prstGeom prst="rect">
            <a:avLst/>
          </a:prstGeom>
          <a:noFill/>
          <a:ln w="9525">
            <a:noFill/>
            <a:miter lim="800000"/>
            <a:headEnd/>
            <a:tailEnd/>
          </a:ln>
        </p:spPr>
        <p:txBody>
          <a:bodyPr lIns="169695" tIns="124443" rIns="169695" bIns="124443" anchor="ctr">
            <a:spAutoFit/>
          </a:bodyPr>
          <a:lstStyle/>
          <a:p>
            <a:pPr marL="266700" indent="-266700" defTabSz="957263">
              <a:buClr>
                <a:srgbClr val="000000"/>
              </a:buClr>
              <a:buSzPct val="100000"/>
              <a:buFont typeface="Times" pitchFamily="18" charset="0"/>
              <a:buBlip>
                <a:blip r:embed="rId3"/>
              </a:buBlip>
              <a:defRPr/>
            </a:pPr>
            <a:r>
              <a:rPr lang="it-IT" sz="1200" dirty="0">
                <a:solidFill>
                  <a:schemeClr val="tx1"/>
                </a:solidFill>
                <a:latin typeface="+mn-lt"/>
                <a:cs typeface="Arial" pitchFamily="34" charset="0"/>
              </a:rPr>
              <a:t>Parliamo delle Case dell’Acqua</a:t>
            </a:r>
            <a:r>
              <a:rPr lang="it-IT" sz="1200" dirty="0">
                <a:solidFill>
                  <a:schemeClr val="tx1"/>
                </a:solidFill>
                <a:latin typeface="+mn-lt"/>
                <a:cs typeface="Arial" pitchFamily="34" charset="0"/>
              </a:rPr>
              <a:t>. Lei </a:t>
            </a:r>
            <a:r>
              <a:rPr lang="it-IT" sz="1200" dirty="0">
                <a:solidFill>
                  <a:schemeClr val="tx1"/>
                </a:solidFill>
                <a:latin typeface="+mn-lt"/>
                <a:cs typeface="Arial" pitchFamily="34" charset="0"/>
              </a:rPr>
              <a:t>è mai capitato di rifornirsi d’acqua presso le Case dell’Acqua?</a:t>
            </a:r>
          </a:p>
        </p:txBody>
      </p:sp>
      <p:sp>
        <p:nvSpPr>
          <p:cNvPr id="277506"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LA CASA DELL’ACQUA</a:t>
            </a:r>
            <a:br>
              <a:rPr lang="it-IT" sz="2100">
                <a:solidFill>
                  <a:srgbClr val="3366CC"/>
                </a:solidFill>
                <a:cs typeface="Arial" charset="0"/>
              </a:rPr>
            </a:br>
            <a:endParaRPr lang="it-IT" sz="2100" i="1">
              <a:solidFill>
                <a:srgbClr val="3366CC"/>
              </a:solidFill>
              <a:cs typeface="Arial" charset="0"/>
            </a:endParaRPr>
          </a:p>
        </p:txBody>
      </p:sp>
      <p:sp>
        <p:nvSpPr>
          <p:cNvPr id="601097" name="Text Box 9"/>
          <p:cNvSpPr txBox="1">
            <a:spLocks noChangeArrowheads="1"/>
          </p:cNvSpPr>
          <p:nvPr/>
        </p:nvSpPr>
        <p:spPr bwMode="auto">
          <a:xfrm rot="-5400000">
            <a:off x="-2767806" y="2864644"/>
            <a:ext cx="5946775" cy="366713"/>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a:solidFill>
                  <a:schemeClr val="bg1"/>
                </a:solidFill>
              </a:rPr>
              <a:t>USO DELL’ACQUA</a:t>
            </a:r>
            <a:endParaRPr lang="it-IT" sz="1800" i="1">
              <a:solidFill>
                <a:schemeClr val="bg1"/>
              </a:solidFill>
              <a:effectLst>
                <a:outerShdw blurRad="38100" dist="38100" dir="2700000" algn="tl">
                  <a:srgbClr val="C0C0C0"/>
                </a:outerShdw>
              </a:effectLst>
            </a:endParaRPr>
          </a:p>
        </p:txBody>
      </p:sp>
      <p:sp>
        <p:nvSpPr>
          <p:cNvPr id="7" name="Segnaposto numero diapositiva 6"/>
          <p:cNvSpPr>
            <a:spLocks noGrp="1"/>
          </p:cNvSpPr>
          <p:nvPr>
            <p:ph type="sldNum" sz="quarter" idx="10"/>
          </p:nvPr>
        </p:nvSpPr>
        <p:spPr/>
        <p:txBody>
          <a:bodyPr/>
          <a:lstStyle/>
          <a:p>
            <a:pPr>
              <a:defRPr/>
            </a:pPr>
            <a:fld id="{7BF1AE03-9B2C-4ACC-BEA6-0D2ECB9CEB90}" type="slidenum">
              <a:rPr lang="it-IT" smtClean="0"/>
              <a:pPr>
                <a:defRPr/>
              </a:pPr>
              <a:t>99</a:t>
            </a:fld>
            <a:endParaRPr lang="it-IT"/>
          </a:p>
        </p:txBody>
      </p:sp>
      <p:sp>
        <p:nvSpPr>
          <p:cNvPr id="277509" name="Text Box 10"/>
          <p:cNvSpPr txBox="1">
            <a:spLocks noChangeArrowheads="1"/>
          </p:cNvSpPr>
          <p:nvPr/>
        </p:nvSpPr>
        <p:spPr bwMode="auto">
          <a:xfrm>
            <a:off x="3635375" y="6237288"/>
            <a:ext cx="3168650" cy="371475"/>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pPr>
            <a:r>
              <a:rPr lang="it-IT" sz="900">
                <a:solidFill>
                  <a:schemeClr val="tx1"/>
                </a:solidFill>
                <a:latin typeface="Arial" charset="0"/>
              </a:rPr>
              <a:t>UNIVERSO: 229.490 UTENZE</a:t>
            </a:r>
          </a:p>
          <a:p>
            <a:pPr algn="ctr" defTabSz="449263">
              <a:buClr>
                <a:srgbClr val="000000"/>
              </a:buClr>
              <a:buSzPct val="100000"/>
              <a:buFont typeface="Times" pitchFamily="18" charset="0"/>
              <a:buNone/>
            </a:pPr>
            <a:r>
              <a:rPr lang="it-IT" sz="900">
                <a:solidFill>
                  <a:schemeClr val="tx1"/>
                </a:solidFill>
                <a:latin typeface="Arial" charset="0"/>
              </a:rPr>
              <a:t>BASE: TOTALE CAMPIONE</a:t>
            </a:r>
          </a:p>
        </p:txBody>
      </p:sp>
      <p:graphicFrame>
        <p:nvGraphicFramePr>
          <p:cNvPr id="277510" name="Object 8"/>
          <p:cNvGraphicFramePr>
            <a:graphicFrameLocks noChangeAspect="1"/>
          </p:cNvGraphicFramePr>
          <p:nvPr/>
        </p:nvGraphicFramePr>
        <p:xfrm>
          <a:off x="992188" y="1462088"/>
          <a:ext cx="6788150" cy="4610100"/>
        </p:xfrm>
        <a:graphic>
          <a:graphicData uri="http://schemas.openxmlformats.org/presentationml/2006/ole">
            <p:oleObj spid="_x0000_s277510" r:id="rId4" imgW="6785436" imgH="4608975" progId="Excel.Chart.8">
              <p:embed/>
            </p:oleObj>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1_Tema di Office">
  <a:themeElements>
    <a:clrScheme name="1_Tema di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Tema di Office">
      <a:majorFont>
        <a:latin typeface="Verdana"/>
        <a:ea typeface=""/>
        <a:cs typeface="Arial"/>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0000" tIns="46800" rIns="90000" bIns="46800" numCol="1" anchor="t" anchorCtr="0" compatLnSpc="1">
        <a:prstTxWarp prst="textNoShape">
          <a:avLst/>
        </a:prstTxWarp>
      </a:bodyPr>
      <a:lstStyle>
        <a:defPPr marL="0" marR="0" indent="0" algn="ctr" defTabSz="449263" rtl="0" eaLnBrk="1" fontAlgn="base" latinLnBrk="0" hangingPunct="1">
          <a:lnSpc>
            <a:spcPct val="100000"/>
          </a:lnSpc>
          <a:spcBef>
            <a:spcPct val="0"/>
          </a:spcBef>
          <a:spcAft>
            <a:spcPct val="0"/>
          </a:spcAft>
          <a:buClr>
            <a:srgbClr val="000000"/>
          </a:buClr>
          <a:buSzPct val="100000"/>
          <a:buFont typeface="Times" pitchFamily="18" charset="0"/>
          <a:buNone/>
          <a:tabLst/>
          <a:defRPr kumimoji="0" lang="en-GB" sz="1400" b="0" i="0" u="none" strike="noStrike" cap="none" normalizeH="0" baseline="0" smtClean="0">
            <a:ln>
              <a:noFill/>
            </a:ln>
            <a:solidFill>
              <a:srgbClr val="003399"/>
            </a:solidFill>
            <a:effectLst/>
            <a:latin typeface="Verdana" pitchFamily="34" charset="0"/>
            <a:cs typeface="Lucida Sans Unicode" pitchFamily="34"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0000" tIns="46800" rIns="90000" bIns="46800" numCol="1" anchor="t" anchorCtr="0" compatLnSpc="1">
        <a:prstTxWarp prst="textNoShape">
          <a:avLst/>
        </a:prstTxWarp>
      </a:bodyPr>
      <a:lstStyle>
        <a:defPPr marL="0" marR="0" indent="0" algn="ctr" defTabSz="449263" rtl="0" eaLnBrk="1" fontAlgn="base" latinLnBrk="0" hangingPunct="1">
          <a:lnSpc>
            <a:spcPct val="100000"/>
          </a:lnSpc>
          <a:spcBef>
            <a:spcPct val="0"/>
          </a:spcBef>
          <a:spcAft>
            <a:spcPct val="0"/>
          </a:spcAft>
          <a:buClr>
            <a:srgbClr val="000000"/>
          </a:buClr>
          <a:buSzPct val="100000"/>
          <a:buFont typeface="Times" pitchFamily="18" charset="0"/>
          <a:buNone/>
          <a:tabLst/>
          <a:defRPr kumimoji="0" lang="en-GB" sz="1400" b="0" i="0" u="none" strike="noStrike" cap="none" normalizeH="0" baseline="0" smtClean="0">
            <a:ln>
              <a:noFill/>
            </a:ln>
            <a:solidFill>
              <a:srgbClr val="003399"/>
            </a:solidFill>
            <a:effectLst/>
            <a:latin typeface="Verdana" pitchFamily="34" charset="0"/>
            <a:cs typeface="Lucida Sans Unicode" pitchFamily="34" charset="0"/>
          </a:defRPr>
        </a:defPPr>
      </a:lstStyle>
    </a:lnDef>
  </a:objectDefaults>
  <a:extraClrSchemeLst>
    <a:extraClrScheme>
      <a:clrScheme name="1_Tema di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214-2006 rapporto Mediaset</Template>
  <TotalTime>49913</TotalTime>
  <Words>15716</Words>
  <Application>Microsoft Office PowerPoint</Application>
  <PresentationFormat>Presentazione su schermo (4:3)</PresentationFormat>
  <Paragraphs>3947</Paragraphs>
  <Slides>193</Slides>
  <Notes>4</Notes>
  <HiddenSlides>0</HiddenSlides>
  <MMClips>0</MMClips>
  <ScaleCrop>false</ScaleCrop>
  <HeadingPairs>
    <vt:vector size="8" baseType="variant">
      <vt:variant>
        <vt:lpstr>Caratteri utilizzati</vt:lpstr>
      </vt:variant>
      <vt:variant>
        <vt:i4>10</vt:i4>
      </vt:variant>
      <vt:variant>
        <vt:lpstr>Modello struttura</vt:lpstr>
      </vt:variant>
      <vt:variant>
        <vt:i4>2</vt:i4>
      </vt:variant>
      <vt:variant>
        <vt:lpstr>Server OLE incorporati</vt:lpstr>
      </vt:variant>
      <vt:variant>
        <vt:i4>3</vt:i4>
      </vt:variant>
      <vt:variant>
        <vt:lpstr>Titoli diapositive</vt:lpstr>
      </vt:variant>
      <vt:variant>
        <vt:i4>193</vt:i4>
      </vt:variant>
    </vt:vector>
  </HeadingPairs>
  <TitlesOfParts>
    <vt:vector size="208" baseType="lpstr">
      <vt:lpstr>Verdana</vt:lpstr>
      <vt:lpstr>Lucida Sans Unicode</vt:lpstr>
      <vt:lpstr>Arial</vt:lpstr>
      <vt:lpstr>Arial Unicode MS</vt:lpstr>
      <vt:lpstr>Wingdings</vt:lpstr>
      <vt:lpstr>Times</vt:lpstr>
      <vt:lpstr>Symbol</vt:lpstr>
      <vt:lpstr>ヒラギノ角ゴ Pro W3</vt:lpstr>
      <vt:lpstr>Times New Roman</vt:lpstr>
      <vt:lpstr>Calibri</vt:lpstr>
      <vt:lpstr>1_Tema di Office</vt:lpstr>
      <vt:lpstr>1_Tema di Office</vt:lpstr>
      <vt:lpstr>Foglio di lavoro</vt:lpstr>
      <vt:lpstr>Worksheet</vt:lpstr>
      <vt:lpstr>Grafico di Microsoft Excel</vt:lpstr>
      <vt:lpstr>CUSTOMER SATISFACTION AUDIT 2014 2° SEMESTRE 2014 INDAGINE SERVIZIO IDRICO ACQUEDOTTO DEL FIORA ATO6 TOSCANA OMBRONE</vt:lpstr>
      <vt:lpstr>INDICE</vt:lpstr>
      <vt:lpstr>IL PROCESSO DI CUSTOMER SATISFACTION NEL GRUPPO ACEA</vt:lpstr>
      <vt:lpstr>GLI OBIETTIVI DELL’INDAGINE</vt:lpstr>
      <vt:lpstr>Diapositiva 5</vt:lpstr>
      <vt:lpstr>Diapositiva 6</vt:lpstr>
      <vt:lpstr>Diapositiva 7</vt:lpstr>
      <vt:lpstr>Diapositiva 8</vt:lpstr>
      <vt:lpstr>LA MISURAZIONE DELLA CUSTOMER SATISFACTION</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CLIENTI INSODDISFATTI E SODDISFATTI</vt:lpstr>
      <vt:lpstr>Diapositiva 21</vt:lpstr>
      <vt:lpstr>Diapositiva 22</vt:lpstr>
      <vt:lpstr>Diapositiva 23</vt:lpstr>
      <vt:lpstr>Diapositiva 24</vt:lpstr>
      <vt:lpstr>Diapositiva 25</vt:lpstr>
      <vt:lpstr>GLI ASPETTI TECNICI DEL SERVIZIO</vt:lpstr>
      <vt:lpstr>Diapositiva 27</vt:lpstr>
      <vt:lpstr>Diapositiva 28</vt:lpstr>
      <vt:lpstr>Diapositiva 29</vt:lpstr>
      <vt:lpstr>Diapositiva 30</vt:lpstr>
      <vt:lpstr>Diapositiva 31</vt:lpstr>
      <vt:lpstr>Diapositiva 32</vt:lpstr>
      <vt:lpstr>Diapositiva 33</vt:lpstr>
      <vt:lpstr>Diapositiva 34</vt:lpstr>
      <vt:lpstr>Diapositiva 35</vt:lpstr>
      <vt:lpstr>IL SERVIZIO TELEFONICO DI SEGNALAZIONE GUASTI</vt:lpstr>
      <vt:lpstr>Diapositiva 37</vt:lpstr>
      <vt:lpstr>Diapositiva 38</vt:lpstr>
      <vt:lpstr>Diapositiva 39</vt:lpstr>
      <vt:lpstr>Diapositiva 40</vt:lpstr>
      <vt:lpstr>Diapositiva 41</vt:lpstr>
      <vt:lpstr>Diapositiva 42</vt:lpstr>
      <vt:lpstr>Diapositiva 43</vt:lpstr>
      <vt:lpstr>Diapositiva 44</vt:lpstr>
      <vt:lpstr>IL SERVIZIO DI FATTURAZIONE</vt:lpstr>
      <vt:lpstr>Diapositiva 46</vt:lpstr>
      <vt:lpstr>Diapositiva 47</vt:lpstr>
      <vt:lpstr>Diapositiva 48</vt:lpstr>
      <vt:lpstr>Diapositiva 49</vt:lpstr>
      <vt:lpstr>Diapositiva 50</vt:lpstr>
      <vt:lpstr>Diapositiva 51</vt:lpstr>
      <vt:lpstr>Diapositiva 52</vt:lpstr>
      <vt:lpstr>Diapositiva 53</vt:lpstr>
      <vt:lpstr>Diapositiva 54</vt:lpstr>
      <vt:lpstr>IL NUMERO VERDE COMMERCIALE</vt:lpstr>
      <vt:lpstr>Diapositiva 56</vt:lpstr>
      <vt:lpstr>Diapositiva 57</vt:lpstr>
      <vt:lpstr>Diapositiva 58</vt:lpstr>
      <vt:lpstr>Diapositiva 59</vt:lpstr>
      <vt:lpstr>Diapositiva 60</vt:lpstr>
      <vt:lpstr>Diapositiva 61</vt:lpstr>
      <vt:lpstr>Diapositiva 62</vt:lpstr>
      <vt:lpstr>Diapositiva 63</vt:lpstr>
      <vt:lpstr>RELAZIONE ALLO SPORTELLO</vt:lpstr>
      <vt:lpstr>Diapositiva 65</vt:lpstr>
      <vt:lpstr>Diapositiva 66</vt:lpstr>
      <vt:lpstr>Diapositiva 67</vt:lpstr>
      <vt:lpstr>Diapositiva 68</vt:lpstr>
      <vt:lpstr>Diapositiva 69</vt:lpstr>
      <vt:lpstr>Diapositiva 70</vt:lpstr>
      <vt:lpstr>Diapositiva 71</vt:lpstr>
      <vt:lpstr>Diapositiva 72</vt:lpstr>
      <vt:lpstr>INTERVENTO TECNICO</vt:lpstr>
      <vt:lpstr>Diapositiva 74</vt:lpstr>
      <vt:lpstr>Diapositiva 75</vt:lpstr>
      <vt:lpstr>Diapositiva 76</vt:lpstr>
      <vt:lpstr>Diapositiva 77</vt:lpstr>
      <vt:lpstr>Diapositiva 78</vt:lpstr>
      <vt:lpstr>Diapositiva 79</vt:lpstr>
      <vt:lpstr>Diapositiva 80</vt:lpstr>
      <vt:lpstr>Diapositiva 81</vt:lpstr>
      <vt:lpstr>Diapositiva 82</vt:lpstr>
      <vt:lpstr>Diapositiva 83</vt:lpstr>
      <vt:lpstr>Diapositiva 84</vt:lpstr>
      <vt:lpstr>Diapositiva 85</vt:lpstr>
      <vt:lpstr>Diapositiva 86</vt:lpstr>
      <vt:lpstr>Diapositiva 87</vt:lpstr>
      <vt:lpstr>Diapositiva 88</vt:lpstr>
      <vt:lpstr>Diapositiva 89</vt:lpstr>
      <vt:lpstr>Diapositiva 90</vt:lpstr>
      <vt:lpstr>Diapositiva 91</vt:lpstr>
      <vt:lpstr>Diapositiva 92</vt:lpstr>
      <vt:lpstr>Diapositiva 93</vt:lpstr>
      <vt:lpstr>Diapositiva 94</vt:lpstr>
      <vt:lpstr>Diapositiva 95</vt:lpstr>
      <vt:lpstr>Diapositiva 96</vt:lpstr>
      <vt:lpstr>Diapositiva 97</vt:lpstr>
      <vt:lpstr>Diapositiva 98</vt:lpstr>
      <vt:lpstr>Diapositiva 99</vt:lpstr>
      <vt:lpstr>Diapositiva 100</vt:lpstr>
      <vt:lpstr>Diapositiva 101</vt:lpstr>
      <vt:lpstr>Diapositiva 102</vt:lpstr>
      <vt:lpstr>IL SITO INTERNET DI ACQUEDOTTO DEL FIORA</vt:lpstr>
      <vt:lpstr>Diapositiva 104</vt:lpstr>
      <vt:lpstr>Diapositiva 105</vt:lpstr>
      <vt:lpstr>Diapositiva 106</vt:lpstr>
      <vt:lpstr>Diapositiva 107</vt:lpstr>
      <vt:lpstr>Diapositiva 108</vt:lpstr>
      <vt:lpstr>Diapositiva 109</vt:lpstr>
      <vt:lpstr>Diapositiva 110</vt:lpstr>
      <vt:lpstr>MOTIVI E MODALITÀ DELLA REGISTRAZIONE /1</vt:lpstr>
      <vt:lpstr>MOTIVI E MODALITÀ DELLA REGISTRAZIONE /2</vt:lpstr>
      <vt:lpstr>MOTIVI E MODALITÀ DELLA REGISTRAZIONE /3</vt:lpstr>
      <vt:lpstr>MOTIVI E MODALITÀ DI CONTATTO /4</vt:lpstr>
      <vt:lpstr>Diapositiva 115</vt:lpstr>
      <vt:lpstr>Diapositiva 116</vt:lpstr>
      <vt:lpstr>Diapositiva 117</vt:lpstr>
      <vt:lpstr>I FATTORI DI SODDISFAZIONE DELLO SPORTELLO ON LINE</vt:lpstr>
      <vt:lpstr>Diapositiva 119</vt:lpstr>
      <vt:lpstr>Diapositiva 120</vt:lpstr>
      <vt:lpstr>Diapositiva 121</vt:lpstr>
      <vt:lpstr>Diapositiva 122</vt:lpstr>
      <vt:lpstr>Diapositiva 123</vt:lpstr>
      <vt:lpstr>Diapositiva 124</vt:lpstr>
      <vt:lpstr>LA COMUNICAZIONE DELL’AZIENDA /1</vt:lpstr>
      <vt:lpstr>LA COMUNICAZIONE DELL’AZIENDA /2</vt:lpstr>
      <vt:lpstr>Diapositiva 127</vt:lpstr>
      <vt:lpstr>Diapositiva 128</vt:lpstr>
      <vt:lpstr>MOTIVI E MODALITÀ DI CONTATTO /1</vt:lpstr>
      <vt:lpstr>MOTIVI E MODALITÀ DI CONTATTO /2</vt:lpstr>
      <vt:lpstr>Diapositiva 131</vt:lpstr>
      <vt:lpstr>Diapositiva 132</vt:lpstr>
      <vt:lpstr>MOTIVI E MODALITÀ DI CONTATTO /5</vt:lpstr>
      <vt:lpstr>Diapositiva 134</vt:lpstr>
      <vt:lpstr>Diapositiva 135</vt:lpstr>
      <vt:lpstr>Diapositiva 136</vt:lpstr>
      <vt:lpstr>Diapositiva 137</vt:lpstr>
      <vt:lpstr>Diapositiva 138</vt:lpstr>
      <vt:lpstr>Diapositiva 139</vt:lpstr>
      <vt:lpstr>Diapositiva 140</vt:lpstr>
      <vt:lpstr>Diapositiva 141</vt:lpstr>
      <vt:lpstr>Diapositiva 142</vt:lpstr>
      <vt:lpstr>Diapositiva 143</vt:lpstr>
      <vt:lpstr>MOTIVI E MODALITÀ DI CONTATTO /1</vt:lpstr>
      <vt:lpstr>MOTIVI E MODALITÀ DI CONTATTO /2</vt:lpstr>
      <vt:lpstr>MOTIVI E MODALITÀ DI CONTATTO /3</vt:lpstr>
      <vt:lpstr>MOTIVI E MODALITÀ DI CONTATTO /4</vt:lpstr>
      <vt:lpstr>MOTIVI E MODALITÀ DI CONTATTO /5</vt:lpstr>
      <vt:lpstr>Diapositiva 149</vt:lpstr>
      <vt:lpstr>Diapositiva 150</vt:lpstr>
      <vt:lpstr>Diapositiva 151</vt:lpstr>
      <vt:lpstr>Diapositiva 152</vt:lpstr>
      <vt:lpstr>Diapositiva 153</vt:lpstr>
      <vt:lpstr>Diapositiva 154</vt:lpstr>
      <vt:lpstr>Diapositiva 155</vt:lpstr>
      <vt:lpstr>Diapositiva 156</vt:lpstr>
      <vt:lpstr>Diapositiva 157</vt:lpstr>
      <vt:lpstr>MOTIVI DI CONTATTO</vt:lpstr>
      <vt:lpstr>MOTIVI DI CONTATTO</vt:lpstr>
      <vt:lpstr>LA GESTIONE DELLA SEGNALAZIONE DEL GUASTO</vt:lpstr>
      <vt:lpstr>Diapositiva 161</vt:lpstr>
      <vt:lpstr>MOTIVI DI CONTATTO </vt:lpstr>
      <vt:lpstr>Diapositiva 163</vt:lpstr>
      <vt:lpstr>Diapositiva 164</vt:lpstr>
      <vt:lpstr>Diapositiva 165</vt:lpstr>
      <vt:lpstr>Diapositiva 166</vt:lpstr>
      <vt:lpstr>Diapositiva 167</vt:lpstr>
      <vt:lpstr>Diapositiva 168</vt:lpstr>
      <vt:lpstr>Diapositiva 169</vt:lpstr>
      <vt:lpstr>Diapositiva 170</vt:lpstr>
      <vt:lpstr>Diapositiva 171</vt:lpstr>
      <vt:lpstr>Diapositiva 172</vt:lpstr>
      <vt:lpstr>Diapositiva 173</vt:lpstr>
      <vt:lpstr>Diapositiva 174</vt:lpstr>
      <vt:lpstr>Diapositiva 175</vt:lpstr>
      <vt:lpstr>Diapositiva 176</vt:lpstr>
      <vt:lpstr>Diapositiva 177</vt:lpstr>
      <vt:lpstr>Diapositiva 178</vt:lpstr>
      <vt:lpstr>Diapositiva 179</vt:lpstr>
      <vt:lpstr>Diapositiva 180</vt:lpstr>
      <vt:lpstr>Diapositiva 181</vt:lpstr>
      <vt:lpstr>Diapositiva 182</vt:lpstr>
      <vt:lpstr>Diapositiva 183</vt:lpstr>
      <vt:lpstr>Diapositiva 184</vt:lpstr>
      <vt:lpstr>Diapositiva 185</vt:lpstr>
      <vt:lpstr>Diapositiva 186</vt:lpstr>
      <vt:lpstr>Diapositiva 187</vt:lpstr>
      <vt:lpstr>Diapositiva 188</vt:lpstr>
      <vt:lpstr>Diapositiva 189</vt:lpstr>
      <vt:lpstr>Diapositiva 190</vt:lpstr>
      <vt:lpstr>Diapositiva 191</vt:lpstr>
      <vt:lpstr>Diapositiva 192</vt:lpstr>
      <vt:lpstr>Diapositiva 193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Istituto Piepoli</dc:title>
  <dc:creator/>
  <cp:lastModifiedBy>federica.prianti</cp:lastModifiedBy>
  <cp:revision>4050</cp:revision>
  <cp:lastPrinted>2014-12-12T11:07:00Z</cp:lastPrinted>
  <dcterms:created xsi:type="dcterms:W3CDTF">2011-06-22T21:51:03Z</dcterms:created>
  <dcterms:modified xsi:type="dcterms:W3CDTF">2015-02-24T10:29:15Z</dcterms:modified>
</cp:coreProperties>
</file>